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9" r:id="rId2"/>
    <p:sldId id="260" r:id="rId3"/>
    <p:sldId id="281" r:id="rId4"/>
    <p:sldId id="261" r:id="rId5"/>
    <p:sldId id="282" r:id="rId6"/>
    <p:sldId id="263" r:id="rId7"/>
    <p:sldId id="264" r:id="rId8"/>
    <p:sldId id="265" r:id="rId9"/>
    <p:sldId id="262" r:id="rId10"/>
    <p:sldId id="276" r:id="rId11"/>
    <p:sldId id="270" r:id="rId12"/>
    <p:sldId id="271" r:id="rId13"/>
    <p:sldId id="286" r:id="rId14"/>
    <p:sldId id="283" r:id="rId15"/>
    <p:sldId id="272" r:id="rId16"/>
    <p:sldId id="266" r:id="rId17"/>
    <p:sldId id="267" r:id="rId18"/>
    <p:sldId id="274" r:id="rId19"/>
    <p:sldId id="284" r:id="rId20"/>
    <p:sldId id="268" r:id="rId21"/>
    <p:sldId id="275" r:id="rId22"/>
    <p:sldId id="285" r:id="rId23"/>
    <p:sldId id="273" r:id="rId24"/>
    <p:sldId id="269" r:id="rId25"/>
    <p:sldId id="277" r:id="rId26"/>
    <p:sldId id="278" r:id="rId27"/>
    <p:sldId id="279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0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57C7C5B7-34F8-4C6E-9EE2-FEDCF9585821}" type="datetime1">
              <a:rPr lang="en-GB"/>
              <a:pPr lvl="0"/>
              <a:t>26/11/2020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B8603451-CB4C-4FFA-8536-69EA230E625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8005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EBFAB2A-CA28-4565-B4AB-C131A84C1970}" type="slidenum"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>
              <a:lnSpc>
                <a:spcPct val="105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E5A4BE5-2AB2-49EC-98D6-16D79B1061A4}" type="slidenum">
              <a:t>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en-GB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innovative methods, PBL and ICT based learning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86734DF-6B6E-4938-9438-C125D94815C4}" type="slidenum">
              <a:t>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en-GB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driving 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question: How to organize an interactive exhibition about Jane Austen? </a:t>
            </a:r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99170F0-B6FF-46B5-82F9-E64CABFF2BEE}" type="slidenum">
              <a:t>4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endParaRPr lang="en-GB" sz="1800" dirty="0">
              <a:latin typeface="Calibri" pitchFamily="34"/>
              <a:cs typeface="Times New Roman" pitchFamily="18"/>
            </a:endParaRPr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C19B002-CA89-4C52-A959-2AD3A5DFA98B}" type="slidenum">
              <a:t>5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>
              <a:lnSpc>
                <a:spcPct val="105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51E8783-3E6D-4567-9880-29850117A1E2}" type="slidenum">
              <a:t>6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 sz="1200" b="0" i="0" u="none" strike="noStrike" kern="1200" cap="none" spc="0" baseline="0" dirty="0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CE1E8B9-C329-40D2-82E1-833A9A54CA1E}" type="slidenum">
              <a:t>7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lvl="0"/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3781C96-D79F-4700-841D-1C1926FA8BA1}" type="slidenum">
              <a:t>8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en-GB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activities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Learning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designer</a:t>
            </a:r>
            <a:endParaRPr lang="hr-HR" sz="1800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F622994-18C4-4876-81BE-BBDC09418FBC}" type="slidenum">
              <a:t>9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8603451-CB4C-4FFA-8536-69EA230E625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2681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r-HR" sz="1200" b="0" i="0" u="none" strike="noStrike" kern="1200" cap="none" spc="0" baseline="0" dirty="0" err="1" smtClean="0">
                <a:solidFill>
                  <a:srgbClr val="000000"/>
                </a:solidFill>
                <a:effectLst/>
                <a:uFillTx/>
                <a:latin typeface="Calibri"/>
              </a:rPr>
              <a:t>Paintings</a:t>
            </a:r>
            <a:r>
              <a:rPr lang="hr-HR" sz="1200" b="0" i="0" u="none" strike="noStrike" kern="1200" cap="none" spc="0" baseline="0" dirty="0" smtClean="0">
                <a:solidFill>
                  <a:srgbClr val="000000"/>
                </a:solidFill>
                <a:effectLst/>
                <a:uFillTx/>
                <a:latin typeface="Calibri"/>
              </a:rPr>
              <a:t> </a:t>
            </a:r>
            <a:r>
              <a:rPr lang="hr-HR" sz="1200" b="0" i="0" u="none" strike="noStrike" kern="1200" cap="none" spc="0" baseline="0" dirty="0" err="1" smtClean="0">
                <a:solidFill>
                  <a:srgbClr val="000000"/>
                </a:solidFill>
                <a:effectLst/>
                <a:uFillTx/>
                <a:latin typeface="Calibri"/>
              </a:rPr>
              <a:t>and</a:t>
            </a:r>
            <a:r>
              <a:rPr lang="hr-HR" sz="1200" b="0" i="0" u="none" strike="noStrike" kern="1200" cap="none" spc="0" baseline="0" dirty="0" smtClean="0">
                <a:solidFill>
                  <a:srgbClr val="000000"/>
                </a:solidFill>
                <a:effectLst/>
                <a:uFillTx/>
                <a:latin typeface="Calibri"/>
              </a:rPr>
              <a:t> </a:t>
            </a:r>
            <a:r>
              <a:rPr lang="hr-HR" sz="1200" b="0" i="0" u="none" strike="noStrike" kern="1200" cap="none" spc="0" baseline="0" dirty="0" err="1" smtClean="0">
                <a:solidFill>
                  <a:srgbClr val="000000"/>
                </a:solidFill>
                <a:effectLst/>
                <a:uFillTx/>
                <a:latin typeface="Calibri"/>
              </a:rPr>
              <a:t>drawings</a:t>
            </a:r>
            <a:endParaRPr lang="en-GB" sz="1200" b="0" i="0" u="none" strike="noStrike" kern="1200" cap="none" spc="0" baseline="0" dirty="0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8603451-CB4C-4FFA-8536-69EA230E625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969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cap="none" spc="0" baseline="0" dirty="0" smtClean="0">
                <a:solidFill>
                  <a:srgbClr val="000000"/>
                </a:solidFill>
                <a:effectLst/>
                <a:uFillTx/>
                <a:latin typeface="Calibri"/>
              </a:rPr>
              <a:t>interview </a:t>
            </a:r>
            <a:r>
              <a:rPr lang="hr-HR" sz="1200" b="0" i="0" u="none" strike="noStrike" kern="1200" cap="none" spc="0" baseline="0" dirty="0" smtClean="0">
                <a:solidFill>
                  <a:srgbClr val="000000"/>
                </a:solidFill>
                <a:effectLst/>
                <a:uFillTx/>
                <a:latin typeface="Calibri"/>
              </a:rPr>
              <a:t>-</a:t>
            </a:r>
            <a:r>
              <a:rPr lang="en-GB" sz="1200" b="0" i="0" u="none" strike="noStrike" kern="1200" cap="none" spc="0" baseline="0" dirty="0" smtClean="0">
                <a:solidFill>
                  <a:srgbClr val="000000"/>
                </a:solidFill>
                <a:effectLst/>
                <a:uFillTx/>
                <a:latin typeface="Calibri"/>
              </a:rPr>
              <a:t> </a:t>
            </a:r>
            <a:r>
              <a:rPr lang="en-GB" sz="1200" b="0" i="0" u="none" strike="noStrike" kern="1200" cap="none" spc="0" baseline="0" dirty="0">
                <a:solidFill>
                  <a:srgbClr val="000000"/>
                </a:solidFill>
                <a:effectLst/>
                <a:uFillTx/>
                <a:latin typeface="Calibri"/>
              </a:rPr>
              <a:t>Jane </a:t>
            </a:r>
            <a:r>
              <a:rPr lang="en-GB" sz="1200" b="0" i="0" u="none" strike="noStrike" kern="1200" cap="none" spc="0" baseline="0" dirty="0" smtClean="0">
                <a:solidFill>
                  <a:srgbClr val="000000"/>
                </a:solidFill>
                <a:effectLst/>
                <a:uFillTx/>
                <a:latin typeface="Calibri"/>
              </a:rPr>
              <a:t>Austen</a:t>
            </a:r>
            <a:endParaRPr lang="en-GB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8603451-CB4C-4FFA-8536-69EA230E625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080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r-HR" sz="1200" b="0" i="0" u="none" strike="noStrike" kern="1200" cap="none" spc="0" baseline="0" dirty="0" smtClean="0">
                <a:solidFill>
                  <a:srgbClr val="000000"/>
                </a:solidFill>
                <a:effectLst/>
                <a:uFillTx/>
                <a:latin typeface="Calibri"/>
              </a:rPr>
              <a:t>Jane Austen interview</a:t>
            </a:r>
            <a:endParaRPr lang="en-GB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8603451-CB4C-4FFA-8536-69EA230E625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9982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cap="none" spc="0" baseline="0" dirty="0">
                <a:solidFill>
                  <a:srgbClr val="000000"/>
                </a:solidFill>
                <a:effectLst/>
                <a:uFillTx/>
                <a:latin typeface="Calibri"/>
              </a:rPr>
              <a:t>This film was also an exhibit on our interactive </a:t>
            </a:r>
            <a:r>
              <a:rPr lang="en-GB" sz="1200" b="0" i="0" u="none" strike="noStrike" kern="1200" cap="none" spc="0" baseline="0" dirty="0" smtClean="0">
                <a:solidFill>
                  <a:srgbClr val="000000"/>
                </a:solidFill>
                <a:effectLst/>
                <a:uFillTx/>
                <a:latin typeface="Calibri"/>
              </a:rPr>
              <a:t>exhibition</a:t>
            </a:r>
            <a:endParaRPr lang="en-GB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8603451-CB4C-4FFA-8536-69EA230E625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6381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cap="none" spc="0" baseline="0" dirty="0" smtClean="0">
                <a:solidFill>
                  <a:srgbClr val="000000"/>
                </a:solidFill>
                <a:effectLst/>
                <a:uFillTx/>
                <a:latin typeface="Calibri"/>
              </a:rPr>
              <a:t>digital </a:t>
            </a:r>
            <a:r>
              <a:rPr lang="en-GB" sz="1200" b="0" i="0" u="none" strike="noStrike" kern="1200" cap="none" spc="0" baseline="0" dirty="0">
                <a:solidFill>
                  <a:srgbClr val="000000"/>
                </a:solidFill>
                <a:effectLst/>
                <a:uFillTx/>
                <a:latin typeface="Calibri"/>
              </a:rPr>
              <a:t>posters </a:t>
            </a:r>
            <a:r>
              <a:rPr lang="hr-HR" sz="1200" b="0" i="0" u="none" strike="noStrike" kern="1200" cap="none" spc="0" baseline="0" dirty="0" smtClean="0">
                <a:solidFill>
                  <a:srgbClr val="000000"/>
                </a:solidFill>
                <a:effectLst/>
                <a:uFillTx/>
                <a:latin typeface="Calibri"/>
              </a:rPr>
              <a:t>+ </a:t>
            </a:r>
            <a:r>
              <a:rPr lang="hr-HR" sz="1200" b="0" i="0" u="none" strike="noStrike" kern="1200" cap="none" spc="0" baseline="0" dirty="0" err="1" smtClean="0">
                <a:solidFill>
                  <a:srgbClr val="000000"/>
                </a:solidFill>
                <a:effectLst/>
                <a:uFillTx/>
                <a:latin typeface="Calibri"/>
              </a:rPr>
              <a:t>paintings</a:t>
            </a:r>
            <a:endParaRPr lang="en-GB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8603451-CB4C-4FFA-8536-69EA230E625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9527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cap="none" spc="0" baseline="0" dirty="0" smtClean="0">
                <a:solidFill>
                  <a:srgbClr val="000000"/>
                </a:solidFill>
                <a:effectLst/>
                <a:uFillTx/>
                <a:latin typeface="Calibri"/>
              </a:rPr>
              <a:t>bookmarks</a:t>
            </a:r>
            <a:r>
              <a:rPr lang="hr-HR" sz="1200" b="0" i="0" u="none" strike="noStrike" kern="1200" cap="none" spc="0" baseline="0" dirty="0" smtClean="0">
                <a:solidFill>
                  <a:srgbClr val="000000"/>
                </a:solidFill>
                <a:effectLst/>
                <a:uFillTx/>
                <a:latin typeface="Calibri"/>
              </a:rPr>
              <a:t> + </a:t>
            </a:r>
            <a:r>
              <a:rPr lang="hr-HR" sz="1200" b="0" i="0" u="none" strike="noStrike" kern="1200" cap="none" spc="0" baseline="0" dirty="0" err="1" smtClean="0">
                <a:solidFill>
                  <a:srgbClr val="000000"/>
                </a:solidFill>
                <a:effectLst/>
                <a:uFillTx/>
                <a:latin typeface="Calibri"/>
              </a:rPr>
              <a:t>paintings</a:t>
            </a:r>
            <a:endParaRPr lang="en-GB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8603451-CB4C-4FFA-8536-69EA230E625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6598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infographics 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paintings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8603451-CB4C-4FFA-8536-69EA230E6254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5571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en-GB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comics</a:t>
            </a:r>
            <a:endParaRPr lang="en-GB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8603451-CB4C-4FFA-8536-69EA230E6254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1491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comics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8603451-CB4C-4FFA-8536-69EA230E625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9230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Quiz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exhibition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8603451-CB4C-4FFA-8536-69EA230E6254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7642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Digital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puzzles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+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paintings</a:t>
            </a:r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3FB5673-8163-4CBC-8894-E626D3835471}" type="slidenum">
              <a:t>21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Voice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over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hr-HR" sz="1800" baseline="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Pride </a:t>
            </a:r>
            <a:r>
              <a:rPr lang="hr-HR" sz="1800" baseline="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hr-HR" sz="1800" baseline="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-HR" sz="1800" baseline="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Prejudice</a:t>
            </a:r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3FB5673-8163-4CBC-8894-E626D3835471}" type="slidenum">
              <a:t>22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939967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Feedback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GB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Awesome </a:t>
            </a:r>
            <a:endParaRPr lang="hr-HR" sz="1800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Lino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wall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GB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If 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Jane Austen really came to visit us today, what would you like to teach her/show her first? </a:t>
            </a:r>
            <a:endParaRPr lang="hr-HR" sz="1800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8603451-CB4C-4FFA-8536-69EA230E6254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672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r-HR" dirty="0" err="1" smtClean="0"/>
              <a:t>summary</a:t>
            </a:r>
            <a:endParaRPr lang="en-GB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8603451-CB4C-4FFA-8536-69EA230E6254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4456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Results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interactive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exhibition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eBook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Thinglink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Edutorij</a:t>
            </a:r>
            <a:endParaRPr lang="hr-HR" sz="1800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8603451-CB4C-4FFA-8536-69EA230E6254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6300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5000"/>
              </a:lnSpc>
              <a:spcAft>
                <a:spcPts val="800"/>
              </a:spcAft>
            </a:pPr>
            <a:r>
              <a:rPr lang="hr-HR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Dissemination</a:t>
            </a:r>
            <a:r>
              <a:rPr lang="en-GB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TV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Zapad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TV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Mreža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eskole</a:t>
            </a:r>
            <a:r>
              <a:rPr lang="en-GB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hr-HR" sz="1800" baseline="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European 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Language </a:t>
            </a:r>
            <a:r>
              <a:rPr lang="hr-HR" sz="18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GB" sz="1800" dirty="0" err="1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abel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B8603451-CB4C-4FFA-8536-69EA230E6254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7245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hr-HR" smtClean="0"/>
              <a:t>links</a:t>
            </a:r>
            <a:endParaRPr lang="en-GB" dirty="0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EDCDB34-DF72-4072-B43D-5E1F1590D4A3}" type="slidenum">
              <a:t>27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hr-HR"/>
              <a:t>Uredite stil naslova matrice</a:t>
            </a:r>
          </a:p>
        </p:txBody>
      </p:sp>
      <p:sp>
        <p:nvSpPr>
          <p:cNvPr id="3" name="Podnaslov 2"/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0815E04-7607-45A5-9F7D-BF3D101C225E}" type="datetime1">
              <a:rPr lang="hr-HR"/>
              <a:pPr lvl="0"/>
              <a:t>26.11.2020.</a:t>
            </a:fld>
            <a:endParaRPr lang="hr-HR"/>
          </a:p>
        </p:txBody>
      </p:sp>
      <p:sp>
        <p:nvSpPr>
          <p:cNvPr id="5" name="Rezervirano mjesto podnožja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r-HR"/>
          </a:p>
        </p:txBody>
      </p:sp>
      <p:sp>
        <p:nvSpPr>
          <p:cNvPr id="6" name="Rezervirano mjesto broja slajda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2C0D30-5F80-446F-B5F3-127576B7C9A3}" type="slidenum"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2451356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hr-HR"/>
              <a:t>Uredite stil naslova matrice</a:t>
            </a:r>
          </a:p>
        </p:txBody>
      </p:sp>
      <p:sp>
        <p:nvSpPr>
          <p:cNvPr id="3" name="Rezervirano mjesto sadržaja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3E630CB-1A7F-4DAE-A144-456EE176CE16}" type="datetime1">
              <a:rPr lang="hr-HR"/>
              <a:pPr lvl="0"/>
              <a:t>26.11.2020.</a:t>
            </a:fld>
            <a:endParaRPr lang="hr-HR"/>
          </a:p>
        </p:txBody>
      </p:sp>
      <p:sp>
        <p:nvSpPr>
          <p:cNvPr id="5" name="Rezervirano mjesto podnožja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r-HR"/>
          </a:p>
        </p:txBody>
      </p:sp>
      <p:sp>
        <p:nvSpPr>
          <p:cNvPr id="6" name="Rezervirano mjesto broja slajda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7D32AA1-6177-4D31-8200-25E61223BA95}" type="slidenum"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22978455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hr-HR"/>
              <a:t>Uredite stil naslova matrice</a:t>
            </a:r>
          </a:p>
        </p:txBody>
      </p:sp>
      <p:sp>
        <p:nvSpPr>
          <p:cNvPr id="3" name="Rezervirano mjesto teksta 2"/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Rezervirano mjesto datuma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AF1B23F-3994-40E0-B65F-33DFD50726D9}" type="datetime1">
              <a:rPr lang="hr-HR"/>
              <a:pPr lvl="0"/>
              <a:t>26.11.2020.</a:t>
            </a:fld>
            <a:endParaRPr lang="hr-HR"/>
          </a:p>
        </p:txBody>
      </p:sp>
      <p:sp>
        <p:nvSpPr>
          <p:cNvPr id="5" name="Rezervirano mjesto podnožja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r-HR"/>
          </a:p>
        </p:txBody>
      </p:sp>
      <p:sp>
        <p:nvSpPr>
          <p:cNvPr id="6" name="Rezervirano mjesto broja slajda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0582B9C-31F4-4E6B-B07E-FC42EE5B7B37}" type="slidenum"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835261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hr-HR"/>
              <a:t>Uredite stil naslova matrice</a:t>
            </a:r>
          </a:p>
        </p:txBody>
      </p:sp>
      <p:sp>
        <p:nvSpPr>
          <p:cNvPr id="3" name="Rezervirano mjesto sadržaja 2"/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756FA96-2E1B-4C99-AF0B-D3C3AB36BCE6}" type="datetime1">
              <a:rPr lang="hr-HR"/>
              <a:pPr lvl="0"/>
              <a:t>26.11.2020.</a:t>
            </a:fld>
            <a:endParaRPr lang="hr-HR"/>
          </a:p>
        </p:txBody>
      </p:sp>
      <p:sp>
        <p:nvSpPr>
          <p:cNvPr id="6" name="Rezervirano mjesto podnožja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r-HR"/>
          </a:p>
        </p:txBody>
      </p:sp>
      <p:sp>
        <p:nvSpPr>
          <p:cNvPr id="7" name="Rezervirano mjesto broja slajda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EA25406-0134-4A26-BE95-7458F43717DC}" type="slidenum"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933291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hr-HR"/>
              <a:t>Uredite stil naslova matrice</a:t>
            </a:r>
          </a:p>
        </p:txBody>
      </p:sp>
      <p:sp>
        <p:nvSpPr>
          <p:cNvPr id="3" name="Rezervirano mjesto teksta 2"/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Rezervirano mjesto sadržaja 3"/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6" name="Rezervirano mjesto sadržaja 5"/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E7C3C51-1139-4A44-982B-AB7AE06E66FB}" type="datetime1">
              <a:rPr lang="hr-HR"/>
              <a:pPr lvl="0"/>
              <a:t>26.11.2020.</a:t>
            </a:fld>
            <a:endParaRPr lang="hr-HR"/>
          </a:p>
        </p:txBody>
      </p:sp>
      <p:sp>
        <p:nvSpPr>
          <p:cNvPr id="8" name="Rezervirano mjesto podnožja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r-HR"/>
          </a:p>
        </p:txBody>
      </p:sp>
      <p:sp>
        <p:nvSpPr>
          <p:cNvPr id="9" name="Rezervirano mjesto broja slajda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8EF9240-0D3C-46AA-8DB0-BF5FDA53C4B9}" type="slidenum"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214715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hr-HR"/>
              <a:t>Uredite stil naslova matrice</a:t>
            </a:r>
          </a:p>
        </p:txBody>
      </p:sp>
      <p:sp>
        <p:nvSpPr>
          <p:cNvPr id="3" name="Rezervirano mjesto datuma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C636724-86FA-4FF8-B8F7-1E362BCD103A}" type="datetime1">
              <a:rPr lang="hr-HR"/>
              <a:pPr lvl="0"/>
              <a:t>26.11.2020.</a:t>
            </a:fld>
            <a:endParaRPr lang="hr-HR"/>
          </a:p>
        </p:txBody>
      </p:sp>
      <p:sp>
        <p:nvSpPr>
          <p:cNvPr id="4" name="Rezervirano mjesto podnožja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r-HR"/>
          </a:p>
        </p:txBody>
      </p:sp>
      <p:sp>
        <p:nvSpPr>
          <p:cNvPr id="5" name="Rezervirano mjesto broja slajda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35823E3-152A-454B-A923-4C115442786D}" type="slidenum"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514710650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C5438C9-DB7A-4A2C-BF78-6595C44F56CC}" type="datetime1">
              <a:rPr lang="hr-HR"/>
              <a:pPr lvl="0"/>
              <a:t>26.11.2020.</a:t>
            </a:fld>
            <a:endParaRPr lang="hr-HR"/>
          </a:p>
        </p:txBody>
      </p:sp>
      <p:sp>
        <p:nvSpPr>
          <p:cNvPr id="3" name="Rezervirano mjesto podnožja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r-HR"/>
          </a:p>
        </p:txBody>
      </p:sp>
      <p:sp>
        <p:nvSpPr>
          <p:cNvPr id="4" name="Rezervirano mjesto broja slajda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3E3759-DAFC-4D24-9E4C-968B906D4714}" type="slidenum"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2977948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hr-HR"/>
              <a:t>Uredite stil naslova matrice</a:t>
            </a:r>
          </a:p>
        </p:txBody>
      </p:sp>
      <p:sp>
        <p:nvSpPr>
          <p:cNvPr id="3" name="Rezervirano mjesto sadržaja 2"/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5" name="Rezervirano mjesto datuma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922E253-2416-4ACC-8BB6-A92262B33B7E}" type="datetime1">
              <a:rPr lang="hr-HR"/>
              <a:pPr lvl="0"/>
              <a:t>26.11.2020.</a:t>
            </a:fld>
            <a:endParaRPr lang="hr-HR"/>
          </a:p>
        </p:txBody>
      </p:sp>
      <p:sp>
        <p:nvSpPr>
          <p:cNvPr id="6" name="Rezervirano mjesto podnožja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r-HR"/>
          </a:p>
        </p:txBody>
      </p:sp>
      <p:sp>
        <p:nvSpPr>
          <p:cNvPr id="7" name="Rezervirano mjesto broja slajda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AC93C8-1241-4B20-8150-0805B1BDABF0}" type="slidenum"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70080809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hr-HR"/>
              <a:t>Uredite stil naslova matrice</a:t>
            </a:r>
          </a:p>
        </p:txBody>
      </p:sp>
      <p:sp>
        <p:nvSpPr>
          <p:cNvPr id="3" name="Rezervirano mjesto slike 2"/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hr-HR"/>
          </a:p>
        </p:txBody>
      </p:sp>
      <p:sp>
        <p:nvSpPr>
          <p:cNvPr id="4" name="Rezervirano mjesto teksta 3"/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5" name="Rezervirano mjesto datuma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11CB926-1513-4895-914C-1B045C33E893}" type="datetime1">
              <a:rPr lang="hr-HR"/>
              <a:pPr lvl="0"/>
              <a:t>26.11.2020.</a:t>
            </a:fld>
            <a:endParaRPr lang="hr-HR"/>
          </a:p>
        </p:txBody>
      </p:sp>
      <p:sp>
        <p:nvSpPr>
          <p:cNvPr id="6" name="Rezervirano mjesto podnožja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r-HR"/>
          </a:p>
        </p:txBody>
      </p:sp>
      <p:sp>
        <p:nvSpPr>
          <p:cNvPr id="7" name="Rezervirano mjesto broja slajda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A6C7C49-178E-4C82-BC50-3AC7A64C7760}" type="slidenum"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50422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hr-HR"/>
              <a:t>Uredite stil naslova matrice</a:t>
            </a:r>
          </a:p>
        </p:txBody>
      </p:sp>
      <p:sp>
        <p:nvSpPr>
          <p:cNvPr id="3" name="Rezervirano mjesto okomitog teksta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B74BC74-2D00-4602-8152-B43C09DA7462}" type="datetime1">
              <a:rPr lang="hr-HR"/>
              <a:pPr lvl="0"/>
              <a:t>26.11.2020.</a:t>
            </a:fld>
            <a:endParaRPr lang="hr-HR"/>
          </a:p>
        </p:txBody>
      </p:sp>
      <p:sp>
        <p:nvSpPr>
          <p:cNvPr id="5" name="Rezervirano mjesto podnožja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r-HR"/>
          </a:p>
        </p:txBody>
      </p:sp>
      <p:sp>
        <p:nvSpPr>
          <p:cNvPr id="6" name="Rezervirano mjesto broja slajda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B2F7BF-2BB7-416F-AAF4-F200CA0ECC9C}" type="slidenum"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196872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hr-HR"/>
              <a:t>Uredite stil naslova matrice</a:t>
            </a:r>
          </a:p>
        </p:txBody>
      </p:sp>
      <p:sp>
        <p:nvSpPr>
          <p:cNvPr id="3" name="Rezervirano mjesto okomitog teksta 2"/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B4AA7E9-9903-454C-9F0B-7B9338BD8EAC}" type="datetime1">
              <a:rPr lang="hr-HR"/>
              <a:pPr lvl="0"/>
              <a:t>26.11.2020.</a:t>
            </a:fld>
            <a:endParaRPr lang="hr-HR"/>
          </a:p>
        </p:txBody>
      </p:sp>
      <p:sp>
        <p:nvSpPr>
          <p:cNvPr id="5" name="Rezervirano mjesto podnožja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hr-HR"/>
          </a:p>
        </p:txBody>
      </p:sp>
      <p:sp>
        <p:nvSpPr>
          <p:cNvPr id="6" name="Rezervirano mjesto broja slajda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3BBFAB1-446F-402F-B615-CCC436BE818C}" type="slidenum"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206254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hr-HR"/>
              <a:t>Uredite stil naslova matrice</a:t>
            </a:r>
          </a:p>
        </p:txBody>
      </p:sp>
      <p:sp>
        <p:nvSpPr>
          <p:cNvPr id="3" name="Rezervirano mjesto teksta 2"/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hr-HR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1BBE713A-A97A-44C6-8D83-94E8BF8CEC74}" type="datetime1">
              <a:rPr lang="hr-HR"/>
              <a:pPr lvl="0"/>
              <a:t>26.11.2020.</a:t>
            </a:fld>
            <a:endParaRPr lang="hr-HR"/>
          </a:p>
        </p:txBody>
      </p:sp>
      <p:sp>
        <p:nvSpPr>
          <p:cNvPr id="5" name="Rezervirano mjesto podnožja 4"/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hr-HR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hr-HR"/>
          </a:p>
        </p:txBody>
      </p:sp>
      <p:sp>
        <p:nvSpPr>
          <p:cNvPr id="6" name="Rezervirano mjesto broja slajda 5"/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hr-HR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65F9818C-9694-4640-8183-2E68D6B058A9}" type="slidenum"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hr-HR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hr-HR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hr-HR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hr-HR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hr-HR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hr-HR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13" Type="http://schemas.openxmlformats.org/officeDocument/2006/relationships/image" Target="../media/image29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12" Type="http://schemas.openxmlformats.org/officeDocument/2006/relationships/image" Target="../media/image28.jpe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5" Type="http://schemas.openxmlformats.org/officeDocument/2006/relationships/image" Target="../media/image31.pn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Relationship Id="rId1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2.png"/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12" Type="http://schemas.openxmlformats.org/officeDocument/2006/relationships/image" Target="../media/image4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png"/><Relationship Id="rId11" Type="http://schemas.openxmlformats.org/officeDocument/2006/relationships/image" Target="../media/image12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bit.ly/Janeinterview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9.jpeg"/><Relationship Id="rId12" Type="http://schemas.openxmlformats.org/officeDocument/2006/relationships/image" Target="../media/image4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11" Type="http://schemas.openxmlformats.org/officeDocument/2006/relationships/image" Target="../media/image42.png"/><Relationship Id="rId5" Type="http://schemas.openxmlformats.org/officeDocument/2006/relationships/image" Target="../media/image37.png"/><Relationship Id="rId10" Type="http://schemas.openxmlformats.org/officeDocument/2006/relationships/image" Target="../media/image41.png"/><Relationship Id="rId4" Type="http://schemas.openxmlformats.org/officeDocument/2006/relationships/image" Target="../media/image36.png"/><Relationship Id="rId9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44.png"/><Relationship Id="rId3" Type="http://schemas.openxmlformats.org/officeDocument/2006/relationships/image" Target="../media/image43.png"/><Relationship Id="rId7" Type="http://schemas.openxmlformats.org/officeDocument/2006/relationships/image" Target="../media/image38.png"/><Relationship Id="rId12" Type="http://schemas.openxmlformats.org/officeDocument/2006/relationships/image" Target="../media/image4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png"/><Relationship Id="rId11" Type="http://schemas.openxmlformats.org/officeDocument/2006/relationships/image" Target="../media/image41.png"/><Relationship Id="rId5" Type="http://schemas.openxmlformats.org/officeDocument/2006/relationships/image" Target="../media/image36.png"/><Relationship Id="rId10" Type="http://schemas.openxmlformats.org/officeDocument/2006/relationships/image" Target="../media/image12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9.jpg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g"/><Relationship Id="rId3" Type="http://schemas.openxmlformats.org/officeDocument/2006/relationships/image" Target="../media/image50.jpg"/><Relationship Id="rId7" Type="http://schemas.openxmlformats.org/officeDocument/2006/relationships/image" Target="../media/image54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jpg"/><Relationship Id="rId5" Type="http://schemas.openxmlformats.org/officeDocument/2006/relationships/image" Target="../media/image52.jpg"/><Relationship Id="rId4" Type="http://schemas.openxmlformats.org/officeDocument/2006/relationships/image" Target="../media/image51.jpg"/><Relationship Id="rId9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59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png"/><Relationship Id="rId5" Type="http://schemas.openxmlformats.org/officeDocument/2006/relationships/image" Target="../media/image38.png"/><Relationship Id="rId4" Type="http://schemas.openxmlformats.org/officeDocument/2006/relationships/image" Target="../media/image6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61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5" Type="http://schemas.openxmlformats.org/officeDocument/2006/relationships/image" Target="../media/image42.png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64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png"/><Relationship Id="rId11" Type="http://schemas.openxmlformats.org/officeDocument/2006/relationships/image" Target="../media/image12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65.png"/><Relationship Id="rId9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hyperlink" Target="https://bit.ly/PPVoOv" TargetMode="External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png"/><Relationship Id="rId11" Type="http://schemas.openxmlformats.org/officeDocument/2006/relationships/image" Target="../media/image12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66.png"/><Relationship Id="rId9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67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pn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71.png"/><Relationship Id="rId7" Type="http://schemas.openxmlformats.org/officeDocument/2006/relationships/image" Target="../media/image37.png"/><Relationship Id="rId12" Type="http://schemas.openxmlformats.org/officeDocument/2006/relationships/image" Target="../media/image7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png"/><Relationship Id="rId11" Type="http://schemas.openxmlformats.org/officeDocument/2006/relationships/image" Target="../media/image12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72.png"/><Relationship Id="rId9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74.jpe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Relationship Id="rId9" Type="http://schemas.openxmlformats.org/officeDocument/2006/relationships/image" Target="../media/image78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bit.ly/eBJA21" TargetMode="External"/><Relationship Id="rId3" Type="http://schemas.openxmlformats.org/officeDocument/2006/relationships/image" Target="../media/image79.jpeg"/><Relationship Id="rId7" Type="http://schemas.openxmlformats.org/officeDocument/2006/relationships/hyperlink" Target="http://bit.ly/EJA21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bit.ly/JAexhibition" TargetMode="External"/><Relationship Id="rId5" Type="http://schemas.openxmlformats.org/officeDocument/2006/relationships/image" Target="../media/image81.jpeg"/><Relationship Id="rId4" Type="http://schemas.openxmlformats.org/officeDocument/2006/relationships/image" Target="../media/image80.png"/><Relationship Id="rId9" Type="http://schemas.openxmlformats.org/officeDocument/2006/relationships/hyperlink" Target="http://bit.ly/TJA2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blipFill dpi="0" rotWithShape="1">
          <a:blip r:embed="rId3">
            <a:lum/>
          </a:blip>
          <a:srcRect/>
          <a:stretch>
            <a:fillRect l="-4000" t="-1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3"/>
          <p:cNvSpPr txBox="1">
            <a:spLocks noGrp="1"/>
          </p:cNvSpPr>
          <p:nvPr>
            <p:ph type="ctrTitle"/>
          </p:nvPr>
        </p:nvSpPr>
        <p:spPr>
          <a:xfrm>
            <a:off x="1787049" y="2290747"/>
            <a:ext cx="9144000" cy="2387598"/>
          </a:xfrm>
        </p:spPr>
        <p:txBody>
          <a:bodyPr>
            <a:noAutofit/>
          </a:bodyPr>
          <a:lstStyle/>
          <a:p>
            <a:pPr lvl="0"/>
            <a:r>
              <a:rPr lang="hr-HR" sz="3600" dirty="0">
                <a:solidFill>
                  <a:srgbClr val="404040"/>
                </a:solidFill>
                <a:latin typeface="Monotype Corsiva" pitchFamily="66"/>
              </a:rPr>
              <a:t/>
            </a:r>
            <a:br>
              <a:rPr lang="hr-HR" sz="3600" dirty="0">
                <a:solidFill>
                  <a:srgbClr val="404040"/>
                </a:solidFill>
                <a:latin typeface="Monotype Corsiva" pitchFamily="66"/>
              </a:rPr>
            </a:br>
            <a:r>
              <a:rPr lang="hr-HR" sz="3600" dirty="0">
                <a:solidFill>
                  <a:srgbClr val="404040"/>
                </a:solidFill>
                <a:latin typeface="Monotype Corsiva" pitchFamily="66"/>
              </a:rPr>
              <a:t/>
            </a:r>
            <a:br>
              <a:rPr lang="hr-HR" sz="3600" dirty="0">
                <a:solidFill>
                  <a:srgbClr val="404040"/>
                </a:solidFill>
                <a:latin typeface="Monotype Corsiva" pitchFamily="66"/>
              </a:rPr>
            </a:br>
            <a:r>
              <a:rPr lang="en-GB" sz="3600" b="1" dirty="0">
                <a:solidFill>
                  <a:srgbClr val="404040"/>
                </a:solidFill>
                <a:latin typeface="Monotype Corsiva" pitchFamily="66"/>
              </a:rPr>
              <a:t>PBL &amp; ICT Based Learning:</a:t>
            </a:r>
            <a:r>
              <a:rPr lang="hr-HR" sz="3600" dirty="0">
                <a:solidFill>
                  <a:srgbClr val="404040"/>
                </a:solidFill>
                <a:latin typeface="Monotype Corsiva" pitchFamily="66"/>
              </a:rPr>
              <a:t/>
            </a:r>
            <a:br>
              <a:rPr lang="hr-HR" sz="3600" dirty="0">
                <a:solidFill>
                  <a:srgbClr val="404040"/>
                </a:solidFill>
                <a:latin typeface="Monotype Corsiva" pitchFamily="66"/>
              </a:rPr>
            </a:br>
            <a:r>
              <a:rPr lang="en-GB" sz="3600" dirty="0">
                <a:solidFill>
                  <a:srgbClr val="404040"/>
                </a:solidFill>
                <a:latin typeface="Monotype Corsiva" pitchFamily="66"/>
              </a:rPr>
              <a:t/>
            </a:r>
            <a:br>
              <a:rPr lang="en-GB" sz="3600" dirty="0">
                <a:solidFill>
                  <a:srgbClr val="404040"/>
                </a:solidFill>
                <a:latin typeface="Monotype Corsiva" pitchFamily="66"/>
              </a:rPr>
            </a:br>
            <a:r>
              <a:rPr lang="en-GB" sz="3600" dirty="0">
                <a:solidFill>
                  <a:srgbClr val="404040"/>
                </a:solidFill>
                <a:latin typeface="Monotype Corsiva" pitchFamily="66"/>
              </a:rPr>
              <a:t> </a:t>
            </a:r>
            <a:r>
              <a:rPr lang="en-GB" sz="3600" b="1" dirty="0">
                <a:solidFill>
                  <a:srgbClr val="404040"/>
                </a:solidFill>
                <a:latin typeface="Monotype Corsiva" pitchFamily="66"/>
              </a:rPr>
              <a:t>Organizing an Interactive Exhibition</a:t>
            </a:r>
          </a:p>
        </p:txBody>
      </p:sp>
      <p:sp>
        <p:nvSpPr>
          <p:cNvPr id="3" name="Podnaslov 6"/>
          <p:cNvSpPr txBox="1">
            <a:spLocks noGrp="1"/>
          </p:cNvSpPr>
          <p:nvPr>
            <p:ph type="subTitle" idx="1"/>
          </p:nvPr>
        </p:nvSpPr>
        <p:spPr>
          <a:xfrm>
            <a:off x="3237982" y="4991496"/>
            <a:ext cx="6242133" cy="681858"/>
          </a:xfrm>
        </p:spPr>
        <p:txBody>
          <a:bodyPr/>
          <a:lstStyle/>
          <a:p>
            <a:pPr lvl="0"/>
            <a:r>
              <a:rPr lang="hr-HR" sz="2800" dirty="0">
                <a:solidFill>
                  <a:srgbClr val="404040"/>
                </a:solidFill>
                <a:latin typeface="Monotype Corsiva" pitchFamily="66"/>
              </a:rPr>
              <a:t>Helga Kraljik &amp; Ankica Šarić</a:t>
            </a:r>
          </a:p>
        </p:txBody>
      </p:sp>
      <p:sp>
        <p:nvSpPr>
          <p:cNvPr id="4" name="Rezervirano mjesto podnožja 5"/>
          <p:cNvSpPr txBox="1"/>
          <p:nvPr/>
        </p:nvSpPr>
        <p:spPr>
          <a:xfrm>
            <a:off x="3274104" y="6304981"/>
            <a:ext cx="6169890" cy="36512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 dirty="0">
                <a:solidFill>
                  <a:srgbClr val="404040"/>
                </a:solidFill>
                <a:uFillTx/>
                <a:latin typeface="Monotype Corsiva" pitchFamily="66"/>
              </a:rPr>
              <a:t>Hupe Online Conference</a:t>
            </a:r>
            <a:r>
              <a:rPr lang="hr-HR" sz="1200" b="0" i="0" u="none" strike="noStrike" kern="1200" cap="none" spc="0" baseline="0" dirty="0">
                <a:solidFill>
                  <a:srgbClr val="404040"/>
                </a:solidFill>
                <a:uFillTx/>
                <a:latin typeface="Monotype Corsiva" pitchFamily="66"/>
              </a:rPr>
              <a:t>	                                 </a:t>
            </a:r>
            <a:r>
              <a:rPr lang="hr-HR" sz="1200" b="0" i="0" u="none" strike="noStrike" kern="1200" cap="none" spc="0" baseline="0" dirty="0" smtClean="0">
                <a:solidFill>
                  <a:srgbClr val="404040"/>
                </a:solidFill>
                <a:uFillTx/>
                <a:latin typeface="Monotype Corsiva" pitchFamily="66"/>
              </a:rPr>
              <a:t>                </a:t>
            </a:r>
            <a:r>
              <a:rPr lang="hr-HR" sz="1200" b="0" i="0" u="none" strike="noStrike" kern="1200" cap="none" spc="0" baseline="0" dirty="0">
                <a:solidFill>
                  <a:srgbClr val="404040"/>
                </a:solidFill>
                <a:uFillTx/>
                <a:latin typeface="Monotype Corsiva" pitchFamily="66"/>
              </a:rPr>
              <a:t>21 November, 2020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6"/>
          <p:cNvSpPr/>
          <p:nvPr/>
        </p:nvSpPr>
        <p:spPr>
          <a:xfrm>
            <a:off x="430645" y="535710"/>
            <a:ext cx="11330705" cy="5689597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FFC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1" i="0" u="none" strike="noStrike" kern="1200" cap="none" spc="0" baseline="0">
              <a:ln w="0">
                <a:solidFill>
                  <a:srgbClr val="FFC000"/>
                </a:solidFill>
                <a:prstDash val="solid"/>
              </a:ln>
              <a:noFill/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 dirty="0">
                <a:solidFill>
                  <a:srgbClr val="404040"/>
                </a:solidFill>
                <a:latin typeface="Monotype Corsiva" pitchFamily="66"/>
              </a:rPr>
              <a:t>PBL &amp; ICT Based </a:t>
            </a:r>
            <a:r>
              <a:rPr lang="en-GB" b="1" dirty="0" smtClean="0">
                <a:solidFill>
                  <a:srgbClr val="404040"/>
                </a:solidFill>
                <a:latin typeface="Monotype Corsiva" pitchFamily="66"/>
              </a:rPr>
              <a:t>Learning</a:t>
            </a:r>
            <a:endParaRPr lang="en-GB" dirty="0"/>
          </a:p>
        </p:txBody>
      </p:sp>
      <p:pic>
        <p:nvPicPr>
          <p:cNvPr id="4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97871" y="3188503"/>
            <a:ext cx="5159264" cy="257963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8"/>
          <p:cNvPicPr>
            <a:picLocks noChangeAspect="1"/>
          </p:cNvPicPr>
          <p:nvPr/>
        </p:nvPicPr>
        <p:blipFill>
          <a:blip r:embed="rId4"/>
          <a:srcRect l="29947" t="6402" r="26162"/>
          <a:stretch>
            <a:fillRect/>
          </a:stretch>
        </p:blipFill>
        <p:spPr>
          <a:xfrm>
            <a:off x="4127052" y="2418780"/>
            <a:ext cx="1445638" cy="308288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809804" y="3736119"/>
            <a:ext cx="1368710" cy="86827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60038" y="2078184"/>
            <a:ext cx="3439908" cy="343990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2230742" y="3925958"/>
            <a:ext cx="551922" cy="55192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6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flipH="1">
            <a:off x="4111691" y="4170258"/>
            <a:ext cx="394572" cy="40185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6"/>
          <p:cNvSpPr/>
          <p:nvPr/>
        </p:nvSpPr>
        <p:spPr>
          <a:xfrm>
            <a:off x="430645" y="535710"/>
            <a:ext cx="11330705" cy="5689597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FFC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1" i="0" u="none" strike="noStrike" kern="1200" cap="none" spc="0" baseline="0">
              <a:ln w="0">
                <a:solidFill>
                  <a:srgbClr val="FFC000"/>
                </a:solidFill>
                <a:prstDash val="solid"/>
              </a:ln>
              <a:noFill/>
              <a:uFillTx/>
              <a:latin typeface="Calibri"/>
            </a:endParaRPr>
          </a:p>
        </p:txBody>
      </p:sp>
      <p:sp>
        <p:nvSpPr>
          <p:cNvPr id="3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 dirty="0">
                <a:solidFill>
                  <a:srgbClr val="404040"/>
                </a:solidFill>
                <a:latin typeface="Monotype Corsiva" pitchFamily="66"/>
              </a:rPr>
              <a:t>PBL &amp; ICT Based </a:t>
            </a:r>
            <a:r>
              <a:rPr lang="en-GB" b="1" dirty="0" smtClean="0">
                <a:solidFill>
                  <a:srgbClr val="404040"/>
                </a:solidFill>
                <a:latin typeface="Monotype Corsiva" pitchFamily="66"/>
              </a:rPr>
              <a:t>Learning</a:t>
            </a:r>
            <a:endParaRPr lang="en-GB" dirty="0"/>
          </a:p>
        </p:txBody>
      </p:sp>
      <p:sp>
        <p:nvSpPr>
          <p:cNvPr id="4" name="TextBox 5"/>
          <p:cNvSpPr txBox="1"/>
          <p:nvPr/>
        </p:nvSpPr>
        <p:spPr>
          <a:xfrm>
            <a:off x="9272153" y="3880814"/>
            <a:ext cx="2854034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hr-HR" sz="2800" b="1" i="0" u="none" strike="noStrike" kern="1200" cap="none" spc="0" baseline="0" dirty="0">
                <a:solidFill>
                  <a:srgbClr val="7030A0"/>
                </a:solidFill>
                <a:uFillTx/>
                <a:latin typeface="Monotype Corsiva" pitchFamily="66"/>
              </a:rPr>
              <a:t>Blended Learning</a:t>
            </a:r>
            <a:endParaRPr lang="en-GB" sz="2800" b="1" i="0" u="none" strike="noStrike" kern="1200" cap="none" spc="0" baseline="0" dirty="0">
              <a:solidFill>
                <a:srgbClr val="7030A0"/>
              </a:solidFill>
              <a:uFillTx/>
              <a:latin typeface="Monotype Corsiva" pitchFamily="66"/>
            </a:endParaRPr>
          </a:p>
        </p:txBody>
      </p:sp>
      <p:sp>
        <p:nvSpPr>
          <p:cNvPr id="5" name="TextBox 6"/>
          <p:cNvSpPr txBox="1"/>
          <p:nvPr/>
        </p:nvSpPr>
        <p:spPr>
          <a:xfrm>
            <a:off x="6542056" y="4022857"/>
            <a:ext cx="2854034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hr-HR" sz="2800" b="1" i="0" u="none" strike="noStrike" kern="1200" cap="none" spc="0" baseline="0" dirty="0">
                <a:solidFill>
                  <a:srgbClr val="FFC000"/>
                </a:solidFill>
                <a:uFillTx/>
                <a:latin typeface="Monotype Corsiva" pitchFamily="66"/>
              </a:rPr>
              <a:t>ICT Based Learning</a:t>
            </a:r>
            <a:endParaRPr lang="en-GB" sz="2800" b="1" i="0" u="none" strike="noStrike" kern="1200" cap="none" spc="0" baseline="0" dirty="0">
              <a:solidFill>
                <a:srgbClr val="FFC000"/>
              </a:solidFill>
              <a:uFillTx/>
              <a:latin typeface="Monotype Corsiva" pitchFamily="66"/>
            </a:endParaRPr>
          </a:p>
        </p:txBody>
      </p:sp>
      <p:sp>
        <p:nvSpPr>
          <p:cNvPr id="6" name="TextBox 7"/>
          <p:cNvSpPr txBox="1"/>
          <p:nvPr/>
        </p:nvSpPr>
        <p:spPr>
          <a:xfrm>
            <a:off x="8199589" y="2817970"/>
            <a:ext cx="3154213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hr-HR" sz="2800" b="1" i="0" u="none" strike="noStrike" kern="1200" cap="none" spc="0" baseline="0" dirty="0">
                <a:solidFill>
                  <a:srgbClr val="B41CA2"/>
                </a:solidFill>
                <a:uFillTx/>
                <a:latin typeface="Monotype Corsiva" pitchFamily="66"/>
              </a:rPr>
              <a:t>Project Based Learning</a:t>
            </a:r>
            <a:endParaRPr lang="en-GB" sz="2800" b="1" i="0" u="none" strike="noStrike" kern="1200" cap="none" spc="0" baseline="0" dirty="0">
              <a:solidFill>
                <a:srgbClr val="B41CA2"/>
              </a:solidFill>
              <a:uFillTx/>
              <a:latin typeface="Monotype Corsiva" pitchFamily="66"/>
            </a:endParaRPr>
          </a:p>
        </p:txBody>
      </p:sp>
      <p:sp>
        <p:nvSpPr>
          <p:cNvPr id="7" name="TextBox 9"/>
          <p:cNvSpPr txBox="1"/>
          <p:nvPr/>
        </p:nvSpPr>
        <p:spPr>
          <a:xfrm>
            <a:off x="8825340" y="1796549"/>
            <a:ext cx="2854034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i="0" u="none" strike="noStrike" kern="1200" cap="none" spc="0" baseline="0">
                <a:solidFill>
                  <a:srgbClr val="F1B00F"/>
                </a:solidFill>
                <a:uFillTx/>
                <a:latin typeface="Monotype Corsiva" pitchFamily="66"/>
              </a:rPr>
              <a:t>Gamification</a:t>
            </a:r>
          </a:p>
        </p:txBody>
      </p:sp>
      <p:sp>
        <p:nvSpPr>
          <p:cNvPr id="8" name="TextBox 11"/>
          <p:cNvSpPr txBox="1"/>
          <p:nvPr/>
        </p:nvSpPr>
        <p:spPr>
          <a:xfrm>
            <a:off x="7180115" y="2366933"/>
            <a:ext cx="3154213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i="0" u="none" strike="noStrike" kern="1200" cap="none" spc="0" baseline="0">
                <a:solidFill>
                  <a:srgbClr val="00B050"/>
                </a:solidFill>
                <a:uFillTx/>
                <a:latin typeface="Monotype Corsiva" pitchFamily="66"/>
              </a:rPr>
              <a:t>Flipped Classroom</a:t>
            </a:r>
          </a:p>
        </p:txBody>
      </p:sp>
      <p:sp>
        <p:nvSpPr>
          <p:cNvPr id="9" name="TextBox 13"/>
          <p:cNvSpPr txBox="1"/>
          <p:nvPr/>
        </p:nvSpPr>
        <p:spPr>
          <a:xfrm>
            <a:off x="7040998" y="3349392"/>
            <a:ext cx="3290450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i="0" u="none" strike="noStrike" kern="1200" cap="none" spc="0" baseline="0" dirty="0">
                <a:solidFill>
                  <a:srgbClr val="FF0000"/>
                </a:solidFill>
                <a:uFillTx/>
                <a:latin typeface="Monotype Corsiva" pitchFamily="66"/>
              </a:rPr>
              <a:t>Inquiry </a:t>
            </a:r>
            <a:r>
              <a:rPr lang="hr-HR" sz="2800" b="1" i="0" u="none" strike="noStrike" kern="1200" cap="none" spc="0" baseline="0" dirty="0">
                <a:solidFill>
                  <a:srgbClr val="FF0000"/>
                </a:solidFill>
                <a:uFillTx/>
                <a:latin typeface="Monotype Corsiva" pitchFamily="66"/>
              </a:rPr>
              <a:t>Based Learning</a:t>
            </a:r>
            <a:endParaRPr lang="en-GB" sz="2800" b="1" i="0" u="none" strike="noStrike" kern="1200" cap="none" spc="0" baseline="0" dirty="0">
              <a:solidFill>
                <a:srgbClr val="FF0000"/>
              </a:solidFill>
              <a:uFillTx/>
              <a:latin typeface="Monotype Corsiva" pitchFamily="66"/>
            </a:endParaRPr>
          </a:p>
        </p:txBody>
      </p:sp>
      <p:sp>
        <p:nvSpPr>
          <p:cNvPr id="10" name="TextBox 15"/>
          <p:cNvSpPr txBox="1"/>
          <p:nvPr/>
        </p:nvSpPr>
        <p:spPr>
          <a:xfrm>
            <a:off x="7648873" y="4549432"/>
            <a:ext cx="3154213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i="0" u="none" strike="noStrike" kern="1200" cap="none" spc="0" baseline="0">
                <a:solidFill>
                  <a:srgbClr val="0070C0"/>
                </a:solidFill>
                <a:uFillTx/>
                <a:latin typeface="Monotype Corsiva" pitchFamily="66"/>
              </a:rPr>
              <a:t>Multiple Intelligences</a:t>
            </a:r>
          </a:p>
        </p:txBody>
      </p:sp>
      <p:sp>
        <p:nvSpPr>
          <p:cNvPr id="11" name="TextBox 17"/>
          <p:cNvSpPr txBox="1"/>
          <p:nvPr/>
        </p:nvSpPr>
        <p:spPr>
          <a:xfrm>
            <a:off x="8751073" y="5051054"/>
            <a:ext cx="3154213" cy="52321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i="0" u="none" strike="noStrike" kern="1200" cap="none" spc="0" baseline="0">
                <a:solidFill>
                  <a:srgbClr val="92D050"/>
                </a:solidFill>
                <a:uFillTx/>
                <a:latin typeface="Monotype Corsiva" pitchFamily="66"/>
              </a:rPr>
              <a:t>Cooperative</a:t>
            </a:r>
            <a:r>
              <a:rPr lang="hr-HR" sz="2800" b="1" i="0" u="none" strike="noStrike" kern="1200" cap="none" spc="0" baseline="0">
                <a:solidFill>
                  <a:srgbClr val="92D050"/>
                </a:solidFill>
                <a:uFillTx/>
                <a:latin typeface="Monotype Corsiva" pitchFamily="66"/>
              </a:rPr>
              <a:t>Learning</a:t>
            </a:r>
            <a:endParaRPr lang="en-GB" sz="2800" b="1" i="0" u="none" strike="noStrike" kern="1200" cap="none" spc="0" baseline="0">
              <a:solidFill>
                <a:srgbClr val="92D050"/>
              </a:solidFill>
              <a:uFillTx/>
              <a:latin typeface="Monotype Corsiva" pitchFamily="66"/>
            </a:endParaRPr>
          </a:p>
        </p:txBody>
      </p:sp>
      <p:pic>
        <p:nvPicPr>
          <p:cNvPr id="12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97871" y="3188503"/>
            <a:ext cx="5159264" cy="257963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8"/>
          <p:cNvPicPr>
            <a:picLocks noChangeAspect="1"/>
          </p:cNvPicPr>
          <p:nvPr/>
        </p:nvPicPr>
        <p:blipFill>
          <a:blip r:embed="rId4"/>
          <a:srcRect l="29947" t="6402" r="26162"/>
          <a:stretch>
            <a:fillRect/>
          </a:stretch>
        </p:blipFill>
        <p:spPr>
          <a:xfrm>
            <a:off x="4127052" y="2418780"/>
            <a:ext cx="1445638" cy="308288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Picture 1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809804" y="3736119"/>
            <a:ext cx="1368710" cy="86827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60038" y="2078184"/>
            <a:ext cx="3439908" cy="343990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6" name="Picture 1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2230742" y="3925958"/>
            <a:ext cx="551922" cy="55192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flipH="1">
            <a:off x="4111691" y="4170258"/>
            <a:ext cx="394572" cy="40185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8509983" cy="1325559"/>
          </a:xfrm>
        </p:spPr>
        <p:txBody>
          <a:bodyPr/>
          <a:lstStyle/>
          <a:p>
            <a:pPr lvl="0"/>
            <a:r>
              <a:rPr lang="hr-HR" b="1" dirty="0">
                <a:solidFill>
                  <a:srgbClr val="404040"/>
                </a:solidFill>
                <a:latin typeface="Monotype Corsiva" pitchFamily="66"/>
              </a:rPr>
              <a:t>How to </a:t>
            </a:r>
            <a:r>
              <a:rPr lang="en-GB" b="1" dirty="0">
                <a:solidFill>
                  <a:srgbClr val="404040"/>
                </a:solidFill>
                <a:latin typeface="Monotype Corsiva" pitchFamily="66"/>
              </a:rPr>
              <a:t>Organize an Interactive Exhibition about Jane Austen</a:t>
            </a:r>
            <a:r>
              <a:rPr lang="hr-HR" b="1" dirty="0">
                <a:solidFill>
                  <a:srgbClr val="404040"/>
                </a:solidFill>
                <a:latin typeface="Monotype Corsiva" pitchFamily="66"/>
              </a:rPr>
              <a:t>?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389110" y="1914223"/>
            <a:ext cx="1996939" cy="416184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flipH="1">
            <a:off x="1871932" y="2024124"/>
            <a:ext cx="1571625" cy="40005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12"/>
          <p:cNvPicPr>
            <a:picLocks noChangeAspect="1"/>
          </p:cNvPicPr>
          <p:nvPr/>
        </p:nvPicPr>
        <p:blipFill>
          <a:blip r:embed="rId5"/>
          <a:srcRect l="50000" t="47005" r="25968"/>
          <a:stretch>
            <a:fillRect/>
          </a:stretch>
        </p:blipFill>
        <p:spPr>
          <a:xfrm>
            <a:off x="3315047" y="3748079"/>
            <a:ext cx="1320795" cy="21856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8"/>
          <p:cNvPicPr>
            <a:picLocks noChangeAspect="1"/>
          </p:cNvPicPr>
          <p:nvPr/>
        </p:nvPicPr>
        <p:blipFill>
          <a:blip r:embed="rId6"/>
          <a:srcRect l="54088" b="64065"/>
          <a:stretch>
            <a:fillRect/>
          </a:stretch>
        </p:blipFill>
        <p:spPr>
          <a:xfrm>
            <a:off x="3881472" y="3524536"/>
            <a:ext cx="637144" cy="49983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24"/>
          <p:cNvPicPr>
            <a:picLocks noChangeAspect="1"/>
          </p:cNvPicPr>
          <p:nvPr/>
        </p:nvPicPr>
        <p:blipFill>
          <a:blip r:embed="rId7"/>
          <a:srcRect l="16234" t="18543" r="35136" b="32510"/>
          <a:stretch>
            <a:fillRect/>
          </a:stretch>
        </p:blipFill>
        <p:spPr>
          <a:xfrm>
            <a:off x="3454228" y="3748079"/>
            <a:ext cx="347170" cy="24707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5"/>
          <p:cNvPicPr>
            <a:picLocks noChangeAspect="1"/>
          </p:cNvPicPr>
          <p:nvPr/>
        </p:nvPicPr>
        <p:blipFill>
          <a:blip r:embed="rId7"/>
          <a:srcRect l="16234" t="18543" r="35136" b="32510"/>
          <a:stretch>
            <a:fillRect/>
          </a:stretch>
        </p:blipFill>
        <p:spPr>
          <a:xfrm flipH="1">
            <a:off x="4956532" y="3285375"/>
            <a:ext cx="347170" cy="24707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4"/>
          <p:cNvPicPr>
            <a:picLocks noChangeAspect="1"/>
          </p:cNvPicPr>
          <p:nvPr/>
        </p:nvPicPr>
        <p:blipFill>
          <a:blip r:embed="rId8"/>
          <a:srcRect l="20678" t="9201" r="12136" b="50000"/>
          <a:stretch>
            <a:fillRect/>
          </a:stretch>
        </p:blipFill>
        <p:spPr>
          <a:xfrm>
            <a:off x="9277923" y="61657"/>
            <a:ext cx="2687778" cy="23083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36"/>
          <p:cNvPicPr>
            <a:picLocks noChangeAspect="1"/>
          </p:cNvPicPr>
          <p:nvPr/>
        </p:nvPicPr>
        <p:blipFill>
          <a:blip r:embed="rId8"/>
          <a:srcRect t="57958" r="22352" b="6206"/>
          <a:stretch>
            <a:fillRect/>
          </a:stretch>
        </p:blipFill>
        <p:spPr>
          <a:xfrm>
            <a:off x="-288813" y="5068455"/>
            <a:ext cx="3106299" cy="202752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croll: Vertical 30"/>
          <p:cNvSpPr/>
          <p:nvPr/>
        </p:nvSpPr>
        <p:spPr>
          <a:xfrm>
            <a:off x="6823975" y="2270948"/>
            <a:ext cx="4529827" cy="3455599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+- 0 0 5400000"/>
              <a:gd name="f9" fmla="+- 0 0 10800000"/>
              <a:gd name="f10" fmla="val 12500"/>
              <a:gd name="f11" fmla="+- 0 0 -90"/>
              <a:gd name="f12" fmla="+- 0 0 -270"/>
              <a:gd name="f13" fmla="abs f4"/>
              <a:gd name="f14" fmla="abs f5"/>
              <a:gd name="f15" fmla="abs f6"/>
              <a:gd name="f16" fmla="*/ f11 f0 1"/>
              <a:gd name="f17" fmla="*/ f12 f0 1"/>
              <a:gd name="f18" fmla="?: f13 f4 1"/>
              <a:gd name="f19" fmla="?: f14 f5 1"/>
              <a:gd name="f20" fmla="?: f15 f6 1"/>
              <a:gd name="f21" fmla="*/ f16 1 f3"/>
              <a:gd name="f22" fmla="*/ f17 1 f3"/>
              <a:gd name="f23" fmla="*/ f18 1 21600"/>
              <a:gd name="f24" fmla="*/ f19 1 21600"/>
              <a:gd name="f25" fmla="*/ 21600 f18 1"/>
              <a:gd name="f26" fmla="*/ 21600 f19 1"/>
              <a:gd name="f27" fmla="+- f21 0 f1"/>
              <a:gd name="f28" fmla="+- f22 0 f1"/>
              <a:gd name="f29" fmla="min f24 f23"/>
              <a:gd name="f30" fmla="*/ f25 1 f20"/>
              <a:gd name="f31" fmla="*/ f26 1 f20"/>
              <a:gd name="f32" fmla="val f30"/>
              <a:gd name="f33" fmla="val f31"/>
              <a:gd name="f34" fmla="*/ f7 f29 1"/>
              <a:gd name="f35" fmla="+- f33 0 f7"/>
              <a:gd name="f36" fmla="+- f32 0 f7"/>
              <a:gd name="f37" fmla="*/ f33 f29 1"/>
              <a:gd name="f38" fmla="*/ f35 1 2"/>
              <a:gd name="f39" fmla="min f36 f35"/>
              <a:gd name="f40" fmla="+- f7 f38 0"/>
              <a:gd name="f41" fmla="*/ f39 f10 1"/>
              <a:gd name="f42" fmla="*/ f41 1 100000"/>
              <a:gd name="f43" fmla="*/ f40 f29 1"/>
              <a:gd name="f44" fmla="*/ f42 1 2"/>
              <a:gd name="f45" fmla="*/ f42 1 4"/>
              <a:gd name="f46" fmla="+- f42 f42 0"/>
              <a:gd name="f47" fmla="+- f32 0 f42"/>
              <a:gd name="f48" fmla="+- f33 0 f42"/>
              <a:gd name="f49" fmla="*/ f42 f29 1"/>
              <a:gd name="f50" fmla="+- f42 f44 0"/>
              <a:gd name="f51" fmla="+- f32 0 f44"/>
              <a:gd name="f52" fmla="+- f33 0 f44"/>
              <a:gd name="f53" fmla="*/ f47 f29 1"/>
              <a:gd name="f54" fmla="*/ f44 f29 1"/>
              <a:gd name="f55" fmla="*/ f45 f29 1"/>
              <a:gd name="f56" fmla="*/ f48 f29 1"/>
              <a:gd name="f57" fmla="*/ f46 f29 1"/>
              <a:gd name="f58" fmla="*/ f52 f29 1"/>
              <a:gd name="f59" fmla="*/ f51 f29 1"/>
              <a:gd name="f60" fmla="*/ f50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49" y="f43"/>
              </a:cxn>
              <a:cxn ang="f28">
                <a:pos x="f53" y="f43"/>
              </a:cxn>
            </a:cxnLst>
            <a:rect l="f49" t="f49" r="f53" b="f58"/>
            <a:pathLst>
              <a:path stroke="0">
                <a:moveTo>
                  <a:pt x="f54" y="f37"/>
                </a:moveTo>
                <a:arcTo wR="f54" hR="f54" stAng="f1" swAng="f8"/>
                <a:lnTo>
                  <a:pt x="f54" y="f58"/>
                </a:lnTo>
                <a:arcTo wR="f55" hR="f55" stAng="f1" swAng="f9"/>
                <a:lnTo>
                  <a:pt x="f49" y="f56"/>
                </a:lnTo>
                <a:lnTo>
                  <a:pt x="f49" y="f54"/>
                </a:lnTo>
                <a:arcTo wR="f54" hR="f54" stAng="f0" swAng="f1"/>
                <a:lnTo>
                  <a:pt x="f59" y="f34"/>
                </a:lnTo>
                <a:arcTo wR="f54" hR="f54" stAng="f2" swAng="f0"/>
                <a:lnTo>
                  <a:pt x="f53" y="f49"/>
                </a:lnTo>
                <a:lnTo>
                  <a:pt x="f53" y="f58"/>
                </a:lnTo>
                <a:arcTo wR="f54" hR="f54" stAng="f7" swAng="f1"/>
                <a:close/>
                <a:moveTo>
                  <a:pt x="f57" y="f54"/>
                </a:moveTo>
                <a:arcTo wR="f54" hR="f54" stAng="f7" swAng="f1"/>
                <a:arcTo wR="f55" hR="f55" stAng="f1" swAng="f0"/>
                <a:close/>
              </a:path>
              <a:path stroke="0">
                <a:moveTo>
                  <a:pt x="f57" y="f54"/>
                </a:moveTo>
                <a:arcTo wR="f54" hR="f54" stAng="f7" swAng="f1"/>
                <a:arcTo wR="f55" hR="f55" stAng="f1" swAng="f0"/>
                <a:close/>
                <a:moveTo>
                  <a:pt x="f49" y="f58"/>
                </a:moveTo>
                <a:arcTo wR="f54" hR="f54" stAng="f7" swAng="f2"/>
                <a:arcTo wR="f55" hR="f55" stAng="f2" swAng="f0"/>
                <a:close/>
              </a:path>
              <a:path fill="none">
                <a:moveTo>
                  <a:pt x="f49" y="f56"/>
                </a:moveTo>
                <a:lnTo>
                  <a:pt x="f49" y="f54"/>
                </a:lnTo>
                <a:arcTo wR="f54" hR="f54" stAng="f0" swAng="f1"/>
                <a:lnTo>
                  <a:pt x="f59" y="f34"/>
                </a:lnTo>
                <a:arcTo wR="f54" hR="f54" stAng="f2" swAng="f0"/>
                <a:lnTo>
                  <a:pt x="f53" y="f49"/>
                </a:lnTo>
                <a:lnTo>
                  <a:pt x="f53" y="f58"/>
                </a:lnTo>
                <a:arcTo wR="f54" hR="f54" stAng="f7" swAng="f1"/>
                <a:lnTo>
                  <a:pt x="f54" y="f37"/>
                </a:lnTo>
                <a:arcTo wR="f54" hR="f54" stAng="f1" swAng="f0"/>
                <a:close/>
                <a:moveTo>
                  <a:pt x="f60" y="f34"/>
                </a:moveTo>
                <a:arcTo wR="f54" hR="f54" stAng="f2" swAng="f0"/>
                <a:arcTo wR="f55" hR="f55" stAng="f1" swAng="f0"/>
                <a:lnTo>
                  <a:pt x="f57" y="f54"/>
                </a:lnTo>
                <a:moveTo>
                  <a:pt x="f53" y="f49"/>
                </a:moveTo>
                <a:lnTo>
                  <a:pt x="f60" y="f49"/>
                </a:lnTo>
                <a:moveTo>
                  <a:pt x="f54" y="f56"/>
                </a:moveTo>
                <a:arcTo wR="f55" hR="f55" stAng="f2" swAng="f0"/>
                <a:lnTo>
                  <a:pt x="f49" y="f58"/>
                </a:lnTo>
                <a:moveTo>
                  <a:pt x="f54" y="f37"/>
                </a:moveTo>
                <a:arcTo wR="f54" hR="f54" stAng="f1" swAng="f8"/>
                <a:lnTo>
                  <a:pt x="f49" y="f56"/>
                </a:lnTo>
              </a:path>
            </a:pathLst>
          </a:custGeom>
          <a:solidFill>
            <a:srgbClr val="FFFFFF"/>
          </a:solidFill>
          <a:ln w="12701" cap="flat">
            <a:solidFill>
              <a:srgbClr val="FFC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389110" y="1914223"/>
            <a:ext cx="1996939" cy="416184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flipH="1">
            <a:off x="1871932" y="2024124"/>
            <a:ext cx="1571625" cy="40005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2"/>
          <p:cNvPicPr>
            <a:picLocks noChangeAspect="1"/>
          </p:cNvPicPr>
          <p:nvPr/>
        </p:nvPicPr>
        <p:blipFill>
          <a:blip r:embed="rId5"/>
          <a:srcRect l="50000" t="47005" r="25968"/>
          <a:stretch>
            <a:fillRect/>
          </a:stretch>
        </p:blipFill>
        <p:spPr>
          <a:xfrm>
            <a:off x="3315047" y="3748079"/>
            <a:ext cx="1320795" cy="21856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18"/>
          <p:cNvPicPr>
            <a:picLocks noChangeAspect="1"/>
          </p:cNvPicPr>
          <p:nvPr/>
        </p:nvPicPr>
        <p:blipFill>
          <a:blip r:embed="rId6"/>
          <a:srcRect l="54088" b="64065"/>
          <a:stretch>
            <a:fillRect/>
          </a:stretch>
        </p:blipFill>
        <p:spPr>
          <a:xfrm>
            <a:off x="3881472" y="3524536"/>
            <a:ext cx="637144" cy="49983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4"/>
          <p:cNvPicPr>
            <a:picLocks noChangeAspect="1"/>
          </p:cNvPicPr>
          <p:nvPr/>
        </p:nvPicPr>
        <p:blipFill>
          <a:blip r:embed="rId7"/>
          <a:srcRect l="16234" t="18543" r="35136" b="32510"/>
          <a:stretch>
            <a:fillRect/>
          </a:stretch>
        </p:blipFill>
        <p:spPr>
          <a:xfrm>
            <a:off x="3454228" y="3748079"/>
            <a:ext cx="347170" cy="24707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25"/>
          <p:cNvPicPr>
            <a:picLocks noChangeAspect="1"/>
          </p:cNvPicPr>
          <p:nvPr/>
        </p:nvPicPr>
        <p:blipFill>
          <a:blip r:embed="rId7"/>
          <a:srcRect l="16234" t="18543" r="35136" b="32510"/>
          <a:stretch>
            <a:fillRect/>
          </a:stretch>
        </p:blipFill>
        <p:spPr>
          <a:xfrm flipH="1">
            <a:off x="4956532" y="3285375"/>
            <a:ext cx="347170" cy="24707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TextBox 29"/>
          <p:cNvSpPr txBox="1"/>
          <p:nvPr/>
        </p:nvSpPr>
        <p:spPr>
          <a:xfrm>
            <a:off x="7331602" y="2220183"/>
            <a:ext cx="3611422" cy="353943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R="0" lvl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hr-HR" sz="2400" b="0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      </a:t>
            </a:r>
            <a:r>
              <a:rPr lang="hr-HR" sz="2800" b="1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Aims</a:t>
            </a:r>
            <a:endParaRPr lang="hr-HR" sz="2000" b="1" dirty="0">
              <a:solidFill>
                <a:schemeClr val="tx1">
                  <a:lumMod val="75000"/>
                  <a:lumOff val="25000"/>
                </a:schemeClr>
              </a:solidFill>
              <a:latin typeface="Monotype Corsiva" pitchFamily="66"/>
            </a:endParaRPr>
          </a:p>
          <a:p>
            <a:pPr marR="0" lvl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hr-HR" sz="2000" b="1" i="0" u="none" strike="noStrike" kern="1200" cap="none" spc="0" baseline="0" dirty="0" smtClean="0">
              <a:solidFill>
                <a:schemeClr val="tx1">
                  <a:lumMod val="75000"/>
                  <a:lumOff val="25000"/>
                </a:schemeClr>
              </a:solidFill>
              <a:uFillTx/>
              <a:latin typeface="Monotype Corsiva" pitchFamily="66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hr-HR" sz="2400" b="0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the </a:t>
            </a: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200</a:t>
            </a:r>
            <a:r>
              <a:rPr lang="hr-HR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th </a:t>
            </a: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anniversary </a:t>
            </a:r>
            <a:r>
              <a:rPr lang="hr-HR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of</a:t>
            </a: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 </a:t>
            </a:r>
            <a:r>
              <a:rPr lang="hr-HR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   </a:t>
            </a: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Jane Austen’s death</a:t>
            </a:r>
            <a:endParaRPr lang="hr-HR" sz="2400" b="0" i="0" u="none" strike="noStrike" kern="1200" cap="none" spc="0" baseline="0" dirty="0">
              <a:solidFill>
                <a:schemeClr val="tx1">
                  <a:lumMod val="75000"/>
                  <a:lumOff val="25000"/>
                </a:schemeClr>
              </a:solidFill>
              <a:uFillTx/>
              <a:latin typeface="Monotype Corsiva" pitchFamily="66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transversal skills</a:t>
            </a:r>
            <a:endParaRPr lang="hr-HR" sz="2400" b="0" i="0" u="none" strike="noStrike" kern="1200" cap="none" spc="0" baseline="0" dirty="0">
              <a:solidFill>
                <a:schemeClr val="tx1">
                  <a:lumMod val="75000"/>
                  <a:lumOff val="25000"/>
                </a:schemeClr>
              </a:solidFill>
              <a:uFillTx/>
              <a:latin typeface="Monotype Corsiva" pitchFamily="66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entrepreneurial skills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interdisciplinary approach</a:t>
            </a:r>
            <a:endParaRPr lang="hr-HR" sz="2400" b="0" i="0" u="none" strike="noStrike" kern="0" cap="none" spc="0" baseline="0" dirty="0">
              <a:solidFill>
                <a:schemeClr val="tx1">
                  <a:lumMod val="75000"/>
                  <a:lumOff val="25000"/>
                </a:schemeClr>
              </a:solidFill>
              <a:uFillTx/>
              <a:latin typeface="Monotype Corsiva" pitchFamily="66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inclusion</a:t>
            </a:r>
            <a:endParaRPr lang="en-GB" sz="2400" b="0" i="0" u="none" strike="noStrike" kern="1200" cap="none" spc="0" baseline="0" dirty="0">
              <a:solidFill>
                <a:schemeClr val="tx1">
                  <a:lumMod val="75000"/>
                  <a:lumOff val="25000"/>
                </a:schemeClr>
              </a:solidFill>
              <a:uFillTx/>
              <a:latin typeface="Monotype Corsiva" pitchFamily="66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healthy relationships </a:t>
            </a:r>
          </a:p>
        </p:txBody>
      </p:sp>
      <p:pic>
        <p:nvPicPr>
          <p:cNvPr id="11" name="Picture 34"/>
          <p:cNvPicPr>
            <a:picLocks noChangeAspect="1"/>
          </p:cNvPicPr>
          <p:nvPr/>
        </p:nvPicPr>
        <p:blipFill>
          <a:blip r:embed="rId8"/>
          <a:srcRect l="20678" t="9201" r="12136" b="50000"/>
          <a:stretch>
            <a:fillRect/>
          </a:stretch>
        </p:blipFill>
        <p:spPr>
          <a:xfrm>
            <a:off x="9277923" y="61657"/>
            <a:ext cx="2687778" cy="23083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36"/>
          <p:cNvPicPr>
            <a:picLocks noChangeAspect="1"/>
          </p:cNvPicPr>
          <p:nvPr/>
        </p:nvPicPr>
        <p:blipFill>
          <a:blip r:embed="rId8"/>
          <a:srcRect t="57958" r="22352" b="6206"/>
          <a:stretch>
            <a:fillRect/>
          </a:stretch>
        </p:blipFill>
        <p:spPr>
          <a:xfrm>
            <a:off x="-288813" y="5068455"/>
            <a:ext cx="3106299" cy="202752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76FE2BF1-13C7-4F62-8671-EEB0A4725AD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8509983" cy="1325559"/>
          </a:xfrm>
        </p:spPr>
        <p:txBody>
          <a:bodyPr/>
          <a:lstStyle/>
          <a:p>
            <a:pPr lvl="0"/>
            <a:r>
              <a:rPr lang="hr-HR" b="1" dirty="0">
                <a:solidFill>
                  <a:srgbClr val="404040"/>
                </a:solidFill>
                <a:latin typeface="Monotype Corsiva" pitchFamily="66"/>
              </a:rPr>
              <a:t>How to </a:t>
            </a:r>
            <a:r>
              <a:rPr lang="en-GB" b="1" dirty="0">
                <a:solidFill>
                  <a:srgbClr val="404040"/>
                </a:solidFill>
                <a:latin typeface="Monotype Corsiva" pitchFamily="66"/>
              </a:rPr>
              <a:t>Organize an Interactive Exhibition about Jane Austen</a:t>
            </a:r>
            <a:r>
              <a:rPr lang="hr-HR" b="1" dirty="0">
                <a:solidFill>
                  <a:srgbClr val="404040"/>
                </a:solidFill>
                <a:latin typeface="Monotype Corsiva" pitchFamily="66"/>
              </a:rPr>
              <a:t>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croll: Vertical 30"/>
          <p:cNvSpPr/>
          <p:nvPr/>
        </p:nvSpPr>
        <p:spPr>
          <a:xfrm>
            <a:off x="6823975" y="2270948"/>
            <a:ext cx="4565077" cy="3201332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+- 0 0 5400000"/>
              <a:gd name="f9" fmla="+- 0 0 10800000"/>
              <a:gd name="f10" fmla="val 12500"/>
              <a:gd name="f11" fmla="+- 0 0 -90"/>
              <a:gd name="f12" fmla="+- 0 0 -270"/>
              <a:gd name="f13" fmla="abs f4"/>
              <a:gd name="f14" fmla="abs f5"/>
              <a:gd name="f15" fmla="abs f6"/>
              <a:gd name="f16" fmla="*/ f11 f0 1"/>
              <a:gd name="f17" fmla="*/ f12 f0 1"/>
              <a:gd name="f18" fmla="?: f13 f4 1"/>
              <a:gd name="f19" fmla="?: f14 f5 1"/>
              <a:gd name="f20" fmla="?: f15 f6 1"/>
              <a:gd name="f21" fmla="*/ f16 1 f3"/>
              <a:gd name="f22" fmla="*/ f17 1 f3"/>
              <a:gd name="f23" fmla="*/ f18 1 21600"/>
              <a:gd name="f24" fmla="*/ f19 1 21600"/>
              <a:gd name="f25" fmla="*/ 21600 f18 1"/>
              <a:gd name="f26" fmla="*/ 21600 f19 1"/>
              <a:gd name="f27" fmla="+- f21 0 f1"/>
              <a:gd name="f28" fmla="+- f22 0 f1"/>
              <a:gd name="f29" fmla="min f24 f23"/>
              <a:gd name="f30" fmla="*/ f25 1 f20"/>
              <a:gd name="f31" fmla="*/ f26 1 f20"/>
              <a:gd name="f32" fmla="val f30"/>
              <a:gd name="f33" fmla="val f31"/>
              <a:gd name="f34" fmla="*/ f7 f29 1"/>
              <a:gd name="f35" fmla="+- f33 0 f7"/>
              <a:gd name="f36" fmla="+- f32 0 f7"/>
              <a:gd name="f37" fmla="*/ f33 f29 1"/>
              <a:gd name="f38" fmla="*/ f35 1 2"/>
              <a:gd name="f39" fmla="min f36 f35"/>
              <a:gd name="f40" fmla="+- f7 f38 0"/>
              <a:gd name="f41" fmla="*/ f39 f10 1"/>
              <a:gd name="f42" fmla="*/ f41 1 100000"/>
              <a:gd name="f43" fmla="*/ f40 f29 1"/>
              <a:gd name="f44" fmla="*/ f42 1 2"/>
              <a:gd name="f45" fmla="*/ f42 1 4"/>
              <a:gd name="f46" fmla="+- f42 f42 0"/>
              <a:gd name="f47" fmla="+- f32 0 f42"/>
              <a:gd name="f48" fmla="+- f33 0 f42"/>
              <a:gd name="f49" fmla="*/ f42 f29 1"/>
              <a:gd name="f50" fmla="+- f42 f44 0"/>
              <a:gd name="f51" fmla="+- f32 0 f44"/>
              <a:gd name="f52" fmla="+- f33 0 f44"/>
              <a:gd name="f53" fmla="*/ f47 f29 1"/>
              <a:gd name="f54" fmla="*/ f44 f29 1"/>
              <a:gd name="f55" fmla="*/ f45 f29 1"/>
              <a:gd name="f56" fmla="*/ f48 f29 1"/>
              <a:gd name="f57" fmla="*/ f46 f29 1"/>
              <a:gd name="f58" fmla="*/ f52 f29 1"/>
              <a:gd name="f59" fmla="*/ f51 f29 1"/>
              <a:gd name="f60" fmla="*/ f50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49" y="f43"/>
              </a:cxn>
              <a:cxn ang="f28">
                <a:pos x="f53" y="f43"/>
              </a:cxn>
            </a:cxnLst>
            <a:rect l="f49" t="f49" r="f53" b="f58"/>
            <a:pathLst>
              <a:path stroke="0">
                <a:moveTo>
                  <a:pt x="f54" y="f37"/>
                </a:moveTo>
                <a:arcTo wR="f54" hR="f54" stAng="f1" swAng="f8"/>
                <a:lnTo>
                  <a:pt x="f54" y="f58"/>
                </a:lnTo>
                <a:arcTo wR="f55" hR="f55" stAng="f1" swAng="f9"/>
                <a:lnTo>
                  <a:pt x="f49" y="f56"/>
                </a:lnTo>
                <a:lnTo>
                  <a:pt x="f49" y="f54"/>
                </a:lnTo>
                <a:arcTo wR="f54" hR="f54" stAng="f0" swAng="f1"/>
                <a:lnTo>
                  <a:pt x="f59" y="f34"/>
                </a:lnTo>
                <a:arcTo wR="f54" hR="f54" stAng="f2" swAng="f0"/>
                <a:lnTo>
                  <a:pt x="f53" y="f49"/>
                </a:lnTo>
                <a:lnTo>
                  <a:pt x="f53" y="f58"/>
                </a:lnTo>
                <a:arcTo wR="f54" hR="f54" stAng="f7" swAng="f1"/>
                <a:close/>
                <a:moveTo>
                  <a:pt x="f57" y="f54"/>
                </a:moveTo>
                <a:arcTo wR="f54" hR="f54" stAng="f7" swAng="f1"/>
                <a:arcTo wR="f55" hR="f55" stAng="f1" swAng="f0"/>
                <a:close/>
              </a:path>
              <a:path stroke="0">
                <a:moveTo>
                  <a:pt x="f57" y="f54"/>
                </a:moveTo>
                <a:arcTo wR="f54" hR="f54" stAng="f7" swAng="f1"/>
                <a:arcTo wR="f55" hR="f55" stAng="f1" swAng="f0"/>
                <a:close/>
                <a:moveTo>
                  <a:pt x="f49" y="f58"/>
                </a:moveTo>
                <a:arcTo wR="f54" hR="f54" stAng="f7" swAng="f2"/>
                <a:arcTo wR="f55" hR="f55" stAng="f2" swAng="f0"/>
                <a:close/>
              </a:path>
              <a:path fill="none">
                <a:moveTo>
                  <a:pt x="f49" y="f56"/>
                </a:moveTo>
                <a:lnTo>
                  <a:pt x="f49" y="f54"/>
                </a:lnTo>
                <a:arcTo wR="f54" hR="f54" stAng="f0" swAng="f1"/>
                <a:lnTo>
                  <a:pt x="f59" y="f34"/>
                </a:lnTo>
                <a:arcTo wR="f54" hR="f54" stAng="f2" swAng="f0"/>
                <a:lnTo>
                  <a:pt x="f53" y="f49"/>
                </a:lnTo>
                <a:lnTo>
                  <a:pt x="f53" y="f58"/>
                </a:lnTo>
                <a:arcTo wR="f54" hR="f54" stAng="f7" swAng="f1"/>
                <a:lnTo>
                  <a:pt x="f54" y="f37"/>
                </a:lnTo>
                <a:arcTo wR="f54" hR="f54" stAng="f1" swAng="f0"/>
                <a:close/>
                <a:moveTo>
                  <a:pt x="f60" y="f34"/>
                </a:moveTo>
                <a:arcTo wR="f54" hR="f54" stAng="f2" swAng="f0"/>
                <a:arcTo wR="f55" hR="f55" stAng="f1" swAng="f0"/>
                <a:lnTo>
                  <a:pt x="f57" y="f54"/>
                </a:lnTo>
                <a:moveTo>
                  <a:pt x="f53" y="f49"/>
                </a:moveTo>
                <a:lnTo>
                  <a:pt x="f60" y="f49"/>
                </a:lnTo>
                <a:moveTo>
                  <a:pt x="f54" y="f56"/>
                </a:moveTo>
                <a:arcTo wR="f55" hR="f55" stAng="f2" swAng="f0"/>
                <a:lnTo>
                  <a:pt x="f49" y="f58"/>
                </a:lnTo>
                <a:moveTo>
                  <a:pt x="f54" y="f37"/>
                </a:moveTo>
                <a:arcTo wR="f54" hR="f54" stAng="f1" swAng="f8"/>
                <a:lnTo>
                  <a:pt x="f49" y="f56"/>
                </a:lnTo>
              </a:path>
            </a:pathLst>
          </a:custGeom>
          <a:solidFill>
            <a:srgbClr val="FFFFFF"/>
          </a:solidFill>
          <a:ln w="12701" cap="flat">
            <a:solidFill>
              <a:srgbClr val="FFC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389110" y="1914223"/>
            <a:ext cx="1996939" cy="416184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flipH="1">
            <a:off x="1871932" y="2024124"/>
            <a:ext cx="1571625" cy="40005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2"/>
          <p:cNvPicPr>
            <a:picLocks noChangeAspect="1"/>
          </p:cNvPicPr>
          <p:nvPr/>
        </p:nvPicPr>
        <p:blipFill>
          <a:blip r:embed="rId5"/>
          <a:srcRect l="50000" t="47005" r="25968"/>
          <a:stretch>
            <a:fillRect/>
          </a:stretch>
        </p:blipFill>
        <p:spPr>
          <a:xfrm>
            <a:off x="3315047" y="3748079"/>
            <a:ext cx="1320795" cy="21856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18"/>
          <p:cNvPicPr>
            <a:picLocks noChangeAspect="1"/>
          </p:cNvPicPr>
          <p:nvPr/>
        </p:nvPicPr>
        <p:blipFill>
          <a:blip r:embed="rId6"/>
          <a:srcRect l="54095" b="64074"/>
          <a:stretch>
            <a:fillRect/>
          </a:stretch>
        </p:blipFill>
        <p:spPr>
          <a:xfrm>
            <a:off x="3881472" y="3524536"/>
            <a:ext cx="637144" cy="49983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4"/>
          <p:cNvPicPr>
            <a:picLocks noChangeAspect="1"/>
          </p:cNvPicPr>
          <p:nvPr/>
        </p:nvPicPr>
        <p:blipFill>
          <a:blip r:embed="rId7"/>
          <a:srcRect l="16234" t="18543" r="35136" b="32510"/>
          <a:stretch>
            <a:fillRect/>
          </a:stretch>
        </p:blipFill>
        <p:spPr>
          <a:xfrm>
            <a:off x="3454228" y="3748079"/>
            <a:ext cx="347170" cy="24707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25"/>
          <p:cNvPicPr>
            <a:picLocks noChangeAspect="1"/>
          </p:cNvPicPr>
          <p:nvPr/>
        </p:nvPicPr>
        <p:blipFill>
          <a:blip r:embed="rId7"/>
          <a:srcRect l="16234" t="18543" r="35136" b="32510"/>
          <a:stretch>
            <a:fillRect/>
          </a:stretch>
        </p:blipFill>
        <p:spPr>
          <a:xfrm flipH="1">
            <a:off x="4956532" y="3285375"/>
            <a:ext cx="347170" cy="24707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34"/>
          <p:cNvPicPr>
            <a:picLocks noChangeAspect="1"/>
          </p:cNvPicPr>
          <p:nvPr/>
        </p:nvPicPr>
        <p:blipFill>
          <a:blip r:embed="rId8"/>
          <a:srcRect l="20678" t="9201" r="12136" b="50000"/>
          <a:stretch>
            <a:fillRect/>
          </a:stretch>
        </p:blipFill>
        <p:spPr>
          <a:xfrm>
            <a:off x="9277923" y="61657"/>
            <a:ext cx="2687778" cy="23083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36"/>
          <p:cNvPicPr>
            <a:picLocks noChangeAspect="1"/>
          </p:cNvPicPr>
          <p:nvPr/>
        </p:nvPicPr>
        <p:blipFill>
          <a:blip r:embed="rId8"/>
          <a:srcRect t="57958" r="22352" b="6206"/>
          <a:stretch>
            <a:fillRect/>
          </a:stretch>
        </p:blipFill>
        <p:spPr>
          <a:xfrm>
            <a:off x="-288813" y="5068455"/>
            <a:ext cx="3106299" cy="202752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TextBox 2"/>
          <p:cNvSpPr txBox="1"/>
          <p:nvPr/>
        </p:nvSpPr>
        <p:spPr>
          <a:xfrm>
            <a:off x="7346988" y="2270948"/>
            <a:ext cx="3519050" cy="310854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hr-HR" sz="2400" b="1" dirty="0" smtClean="0">
                <a:solidFill>
                  <a:srgbClr val="000000"/>
                </a:solidFill>
                <a:latin typeface="Monotype Corsiva" pitchFamily="66"/>
              </a:rPr>
              <a:t>     </a:t>
            </a:r>
            <a:r>
              <a:rPr lang="hr-HR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</a:rPr>
              <a:t>Outcomes</a:t>
            </a:r>
            <a:endParaRPr lang="hr-HR" sz="2800" b="1" dirty="0">
              <a:solidFill>
                <a:schemeClr val="tx1">
                  <a:lumMod val="75000"/>
                  <a:lumOff val="25000"/>
                </a:schemeClr>
              </a:solidFill>
              <a:latin typeface="Monotype Corsiva" pitchFamily="66"/>
            </a:endParaRPr>
          </a:p>
          <a:p>
            <a:pPr marR="0" lvl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hr-HR" sz="2400" b="0" i="0" u="none" strike="noStrike" kern="1200" cap="none" spc="0" baseline="0" dirty="0" smtClean="0">
              <a:solidFill>
                <a:schemeClr val="tx1">
                  <a:lumMod val="75000"/>
                  <a:lumOff val="25000"/>
                </a:schemeClr>
              </a:solidFill>
              <a:uFillTx/>
              <a:latin typeface="Monotype Corsiva" pitchFamily="66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research </a:t>
            </a: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online materials on Jane Austen, her work and the Regency period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analyse</a:t>
            </a:r>
            <a:r>
              <a:rPr lang="hr-HR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 </a:t>
            </a: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materials and design infographics, quizzes, posters, </a:t>
            </a:r>
            <a:r>
              <a:rPr lang="en-GB" sz="2400" b="0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bookmarks</a:t>
            </a:r>
            <a:r>
              <a:rPr lang="hr-HR" sz="2400" b="0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, </a:t>
            </a:r>
            <a:r>
              <a:rPr lang="en-GB" sz="2400" b="0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comics</a:t>
            </a:r>
            <a:endParaRPr lang="en-GB" sz="2400" b="0" i="0" u="none" strike="noStrike" kern="1200" cap="none" spc="0" baseline="0" dirty="0">
              <a:solidFill>
                <a:schemeClr val="tx1">
                  <a:lumMod val="75000"/>
                  <a:lumOff val="25000"/>
                </a:schemeClr>
              </a:solidFill>
              <a:uFillTx/>
              <a:latin typeface="Monotype Corsiva" pitchFamily="66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8A51AC3A-F136-4C88-95EA-B7F82B0199C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8509983" cy="1325559"/>
          </a:xfrm>
        </p:spPr>
        <p:txBody>
          <a:bodyPr/>
          <a:lstStyle/>
          <a:p>
            <a:pPr lvl="0"/>
            <a:r>
              <a:rPr lang="hr-HR" b="1" dirty="0">
                <a:solidFill>
                  <a:srgbClr val="404040"/>
                </a:solidFill>
                <a:latin typeface="Monotype Corsiva" pitchFamily="66"/>
              </a:rPr>
              <a:t>How to </a:t>
            </a:r>
            <a:r>
              <a:rPr lang="en-GB" b="1" dirty="0">
                <a:solidFill>
                  <a:srgbClr val="404040"/>
                </a:solidFill>
                <a:latin typeface="Monotype Corsiva" pitchFamily="66"/>
              </a:rPr>
              <a:t>Organize an Interactive Exhibition about Jane Austen</a:t>
            </a:r>
            <a:r>
              <a:rPr lang="hr-HR" b="1" dirty="0">
                <a:solidFill>
                  <a:srgbClr val="404040"/>
                </a:solidFill>
                <a:latin typeface="Monotype Corsiva" pitchFamily="66"/>
              </a:rPr>
              <a:t>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croll: Vertical 30"/>
          <p:cNvSpPr/>
          <p:nvPr/>
        </p:nvSpPr>
        <p:spPr>
          <a:xfrm>
            <a:off x="6693272" y="2270948"/>
            <a:ext cx="4837089" cy="3875678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+- 0 0 5400000"/>
              <a:gd name="f9" fmla="+- 0 0 10800000"/>
              <a:gd name="f10" fmla="val 12500"/>
              <a:gd name="f11" fmla="+- 0 0 -90"/>
              <a:gd name="f12" fmla="+- 0 0 -270"/>
              <a:gd name="f13" fmla="abs f4"/>
              <a:gd name="f14" fmla="abs f5"/>
              <a:gd name="f15" fmla="abs f6"/>
              <a:gd name="f16" fmla="*/ f11 f0 1"/>
              <a:gd name="f17" fmla="*/ f12 f0 1"/>
              <a:gd name="f18" fmla="?: f13 f4 1"/>
              <a:gd name="f19" fmla="?: f14 f5 1"/>
              <a:gd name="f20" fmla="?: f15 f6 1"/>
              <a:gd name="f21" fmla="*/ f16 1 f3"/>
              <a:gd name="f22" fmla="*/ f17 1 f3"/>
              <a:gd name="f23" fmla="*/ f18 1 21600"/>
              <a:gd name="f24" fmla="*/ f19 1 21600"/>
              <a:gd name="f25" fmla="*/ 21600 f18 1"/>
              <a:gd name="f26" fmla="*/ 21600 f19 1"/>
              <a:gd name="f27" fmla="+- f21 0 f1"/>
              <a:gd name="f28" fmla="+- f22 0 f1"/>
              <a:gd name="f29" fmla="min f24 f23"/>
              <a:gd name="f30" fmla="*/ f25 1 f20"/>
              <a:gd name="f31" fmla="*/ f26 1 f20"/>
              <a:gd name="f32" fmla="val f30"/>
              <a:gd name="f33" fmla="val f31"/>
              <a:gd name="f34" fmla="*/ f7 f29 1"/>
              <a:gd name="f35" fmla="+- f33 0 f7"/>
              <a:gd name="f36" fmla="+- f32 0 f7"/>
              <a:gd name="f37" fmla="*/ f33 f29 1"/>
              <a:gd name="f38" fmla="*/ f35 1 2"/>
              <a:gd name="f39" fmla="min f36 f35"/>
              <a:gd name="f40" fmla="+- f7 f38 0"/>
              <a:gd name="f41" fmla="*/ f39 f10 1"/>
              <a:gd name="f42" fmla="*/ f41 1 100000"/>
              <a:gd name="f43" fmla="*/ f40 f29 1"/>
              <a:gd name="f44" fmla="*/ f42 1 2"/>
              <a:gd name="f45" fmla="*/ f42 1 4"/>
              <a:gd name="f46" fmla="+- f42 f42 0"/>
              <a:gd name="f47" fmla="+- f32 0 f42"/>
              <a:gd name="f48" fmla="+- f33 0 f42"/>
              <a:gd name="f49" fmla="*/ f42 f29 1"/>
              <a:gd name="f50" fmla="+- f42 f44 0"/>
              <a:gd name="f51" fmla="+- f32 0 f44"/>
              <a:gd name="f52" fmla="+- f33 0 f44"/>
              <a:gd name="f53" fmla="*/ f47 f29 1"/>
              <a:gd name="f54" fmla="*/ f44 f29 1"/>
              <a:gd name="f55" fmla="*/ f45 f29 1"/>
              <a:gd name="f56" fmla="*/ f48 f29 1"/>
              <a:gd name="f57" fmla="*/ f46 f29 1"/>
              <a:gd name="f58" fmla="*/ f52 f29 1"/>
              <a:gd name="f59" fmla="*/ f51 f29 1"/>
              <a:gd name="f60" fmla="*/ f50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49" y="f43"/>
              </a:cxn>
              <a:cxn ang="f28">
                <a:pos x="f53" y="f43"/>
              </a:cxn>
            </a:cxnLst>
            <a:rect l="f49" t="f49" r="f53" b="f58"/>
            <a:pathLst>
              <a:path stroke="0">
                <a:moveTo>
                  <a:pt x="f54" y="f37"/>
                </a:moveTo>
                <a:arcTo wR="f54" hR="f54" stAng="f1" swAng="f8"/>
                <a:lnTo>
                  <a:pt x="f54" y="f58"/>
                </a:lnTo>
                <a:arcTo wR="f55" hR="f55" stAng="f1" swAng="f9"/>
                <a:lnTo>
                  <a:pt x="f49" y="f56"/>
                </a:lnTo>
                <a:lnTo>
                  <a:pt x="f49" y="f54"/>
                </a:lnTo>
                <a:arcTo wR="f54" hR="f54" stAng="f0" swAng="f1"/>
                <a:lnTo>
                  <a:pt x="f59" y="f34"/>
                </a:lnTo>
                <a:arcTo wR="f54" hR="f54" stAng="f2" swAng="f0"/>
                <a:lnTo>
                  <a:pt x="f53" y="f49"/>
                </a:lnTo>
                <a:lnTo>
                  <a:pt x="f53" y="f58"/>
                </a:lnTo>
                <a:arcTo wR="f54" hR="f54" stAng="f7" swAng="f1"/>
                <a:close/>
                <a:moveTo>
                  <a:pt x="f57" y="f54"/>
                </a:moveTo>
                <a:arcTo wR="f54" hR="f54" stAng="f7" swAng="f1"/>
                <a:arcTo wR="f55" hR="f55" stAng="f1" swAng="f0"/>
                <a:close/>
              </a:path>
              <a:path stroke="0">
                <a:moveTo>
                  <a:pt x="f57" y="f54"/>
                </a:moveTo>
                <a:arcTo wR="f54" hR="f54" stAng="f7" swAng="f1"/>
                <a:arcTo wR="f55" hR="f55" stAng="f1" swAng="f0"/>
                <a:close/>
                <a:moveTo>
                  <a:pt x="f49" y="f58"/>
                </a:moveTo>
                <a:arcTo wR="f54" hR="f54" stAng="f7" swAng="f2"/>
                <a:arcTo wR="f55" hR="f55" stAng="f2" swAng="f0"/>
                <a:close/>
              </a:path>
              <a:path fill="none">
                <a:moveTo>
                  <a:pt x="f49" y="f56"/>
                </a:moveTo>
                <a:lnTo>
                  <a:pt x="f49" y="f54"/>
                </a:lnTo>
                <a:arcTo wR="f54" hR="f54" stAng="f0" swAng="f1"/>
                <a:lnTo>
                  <a:pt x="f59" y="f34"/>
                </a:lnTo>
                <a:arcTo wR="f54" hR="f54" stAng="f2" swAng="f0"/>
                <a:lnTo>
                  <a:pt x="f53" y="f49"/>
                </a:lnTo>
                <a:lnTo>
                  <a:pt x="f53" y="f58"/>
                </a:lnTo>
                <a:arcTo wR="f54" hR="f54" stAng="f7" swAng="f1"/>
                <a:lnTo>
                  <a:pt x="f54" y="f37"/>
                </a:lnTo>
                <a:arcTo wR="f54" hR="f54" stAng="f1" swAng="f0"/>
                <a:close/>
                <a:moveTo>
                  <a:pt x="f60" y="f34"/>
                </a:moveTo>
                <a:arcTo wR="f54" hR="f54" stAng="f2" swAng="f0"/>
                <a:arcTo wR="f55" hR="f55" stAng="f1" swAng="f0"/>
                <a:lnTo>
                  <a:pt x="f57" y="f54"/>
                </a:lnTo>
                <a:moveTo>
                  <a:pt x="f53" y="f49"/>
                </a:moveTo>
                <a:lnTo>
                  <a:pt x="f60" y="f49"/>
                </a:lnTo>
                <a:moveTo>
                  <a:pt x="f54" y="f56"/>
                </a:moveTo>
                <a:arcTo wR="f55" hR="f55" stAng="f2" swAng="f0"/>
                <a:lnTo>
                  <a:pt x="f49" y="f58"/>
                </a:lnTo>
                <a:moveTo>
                  <a:pt x="f54" y="f37"/>
                </a:moveTo>
                <a:arcTo wR="f54" hR="f54" stAng="f1" swAng="f8"/>
                <a:lnTo>
                  <a:pt x="f49" y="f56"/>
                </a:lnTo>
              </a:path>
            </a:pathLst>
          </a:custGeom>
          <a:solidFill>
            <a:srgbClr val="FFFFFF"/>
          </a:solidFill>
          <a:ln w="12701" cap="flat">
            <a:solidFill>
              <a:srgbClr val="FFC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389110" y="1914223"/>
            <a:ext cx="1996939" cy="416184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flipH="1">
            <a:off x="1871932" y="2024124"/>
            <a:ext cx="1571625" cy="40005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2"/>
          <p:cNvPicPr>
            <a:picLocks noChangeAspect="1"/>
          </p:cNvPicPr>
          <p:nvPr/>
        </p:nvPicPr>
        <p:blipFill>
          <a:blip r:embed="rId5"/>
          <a:srcRect l="50000" t="47005" r="25968"/>
          <a:stretch>
            <a:fillRect/>
          </a:stretch>
        </p:blipFill>
        <p:spPr>
          <a:xfrm>
            <a:off x="3315047" y="3748079"/>
            <a:ext cx="1320795" cy="21856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18"/>
          <p:cNvPicPr>
            <a:picLocks noChangeAspect="1"/>
          </p:cNvPicPr>
          <p:nvPr/>
        </p:nvPicPr>
        <p:blipFill>
          <a:blip r:embed="rId6"/>
          <a:srcRect l="54095" b="64074"/>
          <a:stretch>
            <a:fillRect/>
          </a:stretch>
        </p:blipFill>
        <p:spPr>
          <a:xfrm>
            <a:off x="3881472" y="3524536"/>
            <a:ext cx="637144" cy="49983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4"/>
          <p:cNvPicPr>
            <a:picLocks noChangeAspect="1"/>
          </p:cNvPicPr>
          <p:nvPr/>
        </p:nvPicPr>
        <p:blipFill>
          <a:blip r:embed="rId7"/>
          <a:srcRect l="16234" t="18543" r="35136" b="32510"/>
          <a:stretch>
            <a:fillRect/>
          </a:stretch>
        </p:blipFill>
        <p:spPr>
          <a:xfrm>
            <a:off x="3454228" y="3748079"/>
            <a:ext cx="347170" cy="24707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25"/>
          <p:cNvPicPr>
            <a:picLocks noChangeAspect="1"/>
          </p:cNvPicPr>
          <p:nvPr/>
        </p:nvPicPr>
        <p:blipFill>
          <a:blip r:embed="rId7"/>
          <a:srcRect l="16234" t="18543" r="35136" b="32510"/>
          <a:stretch>
            <a:fillRect/>
          </a:stretch>
        </p:blipFill>
        <p:spPr>
          <a:xfrm flipH="1">
            <a:off x="4956532" y="3285375"/>
            <a:ext cx="347170" cy="24707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34"/>
          <p:cNvPicPr>
            <a:picLocks noChangeAspect="1"/>
          </p:cNvPicPr>
          <p:nvPr/>
        </p:nvPicPr>
        <p:blipFill>
          <a:blip r:embed="rId8"/>
          <a:srcRect l="20678" t="9201" r="12136" b="50000"/>
          <a:stretch>
            <a:fillRect/>
          </a:stretch>
        </p:blipFill>
        <p:spPr>
          <a:xfrm>
            <a:off x="9277923" y="61657"/>
            <a:ext cx="2687778" cy="23083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36"/>
          <p:cNvPicPr>
            <a:picLocks noChangeAspect="1"/>
          </p:cNvPicPr>
          <p:nvPr/>
        </p:nvPicPr>
        <p:blipFill>
          <a:blip r:embed="rId8"/>
          <a:srcRect t="57958" r="22352" b="6206"/>
          <a:stretch>
            <a:fillRect/>
          </a:stretch>
        </p:blipFill>
        <p:spPr>
          <a:xfrm>
            <a:off x="-288813" y="5068455"/>
            <a:ext cx="3106299" cy="202752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TextBox 2"/>
          <p:cNvSpPr txBox="1"/>
          <p:nvPr/>
        </p:nvSpPr>
        <p:spPr>
          <a:xfrm>
            <a:off x="7410490" y="2299419"/>
            <a:ext cx="3841921" cy="384720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hr-HR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</a:rPr>
              <a:t>    Outcomes</a:t>
            </a:r>
          </a:p>
          <a:p>
            <a:pPr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hr-HR" sz="2400" b="1" dirty="0">
              <a:solidFill>
                <a:schemeClr val="tx1">
                  <a:lumMod val="75000"/>
                  <a:lumOff val="25000"/>
                </a:schemeClr>
              </a:solidFill>
              <a:latin typeface="Monotype Corsiva" pitchFamily="66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write a text for the interview with Jane Austen</a:t>
            </a:r>
          </a:p>
          <a:p>
            <a:pPr marL="285750" lvl="0" indent="-285750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film 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</a:rPr>
              <a:t>the interview </a:t>
            </a:r>
            <a:endParaRPr lang="hr-HR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Monotype Corsiva" pitchFamily="66"/>
            </a:endParaRPr>
          </a:p>
          <a:p>
            <a:pPr marL="285750" lvl="0" indent="-285750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</a:rPr>
              <a:t>create voiceovers</a:t>
            </a:r>
          </a:p>
          <a:p>
            <a:pPr marL="285750" indent="-285750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write a bilingual </a:t>
            </a:r>
            <a:r>
              <a:rPr lang="en-GB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</a:rPr>
              <a:t>exhibition itinerary</a:t>
            </a:r>
            <a:endParaRPr lang="en-GB" sz="2400" b="0" i="0" u="none" strike="noStrike" kern="1200" cap="none" spc="0" baseline="0" dirty="0" smtClean="0">
              <a:solidFill>
                <a:schemeClr val="tx1">
                  <a:lumMod val="75000"/>
                  <a:lumOff val="25000"/>
                </a:schemeClr>
              </a:solidFill>
              <a:uFillTx/>
              <a:latin typeface="Monotype Corsiva" pitchFamily="66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write an opening ceremony speech</a:t>
            </a:r>
            <a:endParaRPr lang="en-GB" sz="2400" b="0" i="0" u="none" strike="noStrike" kern="1200" cap="none" spc="0" baseline="0" dirty="0">
              <a:solidFill>
                <a:schemeClr val="tx1">
                  <a:lumMod val="75000"/>
                  <a:lumOff val="25000"/>
                </a:schemeClr>
              </a:solidFill>
              <a:uFillTx/>
              <a:latin typeface="Monotype Corsiva" pitchFamily="66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0FF4EA6-08AB-4C46-A95A-0774B9E19D7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8509983" cy="1325559"/>
          </a:xfrm>
        </p:spPr>
        <p:txBody>
          <a:bodyPr/>
          <a:lstStyle/>
          <a:p>
            <a:pPr lvl="0"/>
            <a:r>
              <a:rPr lang="hr-HR" b="1" dirty="0">
                <a:solidFill>
                  <a:srgbClr val="404040"/>
                </a:solidFill>
                <a:latin typeface="Monotype Corsiva" pitchFamily="66"/>
              </a:rPr>
              <a:t>How to </a:t>
            </a:r>
            <a:r>
              <a:rPr lang="en-GB" b="1" dirty="0">
                <a:solidFill>
                  <a:srgbClr val="404040"/>
                </a:solidFill>
                <a:latin typeface="Monotype Corsiva" pitchFamily="66"/>
              </a:rPr>
              <a:t>Organize an Interactive Exhibition about Jane Austen</a:t>
            </a:r>
            <a:r>
              <a:rPr lang="hr-HR" b="1" dirty="0">
                <a:solidFill>
                  <a:srgbClr val="404040"/>
                </a:solidFill>
                <a:latin typeface="Monotype Corsiva" pitchFamily="66"/>
              </a:rPr>
              <a:t>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croll: Vertical 30"/>
          <p:cNvSpPr/>
          <p:nvPr/>
        </p:nvSpPr>
        <p:spPr>
          <a:xfrm>
            <a:off x="6823975" y="2270948"/>
            <a:ext cx="4565077" cy="3805120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180"/>
              <a:gd name="f4" fmla="val w"/>
              <a:gd name="f5" fmla="val h"/>
              <a:gd name="f6" fmla="val ss"/>
              <a:gd name="f7" fmla="val 0"/>
              <a:gd name="f8" fmla="+- 0 0 5400000"/>
              <a:gd name="f9" fmla="+- 0 0 10800000"/>
              <a:gd name="f10" fmla="val 12500"/>
              <a:gd name="f11" fmla="+- 0 0 -90"/>
              <a:gd name="f12" fmla="+- 0 0 -270"/>
              <a:gd name="f13" fmla="abs f4"/>
              <a:gd name="f14" fmla="abs f5"/>
              <a:gd name="f15" fmla="abs f6"/>
              <a:gd name="f16" fmla="*/ f11 f0 1"/>
              <a:gd name="f17" fmla="*/ f12 f0 1"/>
              <a:gd name="f18" fmla="?: f13 f4 1"/>
              <a:gd name="f19" fmla="?: f14 f5 1"/>
              <a:gd name="f20" fmla="?: f15 f6 1"/>
              <a:gd name="f21" fmla="*/ f16 1 f3"/>
              <a:gd name="f22" fmla="*/ f17 1 f3"/>
              <a:gd name="f23" fmla="*/ f18 1 21600"/>
              <a:gd name="f24" fmla="*/ f19 1 21600"/>
              <a:gd name="f25" fmla="*/ 21600 f18 1"/>
              <a:gd name="f26" fmla="*/ 21600 f19 1"/>
              <a:gd name="f27" fmla="+- f21 0 f1"/>
              <a:gd name="f28" fmla="+- f22 0 f1"/>
              <a:gd name="f29" fmla="min f24 f23"/>
              <a:gd name="f30" fmla="*/ f25 1 f20"/>
              <a:gd name="f31" fmla="*/ f26 1 f20"/>
              <a:gd name="f32" fmla="val f30"/>
              <a:gd name="f33" fmla="val f31"/>
              <a:gd name="f34" fmla="*/ f7 f29 1"/>
              <a:gd name="f35" fmla="+- f33 0 f7"/>
              <a:gd name="f36" fmla="+- f32 0 f7"/>
              <a:gd name="f37" fmla="*/ f33 f29 1"/>
              <a:gd name="f38" fmla="*/ f35 1 2"/>
              <a:gd name="f39" fmla="min f36 f35"/>
              <a:gd name="f40" fmla="+- f7 f38 0"/>
              <a:gd name="f41" fmla="*/ f39 f10 1"/>
              <a:gd name="f42" fmla="*/ f41 1 100000"/>
              <a:gd name="f43" fmla="*/ f40 f29 1"/>
              <a:gd name="f44" fmla="*/ f42 1 2"/>
              <a:gd name="f45" fmla="*/ f42 1 4"/>
              <a:gd name="f46" fmla="+- f42 f42 0"/>
              <a:gd name="f47" fmla="+- f32 0 f42"/>
              <a:gd name="f48" fmla="+- f33 0 f42"/>
              <a:gd name="f49" fmla="*/ f42 f29 1"/>
              <a:gd name="f50" fmla="+- f42 f44 0"/>
              <a:gd name="f51" fmla="+- f32 0 f44"/>
              <a:gd name="f52" fmla="+- f33 0 f44"/>
              <a:gd name="f53" fmla="*/ f47 f29 1"/>
              <a:gd name="f54" fmla="*/ f44 f29 1"/>
              <a:gd name="f55" fmla="*/ f45 f29 1"/>
              <a:gd name="f56" fmla="*/ f48 f29 1"/>
              <a:gd name="f57" fmla="*/ f46 f29 1"/>
              <a:gd name="f58" fmla="*/ f52 f29 1"/>
              <a:gd name="f59" fmla="*/ f51 f29 1"/>
              <a:gd name="f60" fmla="*/ f50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7">
                <a:pos x="f49" y="f43"/>
              </a:cxn>
              <a:cxn ang="f28">
                <a:pos x="f53" y="f43"/>
              </a:cxn>
            </a:cxnLst>
            <a:rect l="f49" t="f49" r="f53" b="f58"/>
            <a:pathLst>
              <a:path stroke="0">
                <a:moveTo>
                  <a:pt x="f54" y="f37"/>
                </a:moveTo>
                <a:arcTo wR="f54" hR="f54" stAng="f1" swAng="f8"/>
                <a:lnTo>
                  <a:pt x="f54" y="f58"/>
                </a:lnTo>
                <a:arcTo wR="f55" hR="f55" stAng="f1" swAng="f9"/>
                <a:lnTo>
                  <a:pt x="f49" y="f56"/>
                </a:lnTo>
                <a:lnTo>
                  <a:pt x="f49" y="f54"/>
                </a:lnTo>
                <a:arcTo wR="f54" hR="f54" stAng="f0" swAng="f1"/>
                <a:lnTo>
                  <a:pt x="f59" y="f34"/>
                </a:lnTo>
                <a:arcTo wR="f54" hR="f54" stAng="f2" swAng="f0"/>
                <a:lnTo>
                  <a:pt x="f53" y="f49"/>
                </a:lnTo>
                <a:lnTo>
                  <a:pt x="f53" y="f58"/>
                </a:lnTo>
                <a:arcTo wR="f54" hR="f54" stAng="f7" swAng="f1"/>
                <a:close/>
                <a:moveTo>
                  <a:pt x="f57" y="f54"/>
                </a:moveTo>
                <a:arcTo wR="f54" hR="f54" stAng="f7" swAng="f1"/>
                <a:arcTo wR="f55" hR="f55" stAng="f1" swAng="f0"/>
                <a:close/>
              </a:path>
              <a:path stroke="0">
                <a:moveTo>
                  <a:pt x="f57" y="f54"/>
                </a:moveTo>
                <a:arcTo wR="f54" hR="f54" stAng="f7" swAng="f1"/>
                <a:arcTo wR="f55" hR="f55" stAng="f1" swAng="f0"/>
                <a:close/>
                <a:moveTo>
                  <a:pt x="f49" y="f58"/>
                </a:moveTo>
                <a:arcTo wR="f54" hR="f54" stAng="f7" swAng="f2"/>
                <a:arcTo wR="f55" hR="f55" stAng="f2" swAng="f0"/>
                <a:close/>
              </a:path>
              <a:path fill="none">
                <a:moveTo>
                  <a:pt x="f49" y="f56"/>
                </a:moveTo>
                <a:lnTo>
                  <a:pt x="f49" y="f54"/>
                </a:lnTo>
                <a:arcTo wR="f54" hR="f54" stAng="f0" swAng="f1"/>
                <a:lnTo>
                  <a:pt x="f59" y="f34"/>
                </a:lnTo>
                <a:arcTo wR="f54" hR="f54" stAng="f2" swAng="f0"/>
                <a:lnTo>
                  <a:pt x="f53" y="f49"/>
                </a:lnTo>
                <a:lnTo>
                  <a:pt x="f53" y="f58"/>
                </a:lnTo>
                <a:arcTo wR="f54" hR="f54" stAng="f7" swAng="f1"/>
                <a:lnTo>
                  <a:pt x="f54" y="f37"/>
                </a:lnTo>
                <a:arcTo wR="f54" hR="f54" stAng="f1" swAng="f0"/>
                <a:close/>
                <a:moveTo>
                  <a:pt x="f60" y="f34"/>
                </a:moveTo>
                <a:arcTo wR="f54" hR="f54" stAng="f2" swAng="f0"/>
                <a:arcTo wR="f55" hR="f55" stAng="f1" swAng="f0"/>
                <a:lnTo>
                  <a:pt x="f57" y="f54"/>
                </a:lnTo>
                <a:moveTo>
                  <a:pt x="f53" y="f49"/>
                </a:moveTo>
                <a:lnTo>
                  <a:pt x="f60" y="f49"/>
                </a:lnTo>
                <a:moveTo>
                  <a:pt x="f54" y="f56"/>
                </a:moveTo>
                <a:arcTo wR="f55" hR="f55" stAng="f2" swAng="f0"/>
                <a:lnTo>
                  <a:pt x="f49" y="f58"/>
                </a:lnTo>
                <a:moveTo>
                  <a:pt x="f54" y="f37"/>
                </a:moveTo>
                <a:arcTo wR="f54" hR="f54" stAng="f1" swAng="f8"/>
                <a:lnTo>
                  <a:pt x="f49" y="f56"/>
                </a:lnTo>
              </a:path>
            </a:pathLst>
          </a:custGeom>
          <a:solidFill>
            <a:srgbClr val="FFFFFF"/>
          </a:solidFill>
          <a:ln w="12701" cap="flat">
            <a:solidFill>
              <a:srgbClr val="FFC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389110" y="1914223"/>
            <a:ext cx="1996939" cy="416184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flipH="1">
            <a:off x="1871932" y="2024124"/>
            <a:ext cx="1571625" cy="40005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2"/>
          <p:cNvPicPr>
            <a:picLocks noChangeAspect="1"/>
          </p:cNvPicPr>
          <p:nvPr/>
        </p:nvPicPr>
        <p:blipFill>
          <a:blip r:embed="rId5"/>
          <a:srcRect l="50000" t="47005" r="25968"/>
          <a:stretch>
            <a:fillRect/>
          </a:stretch>
        </p:blipFill>
        <p:spPr>
          <a:xfrm>
            <a:off x="3315047" y="3748079"/>
            <a:ext cx="1320795" cy="21856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18"/>
          <p:cNvPicPr>
            <a:picLocks noChangeAspect="1"/>
          </p:cNvPicPr>
          <p:nvPr/>
        </p:nvPicPr>
        <p:blipFill>
          <a:blip r:embed="rId6"/>
          <a:srcRect l="54095" b="64074"/>
          <a:stretch>
            <a:fillRect/>
          </a:stretch>
        </p:blipFill>
        <p:spPr>
          <a:xfrm>
            <a:off x="3881472" y="3524536"/>
            <a:ext cx="637144" cy="49983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4"/>
          <p:cNvPicPr>
            <a:picLocks noChangeAspect="1"/>
          </p:cNvPicPr>
          <p:nvPr/>
        </p:nvPicPr>
        <p:blipFill>
          <a:blip r:embed="rId7"/>
          <a:srcRect l="16234" t="18543" r="35136" b="32510"/>
          <a:stretch>
            <a:fillRect/>
          </a:stretch>
        </p:blipFill>
        <p:spPr>
          <a:xfrm>
            <a:off x="3454228" y="3748079"/>
            <a:ext cx="347170" cy="24707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25"/>
          <p:cNvPicPr>
            <a:picLocks noChangeAspect="1"/>
          </p:cNvPicPr>
          <p:nvPr/>
        </p:nvPicPr>
        <p:blipFill>
          <a:blip r:embed="rId7"/>
          <a:srcRect l="16234" t="18543" r="35136" b="32510"/>
          <a:stretch>
            <a:fillRect/>
          </a:stretch>
        </p:blipFill>
        <p:spPr>
          <a:xfrm flipH="1">
            <a:off x="4956532" y="3285375"/>
            <a:ext cx="347170" cy="24707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34"/>
          <p:cNvPicPr>
            <a:picLocks noChangeAspect="1"/>
          </p:cNvPicPr>
          <p:nvPr/>
        </p:nvPicPr>
        <p:blipFill>
          <a:blip r:embed="rId8"/>
          <a:srcRect l="20678" t="9201" r="12136" b="50000"/>
          <a:stretch>
            <a:fillRect/>
          </a:stretch>
        </p:blipFill>
        <p:spPr>
          <a:xfrm>
            <a:off x="9277923" y="61657"/>
            <a:ext cx="2687778" cy="23083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36"/>
          <p:cNvPicPr>
            <a:picLocks noChangeAspect="1"/>
          </p:cNvPicPr>
          <p:nvPr/>
        </p:nvPicPr>
        <p:blipFill>
          <a:blip r:embed="rId8"/>
          <a:srcRect t="57958" r="22352" b="6206"/>
          <a:stretch>
            <a:fillRect/>
          </a:stretch>
        </p:blipFill>
        <p:spPr>
          <a:xfrm>
            <a:off x="-288813" y="5068455"/>
            <a:ext cx="3106299" cy="202752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TextBox 2"/>
          <p:cNvSpPr txBox="1"/>
          <p:nvPr/>
        </p:nvSpPr>
        <p:spPr>
          <a:xfrm>
            <a:off x="7410490" y="2270948"/>
            <a:ext cx="3519050" cy="384720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hr-HR" sz="2800" b="1" dirty="0" smtClean="0">
                <a:solidFill>
                  <a:srgbClr val="000000"/>
                </a:solidFill>
                <a:latin typeface="Monotype Corsiva" pitchFamily="66"/>
              </a:rPr>
              <a:t>     </a:t>
            </a: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</a:rPr>
              <a:t>Outcomes</a:t>
            </a:r>
          </a:p>
          <a:p>
            <a:pPr marR="0" lvl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hr-HR" sz="2000" b="0" i="0" u="none" strike="noStrike" kern="1200" cap="none" spc="0" baseline="0" dirty="0" smtClean="0">
              <a:solidFill>
                <a:schemeClr val="tx1">
                  <a:lumMod val="75000"/>
                  <a:lumOff val="25000"/>
                </a:schemeClr>
              </a:solidFill>
              <a:uFillTx/>
              <a:latin typeface="Monotype Corsiva" pitchFamily="66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set </a:t>
            </a: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up </a:t>
            </a:r>
            <a:r>
              <a:rPr lang="hr-HR" sz="2400" b="0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the</a:t>
            </a:r>
            <a:r>
              <a:rPr lang="en-GB" sz="2400" b="0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 </a:t>
            </a: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exhibition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promote </a:t>
            </a:r>
            <a:r>
              <a:rPr lang="hr-HR" sz="2400" b="0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the</a:t>
            </a:r>
            <a:r>
              <a:rPr lang="en-GB" sz="2400" b="0" i="0" u="none" strike="noStrike" kern="1200" cap="none" spc="0" baseline="0" dirty="0" smtClean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 </a:t>
            </a: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exhibition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organize an opening ceremony</a:t>
            </a:r>
            <a:endParaRPr lang="hr-HR" sz="2400" b="0" i="0" u="none" strike="noStrike" kern="1200" cap="none" spc="0" baseline="0" dirty="0">
              <a:solidFill>
                <a:schemeClr val="tx1">
                  <a:lumMod val="75000"/>
                  <a:lumOff val="25000"/>
                </a:schemeClr>
              </a:solidFill>
              <a:uFillTx/>
              <a:latin typeface="Monotype Corsiva" pitchFamily="66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create costumes and make hairdos from the Regency period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organize an after-party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2CB1F526-534D-4874-9CAF-8F838D881B7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8509983" cy="1325559"/>
          </a:xfrm>
        </p:spPr>
        <p:txBody>
          <a:bodyPr/>
          <a:lstStyle/>
          <a:p>
            <a:pPr lvl="0"/>
            <a:r>
              <a:rPr lang="hr-HR" b="1" dirty="0">
                <a:solidFill>
                  <a:srgbClr val="404040"/>
                </a:solidFill>
                <a:latin typeface="Monotype Corsiva" pitchFamily="66"/>
              </a:rPr>
              <a:t>How to </a:t>
            </a:r>
            <a:r>
              <a:rPr lang="en-GB" b="1" dirty="0">
                <a:solidFill>
                  <a:srgbClr val="404040"/>
                </a:solidFill>
                <a:latin typeface="Monotype Corsiva" pitchFamily="66"/>
              </a:rPr>
              <a:t>Organize an Interactive Exhibition about Jane Austen</a:t>
            </a:r>
            <a:r>
              <a:rPr lang="hr-HR" b="1" dirty="0">
                <a:solidFill>
                  <a:srgbClr val="404040"/>
                </a:solidFill>
                <a:latin typeface="Monotype Corsiva" pitchFamily="66"/>
              </a:rPr>
              <a:t>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6"/>
          <p:cNvSpPr/>
          <p:nvPr/>
        </p:nvSpPr>
        <p:spPr>
          <a:xfrm>
            <a:off x="430645" y="535710"/>
            <a:ext cx="11330705" cy="5689597"/>
          </a:xfrm>
          <a:custGeom>
            <a:avLst/>
            <a:gdLst>
              <a:gd name="f0" fmla="val 10800000"/>
              <a:gd name="f1" fmla="val 5400000"/>
              <a:gd name="f2" fmla="val 16200000"/>
              <a:gd name="f3" fmla="val w"/>
              <a:gd name="f4" fmla="val h"/>
              <a:gd name="f5" fmla="val ss"/>
              <a:gd name="f6" fmla="val 0"/>
              <a:gd name="f7" fmla="*/ 5419351 1 1725033"/>
              <a:gd name="f8" fmla="val 45"/>
              <a:gd name="f9" fmla="val 3600"/>
              <a:gd name="f10" fmla="abs f3"/>
              <a:gd name="f11" fmla="abs f4"/>
              <a:gd name="f12" fmla="abs f5"/>
              <a:gd name="f13" fmla="*/ f7 1 180"/>
              <a:gd name="f14" fmla="+- 0 0 f1"/>
              <a:gd name="f15" fmla="+- f6 f9 0"/>
              <a:gd name="f16" fmla="?: f10 f3 1"/>
              <a:gd name="f17" fmla="?: f11 f4 1"/>
              <a:gd name="f18" fmla="?: f12 f5 1"/>
              <a:gd name="f19" fmla="*/ f8 f13 1"/>
              <a:gd name="f20" fmla="+- f6 0 f15"/>
              <a:gd name="f21" fmla="+- f15 0 f6"/>
              <a:gd name="f22" fmla="*/ f16 1 21600"/>
              <a:gd name="f23" fmla="*/ f17 1 21600"/>
              <a:gd name="f24" fmla="*/ 21600 f16 1"/>
              <a:gd name="f25" fmla="*/ 21600 f17 1"/>
              <a:gd name="f26" fmla="+- 0 0 f19"/>
              <a:gd name="f27" fmla="abs f20"/>
              <a:gd name="f28" fmla="abs f21"/>
              <a:gd name="f29" fmla="?: f20 f14 f1"/>
              <a:gd name="f30" fmla="?: f20 f1 f14"/>
              <a:gd name="f31" fmla="?: f20 f2 f1"/>
              <a:gd name="f32" fmla="?: f20 f1 f2"/>
              <a:gd name="f33" fmla="?: f21 f14 f1"/>
              <a:gd name="f34" fmla="?: f21 f1 f14"/>
              <a:gd name="f35" fmla="?: f20 0 f0"/>
              <a:gd name="f36" fmla="?: f20 f0 0"/>
              <a:gd name="f37" fmla="min f23 f22"/>
              <a:gd name="f38" fmla="*/ f24 1 f18"/>
              <a:gd name="f39" fmla="*/ f25 1 f18"/>
              <a:gd name="f40" fmla="*/ f26 f0 1"/>
              <a:gd name="f41" fmla="?: f20 f32 f31"/>
              <a:gd name="f42" fmla="?: f20 f31 f32"/>
              <a:gd name="f43" fmla="?: f21 f30 f29"/>
              <a:gd name="f44" fmla="val f38"/>
              <a:gd name="f45" fmla="val f39"/>
              <a:gd name="f46" fmla="*/ f40 1 f7"/>
              <a:gd name="f47" fmla="?: f21 f42 f41"/>
              <a:gd name="f48" fmla="*/ f15 f37 1"/>
              <a:gd name="f49" fmla="*/ f6 f37 1"/>
              <a:gd name="f50" fmla="*/ f27 f37 1"/>
              <a:gd name="f51" fmla="*/ f28 f37 1"/>
              <a:gd name="f52" fmla="+- f45 0 f9"/>
              <a:gd name="f53" fmla="+- f44 0 f9"/>
              <a:gd name="f54" fmla="+- f46 0 f1"/>
              <a:gd name="f55" fmla="*/ f45 f37 1"/>
              <a:gd name="f56" fmla="*/ f44 f37 1"/>
              <a:gd name="f57" fmla="+- f45 0 f52"/>
              <a:gd name="f58" fmla="+- f44 0 f53"/>
              <a:gd name="f59" fmla="+- f52 0 f45"/>
              <a:gd name="f60" fmla="+- f53 0 f44"/>
              <a:gd name="f61" fmla="+- f54 f1 0"/>
              <a:gd name="f62" fmla="*/ f52 f37 1"/>
              <a:gd name="f63" fmla="*/ f53 f37 1"/>
              <a:gd name="f64" fmla="abs f57"/>
              <a:gd name="f65" fmla="?: f57 0 f0"/>
              <a:gd name="f66" fmla="?: f57 f0 0"/>
              <a:gd name="f67" fmla="?: f57 f33 f34"/>
              <a:gd name="f68" fmla="abs f58"/>
              <a:gd name="f69" fmla="abs f59"/>
              <a:gd name="f70" fmla="?: f58 f14 f1"/>
              <a:gd name="f71" fmla="?: f58 f1 f14"/>
              <a:gd name="f72" fmla="?: f58 f2 f1"/>
              <a:gd name="f73" fmla="?: f58 f1 f2"/>
              <a:gd name="f74" fmla="abs f60"/>
              <a:gd name="f75" fmla="?: f60 f14 f1"/>
              <a:gd name="f76" fmla="?: f60 f1 f14"/>
              <a:gd name="f77" fmla="?: f60 f36 f35"/>
              <a:gd name="f78" fmla="?: f60 f35 f36"/>
              <a:gd name="f79" fmla="*/ f61 f7 1"/>
              <a:gd name="f80" fmla="?: f21 f66 f65"/>
              <a:gd name="f81" fmla="?: f21 f65 f66"/>
              <a:gd name="f82" fmla="?: f58 f73 f72"/>
              <a:gd name="f83" fmla="?: f58 f72 f73"/>
              <a:gd name="f84" fmla="?: f59 f71 f70"/>
              <a:gd name="f85" fmla="?: f20 f77 f78"/>
              <a:gd name="f86" fmla="?: f20 f75 f76"/>
              <a:gd name="f87" fmla="*/ f79 1 f0"/>
              <a:gd name="f88" fmla="*/ f64 f37 1"/>
              <a:gd name="f89" fmla="*/ f68 f37 1"/>
              <a:gd name="f90" fmla="*/ f69 f37 1"/>
              <a:gd name="f91" fmla="*/ f74 f37 1"/>
              <a:gd name="f92" fmla="?: f57 f80 f81"/>
              <a:gd name="f93" fmla="?: f59 f83 f82"/>
              <a:gd name="f94" fmla="+- 0 0 f87"/>
              <a:gd name="f95" fmla="+- 0 0 f94"/>
              <a:gd name="f96" fmla="*/ f95 f0 1"/>
              <a:gd name="f97" fmla="*/ f96 1 f7"/>
              <a:gd name="f98" fmla="+- f97 0 f1"/>
              <a:gd name="f99" fmla="cos 1 f98"/>
              <a:gd name="f100" fmla="+- 0 0 f99"/>
              <a:gd name="f101" fmla="+- 0 0 f100"/>
              <a:gd name="f102" fmla="val f101"/>
              <a:gd name="f103" fmla="+- 0 0 f102"/>
              <a:gd name="f104" fmla="*/ f9 f103 1"/>
              <a:gd name="f105" fmla="*/ f104 3163 1"/>
              <a:gd name="f106" fmla="*/ f105 1 7636"/>
              <a:gd name="f107" fmla="+- f6 f106 0"/>
              <a:gd name="f108" fmla="+- f44 0 f106"/>
              <a:gd name="f109" fmla="+- f45 0 f106"/>
              <a:gd name="f110" fmla="*/ f107 f37 1"/>
              <a:gd name="f111" fmla="*/ f108 f37 1"/>
              <a:gd name="f112" fmla="*/ f109 f3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0" t="f110" r="f111" b="f112"/>
            <a:pathLst>
              <a:path>
                <a:moveTo>
                  <a:pt x="f48" y="f49"/>
                </a:moveTo>
                <a:arcTo wR="f50" hR="f51" stAng="f47" swAng="f43"/>
                <a:lnTo>
                  <a:pt x="f49" y="f62"/>
                </a:lnTo>
                <a:arcTo wR="f51" hR="f88" stAng="f92" swAng="f67"/>
                <a:lnTo>
                  <a:pt x="f63" y="f55"/>
                </a:lnTo>
                <a:arcTo wR="f89" hR="f90" stAng="f93" swAng="f84"/>
                <a:lnTo>
                  <a:pt x="f56" y="f48"/>
                </a:lnTo>
                <a:arcTo wR="f91" hR="f50" stAng="f85" swAng="f86"/>
                <a:close/>
              </a:path>
            </a:pathLst>
          </a:custGeom>
          <a:solidFill>
            <a:srgbClr val="FFFFFF"/>
          </a:solidFill>
          <a:ln w="12701" cap="flat">
            <a:solidFill>
              <a:srgbClr val="FFC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1" i="0" u="none" strike="noStrike" kern="1200" cap="none" spc="0" baseline="0">
              <a:ln w="0">
                <a:solidFill>
                  <a:srgbClr val="FFC000"/>
                </a:solidFill>
                <a:prstDash val="solid"/>
              </a:ln>
              <a:noFill/>
              <a:uFillTx/>
              <a:latin typeface="Calibri"/>
            </a:endParaRPr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3"/>
          <a:srcRect l="30683" t="10829" r="29100"/>
          <a:stretch>
            <a:fillRect/>
          </a:stretch>
        </p:blipFill>
        <p:spPr>
          <a:xfrm>
            <a:off x="722065" y="2244440"/>
            <a:ext cx="1421855" cy="315255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1"/>
          <p:cNvPicPr>
            <a:picLocks noChangeAspect="1"/>
          </p:cNvPicPr>
          <p:nvPr/>
        </p:nvPicPr>
        <p:blipFill>
          <a:blip r:embed="rId4"/>
          <a:srcRect l="34650" t="13393" r="32945"/>
          <a:stretch>
            <a:fillRect/>
          </a:stretch>
        </p:blipFill>
        <p:spPr>
          <a:xfrm>
            <a:off x="2244477" y="2239164"/>
            <a:ext cx="1180526" cy="315520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25952E38-C238-4CC6-A5DC-67BB72D5D27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07384" y="582727"/>
            <a:ext cx="8509983" cy="1325559"/>
          </a:xfrm>
        </p:spPr>
        <p:txBody>
          <a:bodyPr/>
          <a:lstStyle/>
          <a:p>
            <a:pPr lvl="0"/>
            <a:r>
              <a:rPr lang="hr-HR" b="1" dirty="0">
                <a:solidFill>
                  <a:srgbClr val="404040"/>
                </a:solidFill>
                <a:latin typeface="Monotype Corsiva" pitchFamily="66"/>
              </a:rPr>
              <a:t>How to </a:t>
            </a:r>
            <a:r>
              <a:rPr lang="en-GB" b="1" dirty="0">
                <a:solidFill>
                  <a:srgbClr val="404040"/>
                </a:solidFill>
                <a:latin typeface="Monotype Corsiva" pitchFamily="66"/>
              </a:rPr>
              <a:t>Organize an Interactive Exhibition about Jane Austen</a:t>
            </a:r>
            <a:r>
              <a:rPr lang="hr-HR" b="1" dirty="0">
                <a:solidFill>
                  <a:srgbClr val="404040"/>
                </a:solidFill>
                <a:latin typeface="Monotype Corsiva" pitchFamily="66"/>
              </a:rPr>
              <a:t>?</a:t>
            </a:r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8483674-43D3-48F6-8C75-B42BE70D3A8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584" t="14240" r="17791" b="4596"/>
          <a:stretch/>
        </p:blipFill>
        <p:spPr>
          <a:xfrm>
            <a:off x="3957752" y="1197466"/>
            <a:ext cx="6715994" cy="47446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5260" y="86332"/>
            <a:ext cx="6696208" cy="6696208"/>
          </a:xfrm>
          <a:prstGeom prst="rect">
            <a:avLst/>
          </a:prstGeom>
          <a:solidFill>
            <a:srgbClr val="EDEDED"/>
          </a:solidFill>
          <a:ln w="88897" cap="sq">
            <a:solidFill>
              <a:srgbClr val="FFFFFF"/>
            </a:solidFill>
            <a:prstDash val="solid"/>
            <a:miter/>
          </a:ln>
          <a:effectLst>
            <a:outerShdw dist="18004" dir="5400000" algn="tl">
              <a:srgbClr val="000000">
                <a:alpha val="40000"/>
              </a:srgbClr>
            </a:outerShdw>
          </a:effectLst>
        </p:spPr>
      </p:pic>
      <p:sp>
        <p:nvSpPr>
          <p:cNvPr id="4" name="TextBox 6"/>
          <p:cNvSpPr txBox="1"/>
          <p:nvPr/>
        </p:nvSpPr>
        <p:spPr>
          <a:xfrm>
            <a:off x="680533" y="2665631"/>
            <a:ext cx="4036289" cy="95410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interdisciplinary approach</a:t>
            </a:r>
          </a:p>
          <a:p>
            <a:pPr marL="457200" marR="0" lvl="0" indent="-4572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</a:rPr>
              <a:t>modern and traditional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6511AC50-8546-40C1-BD55-5C57A947468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36363" y="560438"/>
            <a:ext cx="4278897" cy="1325559"/>
          </a:xfrm>
        </p:spPr>
        <p:txBody>
          <a:bodyPr/>
          <a:lstStyle/>
          <a:p>
            <a:pPr lvl="0"/>
            <a:r>
              <a:rPr lang="en-GB" b="1" dirty="0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1789" y="4775810"/>
            <a:ext cx="1329574" cy="187718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4483" y="3963905"/>
            <a:ext cx="1402726" cy="2018144"/>
          </a:xfrm>
          <a:prstGeom prst="rect">
            <a:avLst/>
          </a:prstGeom>
          <a:solidFill>
            <a:srgbClr val="EDEDED"/>
          </a:solidFill>
          <a:ln w="190496" cap="sq">
            <a:solidFill>
              <a:srgbClr val="FFFFFF"/>
            </a:solidFill>
            <a:prstDash val="solid"/>
            <a:miter/>
          </a:ln>
          <a:effectLst>
            <a:outerShdw dist="50803" dir="12900142" algn="tl">
              <a:srgbClr val="000000">
                <a:alpha val="30000"/>
              </a:srgbClr>
            </a:outerShdw>
          </a:effectLst>
        </p:spPr>
      </p:pic>
      <p:pic>
        <p:nvPicPr>
          <p:cNvPr id="4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87046" y="1963244"/>
            <a:ext cx="1965420" cy="2557814"/>
          </a:xfrm>
          <a:prstGeom prst="rect">
            <a:avLst/>
          </a:prstGeom>
          <a:solidFill>
            <a:srgbClr val="EDEDED"/>
          </a:solidFill>
          <a:ln cap="flat">
            <a:noFill/>
          </a:ln>
        </p:spPr>
      </p:pic>
      <p:pic>
        <p:nvPicPr>
          <p:cNvPr id="5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33505" y="2119204"/>
            <a:ext cx="1282784" cy="2401854"/>
          </a:xfrm>
          <a:prstGeom prst="rect">
            <a:avLst/>
          </a:prstGeom>
          <a:solidFill>
            <a:srgbClr val="EDEDED"/>
          </a:solidFill>
          <a:ln w="190496" cap="sq">
            <a:solidFill>
              <a:srgbClr val="FFFFFF"/>
            </a:solidFill>
            <a:prstDash val="solid"/>
            <a:miter/>
          </a:ln>
          <a:effectLst>
            <a:outerShdw dist="50803" dir="12900142" algn="tl">
              <a:srgbClr val="000000">
                <a:alpha val="30000"/>
              </a:srgbClr>
            </a:outerShdw>
          </a:effectLst>
        </p:spPr>
      </p:pic>
      <p:pic>
        <p:nvPicPr>
          <p:cNvPr id="6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003" y="3734537"/>
            <a:ext cx="2913269" cy="208253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Title 1"/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7533440" cy="1325559"/>
          </a:xfrm>
        </p:spPr>
        <p:txBody>
          <a:bodyPr/>
          <a:lstStyle/>
          <a:p>
            <a:pPr lvl="0"/>
            <a:r>
              <a:rPr lang="en-GB" b="1" dirty="0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 dirty="0"/>
          </a:p>
        </p:txBody>
      </p:sp>
      <p:pic>
        <p:nvPicPr>
          <p:cNvPr id="8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9670" y="1579415"/>
            <a:ext cx="2754181" cy="1981751"/>
          </a:xfrm>
          <a:prstGeom prst="rect">
            <a:avLst/>
          </a:prstGeom>
          <a:solidFill>
            <a:srgbClr val="EDEDED"/>
          </a:solidFill>
          <a:ln w="190496" cap="sq">
            <a:solidFill>
              <a:srgbClr val="FFFFFF"/>
            </a:solidFill>
            <a:prstDash val="solid"/>
            <a:miter/>
          </a:ln>
          <a:effectLst>
            <a:outerShdw dist="50803" dir="12900142" algn="tl">
              <a:srgbClr val="000000">
                <a:alpha val="30000"/>
              </a:srgbClr>
            </a:outerShdw>
          </a:effectLst>
        </p:spPr>
      </p:pic>
      <p:pic>
        <p:nvPicPr>
          <p:cNvPr id="9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72608" y="1535615"/>
            <a:ext cx="2412918" cy="3129515"/>
          </a:xfrm>
          <a:prstGeom prst="rect">
            <a:avLst/>
          </a:prstGeom>
          <a:solidFill>
            <a:srgbClr val="EDEDED"/>
          </a:solidFill>
          <a:ln w="190496" cap="rnd">
            <a:solidFill>
              <a:srgbClr val="FFFFFF"/>
            </a:solidFill>
            <a:prstDash val="solid"/>
            <a:miter/>
          </a:ln>
          <a:effectLst>
            <a:outerShdw dir="16200000" algn="tl">
              <a:srgbClr val="000000">
                <a:alpha val="41000"/>
              </a:srgbClr>
            </a:outerShdw>
          </a:effectLst>
        </p:spPr>
      </p:pic>
      <p:pic>
        <p:nvPicPr>
          <p:cNvPr id="10" name="Picture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3672266" y="4249454"/>
            <a:ext cx="1965420" cy="2401854"/>
          </a:xfrm>
          <a:prstGeom prst="rect">
            <a:avLst/>
          </a:prstGeom>
          <a:solidFill>
            <a:srgbClr val="EDEDED"/>
          </a:solidFill>
          <a:ln w="190496" cap="sq">
            <a:solidFill>
              <a:srgbClr val="FFFFFF"/>
            </a:solidFill>
            <a:prstDash val="solid"/>
            <a:miter/>
          </a:ln>
          <a:effectLst>
            <a:outerShdw dist="50803" dir="12900142" algn="tl">
              <a:srgbClr val="000000">
                <a:alpha val="30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791047" y="3874385"/>
            <a:ext cx="1917670" cy="2618484"/>
          </a:xfrm>
          <a:prstGeom prst="rect">
            <a:avLst/>
          </a:prstGeom>
          <a:noFill/>
          <a:ln w="127001" cap="rnd">
            <a:solidFill>
              <a:srgbClr val="FFFFFF"/>
            </a:solidFill>
            <a:prstDash val="solid"/>
            <a:miter/>
          </a:ln>
          <a:effectLst>
            <a:outerShdw dist="95249" dir="10499983" algn="tl">
              <a:srgbClr val="000000">
                <a:alpha val="20000"/>
              </a:srgbClr>
            </a:outerShdw>
          </a:effectLst>
        </p:spPr>
      </p:pic>
      <p:pic>
        <p:nvPicPr>
          <p:cNvPr id="12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09242" y="1461320"/>
            <a:ext cx="1772546" cy="2502584"/>
          </a:xfrm>
          <a:prstGeom prst="rect">
            <a:avLst/>
          </a:prstGeom>
          <a:solidFill>
            <a:srgbClr val="EDEDED"/>
          </a:solidFill>
          <a:ln w="190496" cap="sq">
            <a:solidFill>
              <a:srgbClr val="FFFFFF"/>
            </a:solidFill>
            <a:prstDash val="solid"/>
            <a:miter/>
          </a:ln>
          <a:effectLst>
            <a:outerShdw dist="50803" dir="12900142" algn="tl">
              <a:srgbClr val="000000">
                <a:alpha val="30000"/>
              </a:srgbClr>
            </a:outerShdw>
          </a:effectLst>
        </p:spPr>
      </p:pic>
      <p:pic>
        <p:nvPicPr>
          <p:cNvPr id="13" name="Picture 1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74252" y="260549"/>
            <a:ext cx="2684056" cy="18586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Picture 2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8901" y="4190219"/>
            <a:ext cx="2661580" cy="1981751"/>
          </a:xfrm>
          <a:prstGeom prst="rect">
            <a:avLst/>
          </a:prstGeom>
          <a:solidFill>
            <a:srgbClr val="EDEDED"/>
          </a:solidFill>
          <a:ln cap="flat">
            <a:noFill/>
          </a:ln>
        </p:spPr>
      </p:pic>
      <p:pic>
        <p:nvPicPr>
          <p:cNvPr id="15" name="Picture 3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826133" y="5635502"/>
            <a:ext cx="1436641" cy="1015806"/>
          </a:xfrm>
          <a:prstGeom prst="rect">
            <a:avLst/>
          </a:prstGeom>
          <a:solidFill>
            <a:srgbClr val="EDEDED"/>
          </a:solidFill>
          <a:ln w="190496" cap="sq">
            <a:solidFill>
              <a:srgbClr val="FFFFFF"/>
            </a:solidFill>
            <a:prstDash val="solid"/>
            <a:miter/>
          </a:ln>
          <a:effectLst>
            <a:outerShdw dist="50803" dir="12900142" algn="tl">
              <a:srgbClr val="000000">
                <a:alpha val="30000"/>
              </a:srgbClr>
            </a:outerShdw>
          </a:effectLst>
        </p:spPr>
      </p:pic>
      <p:pic>
        <p:nvPicPr>
          <p:cNvPr id="16" name="Picture 3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90861" y="3341857"/>
            <a:ext cx="1291836" cy="913421"/>
          </a:xfrm>
          <a:prstGeom prst="rect">
            <a:avLst/>
          </a:prstGeom>
          <a:solidFill>
            <a:srgbClr val="EDEDED"/>
          </a:solidFill>
          <a:ln w="190496" cap="sq">
            <a:solidFill>
              <a:srgbClr val="FFFFFF"/>
            </a:solidFill>
            <a:prstDash val="solid"/>
            <a:miter/>
          </a:ln>
          <a:effectLst>
            <a:outerShdw dist="50803" dir="12900142" algn="tl">
              <a:srgbClr val="000000">
                <a:alpha val="3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1698" y="2321380"/>
            <a:ext cx="4256335" cy="319225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5854" y="2374920"/>
            <a:ext cx="4256335" cy="319225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14">
            <a:extLst>
              <a:ext uri="{FF2B5EF4-FFF2-40B4-BE49-F238E27FC236}">
                <a16:creationId xmlns:a16="http://schemas.microsoft.com/office/drawing/2014/main" id="{06404DBD-3582-43D9-BA92-49A6D9ADDB3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2847" t="14596" r="21998" b="12236"/>
          <a:stretch>
            <a:fillRect/>
          </a:stretch>
        </p:blipFill>
        <p:spPr>
          <a:xfrm>
            <a:off x="233179" y="1460827"/>
            <a:ext cx="724570" cy="6796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Picture 16">
            <a:extLst>
              <a:ext uri="{FF2B5EF4-FFF2-40B4-BE49-F238E27FC236}">
                <a16:creationId xmlns:a16="http://schemas.microsoft.com/office/drawing/2014/main" id="{06824A6E-A6A1-437D-8689-2AE63FED38D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7511" r="27568" b="10897"/>
          <a:stretch>
            <a:fillRect/>
          </a:stretch>
        </p:blipFill>
        <p:spPr>
          <a:xfrm>
            <a:off x="1428099" y="1304885"/>
            <a:ext cx="795966" cy="91310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Picture 18">
            <a:extLst>
              <a:ext uri="{FF2B5EF4-FFF2-40B4-BE49-F238E27FC236}">
                <a16:creationId xmlns:a16="http://schemas.microsoft.com/office/drawing/2014/main" id="{65BCD24A-0FB2-494A-BA26-72E01BB9853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6767" t="20302" r="26009" b="26831"/>
          <a:stretch>
            <a:fillRect/>
          </a:stretch>
        </p:blipFill>
        <p:spPr>
          <a:xfrm>
            <a:off x="2835278" y="1460827"/>
            <a:ext cx="911419" cy="7214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0414BA97-CCAD-4828-A85A-ADF67D18BEC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3755" t="26220" r="14186" b="13221"/>
          <a:stretch>
            <a:fillRect/>
          </a:stretch>
        </p:blipFill>
        <p:spPr>
          <a:xfrm>
            <a:off x="4417921" y="1460827"/>
            <a:ext cx="1045598" cy="7214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1" name="Slika 4">
            <a:extLst>
              <a:ext uri="{FF2B5EF4-FFF2-40B4-BE49-F238E27FC236}">
                <a16:creationId xmlns:a16="http://schemas.microsoft.com/office/drawing/2014/main" id="{7EEA4B35-397D-41C7-B24A-47CD7D1A75DD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26764" t="27945" r="22797" b="23653"/>
          <a:stretch>
            <a:fillRect/>
          </a:stretch>
        </p:blipFill>
        <p:spPr>
          <a:xfrm>
            <a:off x="6007350" y="1614949"/>
            <a:ext cx="724570" cy="49234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3" name="Picture 24">
            <a:extLst>
              <a:ext uri="{FF2B5EF4-FFF2-40B4-BE49-F238E27FC236}">
                <a16:creationId xmlns:a16="http://schemas.microsoft.com/office/drawing/2014/main" id="{52BADDF8-8CA7-4D74-801A-E9CBEC501E95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2043" t="24776" r="29757" b="24199"/>
          <a:stretch>
            <a:fillRect/>
          </a:stretch>
        </p:blipFill>
        <p:spPr>
          <a:xfrm>
            <a:off x="11008057" y="1514365"/>
            <a:ext cx="627799" cy="5929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5" name="Picture 26">
            <a:extLst>
              <a:ext uri="{FF2B5EF4-FFF2-40B4-BE49-F238E27FC236}">
                <a16:creationId xmlns:a16="http://schemas.microsoft.com/office/drawing/2014/main" id="{EC115584-7B11-4C51-A239-01CADBF4B2C9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19798" t="18254" r="31589" b="30664"/>
          <a:stretch>
            <a:fillRect/>
          </a:stretch>
        </p:blipFill>
        <p:spPr>
          <a:xfrm>
            <a:off x="8739988" y="1585368"/>
            <a:ext cx="634044" cy="47108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7" name="Picture 30">
            <a:extLst>
              <a:ext uri="{FF2B5EF4-FFF2-40B4-BE49-F238E27FC236}">
                <a16:creationId xmlns:a16="http://schemas.microsoft.com/office/drawing/2014/main" id="{47BE0DC7-554D-4785-A0AF-3078EDACEC21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26954" t="22167" r="21577" b="20230"/>
          <a:stretch>
            <a:fillRect/>
          </a:stretch>
        </p:blipFill>
        <p:spPr>
          <a:xfrm>
            <a:off x="9816411" y="1514365"/>
            <a:ext cx="749277" cy="5929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9" name="Picture 32">
            <a:extLst>
              <a:ext uri="{FF2B5EF4-FFF2-40B4-BE49-F238E27FC236}">
                <a16:creationId xmlns:a16="http://schemas.microsoft.com/office/drawing/2014/main" id="{328D79C0-4FC4-40C8-B303-BD6CAEB47FEB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6866" t="28621" r="15173" b="28386"/>
          <a:stretch>
            <a:fillRect/>
          </a:stretch>
        </p:blipFill>
        <p:spPr>
          <a:xfrm>
            <a:off x="7409079" y="1597383"/>
            <a:ext cx="653768" cy="50990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1" name="Picture 14">
            <a:extLst>
              <a:ext uri="{FF2B5EF4-FFF2-40B4-BE49-F238E27FC236}">
                <a16:creationId xmlns:a16="http://schemas.microsoft.com/office/drawing/2014/main" id="{359D3F2D-3AD8-448F-9086-6C3BEDFCD28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2847" t="14596" r="21998" b="12236"/>
          <a:stretch>
            <a:fillRect/>
          </a:stretch>
        </p:blipFill>
        <p:spPr>
          <a:xfrm>
            <a:off x="233179" y="5669575"/>
            <a:ext cx="724570" cy="6796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3" name="Picture 16">
            <a:extLst>
              <a:ext uri="{FF2B5EF4-FFF2-40B4-BE49-F238E27FC236}">
                <a16:creationId xmlns:a16="http://schemas.microsoft.com/office/drawing/2014/main" id="{5D4CF163-A7A9-4323-92AF-1479D06420A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7511" r="27568" b="10897"/>
          <a:stretch>
            <a:fillRect/>
          </a:stretch>
        </p:blipFill>
        <p:spPr>
          <a:xfrm>
            <a:off x="1428099" y="5513633"/>
            <a:ext cx="795966" cy="91310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5" name="Picture 18">
            <a:extLst>
              <a:ext uri="{FF2B5EF4-FFF2-40B4-BE49-F238E27FC236}">
                <a16:creationId xmlns:a16="http://schemas.microsoft.com/office/drawing/2014/main" id="{E10EB305-E0A5-40B1-9795-1D8E4F5AC7B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6767" t="20302" r="26009" b="26831"/>
          <a:stretch>
            <a:fillRect/>
          </a:stretch>
        </p:blipFill>
        <p:spPr>
          <a:xfrm>
            <a:off x="2835278" y="5669575"/>
            <a:ext cx="911419" cy="7214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7" name="Picture 20">
            <a:extLst>
              <a:ext uri="{FF2B5EF4-FFF2-40B4-BE49-F238E27FC236}">
                <a16:creationId xmlns:a16="http://schemas.microsoft.com/office/drawing/2014/main" id="{DCC5F133-CC6F-460F-957B-4E7971E64F8D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3755" t="26220" r="14186" b="13221"/>
          <a:stretch>
            <a:fillRect/>
          </a:stretch>
        </p:blipFill>
        <p:spPr>
          <a:xfrm>
            <a:off x="4417921" y="5669575"/>
            <a:ext cx="1045598" cy="7214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9" name="Slika 4">
            <a:extLst>
              <a:ext uri="{FF2B5EF4-FFF2-40B4-BE49-F238E27FC236}">
                <a16:creationId xmlns:a16="http://schemas.microsoft.com/office/drawing/2014/main" id="{100AFB58-BC2F-4DFB-BA2B-AAC5682A8D08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26764" t="27945" r="22797" b="23653"/>
          <a:stretch>
            <a:fillRect/>
          </a:stretch>
        </p:blipFill>
        <p:spPr>
          <a:xfrm>
            <a:off x="6007350" y="5823697"/>
            <a:ext cx="724570" cy="49234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1" name="Picture 24">
            <a:extLst>
              <a:ext uri="{FF2B5EF4-FFF2-40B4-BE49-F238E27FC236}">
                <a16:creationId xmlns:a16="http://schemas.microsoft.com/office/drawing/2014/main" id="{E48D4FA1-DA52-4550-B12C-C19C3397662B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2043" t="24776" r="29757" b="24199"/>
          <a:stretch>
            <a:fillRect/>
          </a:stretch>
        </p:blipFill>
        <p:spPr>
          <a:xfrm>
            <a:off x="11008057" y="5723113"/>
            <a:ext cx="627799" cy="5929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3" name="Picture 26">
            <a:extLst>
              <a:ext uri="{FF2B5EF4-FFF2-40B4-BE49-F238E27FC236}">
                <a16:creationId xmlns:a16="http://schemas.microsoft.com/office/drawing/2014/main" id="{E50B69B5-B0A3-4F3C-85DE-9AF2E588C68D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19798" t="18254" r="31589" b="30664"/>
          <a:stretch>
            <a:fillRect/>
          </a:stretch>
        </p:blipFill>
        <p:spPr>
          <a:xfrm>
            <a:off x="8739988" y="5794116"/>
            <a:ext cx="634044" cy="47108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5" name="Picture 30">
            <a:extLst>
              <a:ext uri="{FF2B5EF4-FFF2-40B4-BE49-F238E27FC236}">
                <a16:creationId xmlns:a16="http://schemas.microsoft.com/office/drawing/2014/main" id="{103089D2-0389-4CCC-BFB6-C07B408C1124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26954" t="22167" r="21577" b="20230"/>
          <a:stretch>
            <a:fillRect/>
          </a:stretch>
        </p:blipFill>
        <p:spPr>
          <a:xfrm>
            <a:off x="9816411" y="5723113"/>
            <a:ext cx="749277" cy="5929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7" name="Picture 32">
            <a:extLst>
              <a:ext uri="{FF2B5EF4-FFF2-40B4-BE49-F238E27FC236}">
                <a16:creationId xmlns:a16="http://schemas.microsoft.com/office/drawing/2014/main" id="{1D00DF91-7841-45EC-A080-0AD62479811A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6866" t="28621" r="15173" b="28386"/>
          <a:stretch>
            <a:fillRect/>
          </a:stretch>
        </p:blipFill>
        <p:spPr>
          <a:xfrm>
            <a:off x="7409079" y="5806131"/>
            <a:ext cx="653768" cy="50990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/>
          </a:p>
        </p:txBody>
      </p:sp>
      <p:pic>
        <p:nvPicPr>
          <p:cNvPr id="13" name="Picture 14">
            <a:extLst>
              <a:ext uri="{FF2B5EF4-FFF2-40B4-BE49-F238E27FC236}">
                <a16:creationId xmlns:a16="http://schemas.microsoft.com/office/drawing/2014/main" id="{06404DBD-3582-43D9-BA92-49A6D9ADDB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847" t="14596" r="21998" b="12236"/>
          <a:stretch>
            <a:fillRect/>
          </a:stretch>
        </p:blipFill>
        <p:spPr>
          <a:xfrm>
            <a:off x="233179" y="1460827"/>
            <a:ext cx="724570" cy="6796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Picture 16">
            <a:extLst>
              <a:ext uri="{FF2B5EF4-FFF2-40B4-BE49-F238E27FC236}">
                <a16:creationId xmlns:a16="http://schemas.microsoft.com/office/drawing/2014/main" id="{06824A6E-A6A1-437D-8689-2AE63FED38D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11" r="27568" b="10897"/>
          <a:stretch>
            <a:fillRect/>
          </a:stretch>
        </p:blipFill>
        <p:spPr>
          <a:xfrm>
            <a:off x="1428099" y="1304885"/>
            <a:ext cx="795966" cy="91310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Picture 18">
            <a:extLst>
              <a:ext uri="{FF2B5EF4-FFF2-40B4-BE49-F238E27FC236}">
                <a16:creationId xmlns:a16="http://schemas.microsoft.com/office/drawing/2014/main" id="{65BCD24A-0FB2-494A-BA26-72E01BB9853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6767" t="20302" r="26009" b="26831"/>
          <a:stretch>
            <a:fillRect/>
          </a:stretch>
        </p:blipFill>
        <p:spPr>
          <a:xfrm>
            <a:off x="2835278" y="1460827"/>
            <a:ext cx="911419" cy="7214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0414BA97-CCAD-4828-A85A-ADF67D18BEC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3755" t="26220" r="14186" b="13221"/>
          <a:stretch>
            <a:fillRect/>
          </a:stretch>
        </p:blipFill>
        <p:spPr>
          <a:xfrm>
            <a:off x="4417921" y="1460827"/>
            <a:ext cx="1045598" cy="7214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1" name="Slika 4">
            <a:extLst>
              <a:ext uri="{FF2B5EF4-FFF2-40B4-BE49-F238E27FC236}">
                <a16:creationId xmlns:a16="http://schemas.microsoft.com/office/drawing/2014/main" id="{7EEA4B35-397D-41C7-B24A-47CD7D1A75DD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6764" t="27945" r="22797" b="23653"/>
          <a:stretch>
            <a:fillRect/>
          </a:stretch>
        </p:blipFill>
        <p:spPr>
          <a:xfrm>
            <a:off x="6007350" y="1614949"/>
            <a:ext cx="724570" cy="49234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3" name="Picture 24">
            <a:extLst>
              <a:ext uri="{FF2B5EF4-FFF2-40B4-BE49-F238E27FC236}">
                <a16:creationId xmlns:a16="http://schemas.microsoft.com/office/drawing/2014/main" id="{52BADDF8-8CA7-4D74-801A-E9CBEC501E95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2043" t="24776" r="29757" b="24199"/>
          <a:stretch>
            <a:fillRect/>
          </a:stretch>
        </p:blipFill>
        <p:spPr>
          <a:xfrm>
            <a:off x="11008057" y="1514365"/>
            <a:ext cx="627799" cy="5929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5" name="Picture 26">
            <a:extLst>
              <a:ext uri="{FF2B5EF4-FFF2-40B4-BE49-F238E27FC236}">
                <a16:creationId xmlns:a16="http://schemas.microsoft.com/office/drawing/2014/main" id="{EC115584-7B11-4C51-A239-01CADBF4B2C9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9798" t="18254" r="31589" b="30664"/>
          <a:stretch>
            <a:fillRect/>
          </a:stretch>
        </p:blipFill>
        <p:spPr>
          <a:xfrm>
            <a:off x="8739988" y="1585368"/>
            <a:ext cx="634044" cy="47108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7" name="Picture 30">
            <a:extLst>
              <a:ext uri="{FF2B5EF4-FFF2-40B4-BE49-F238E27FC236}">
                <a16:creationId xmlns:a16="http://schemas.microsoft.com/office/drawing/2014/main" id="{47BE0DC7-554D-4785-A0AF-3078EDACEC21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26954" t="22167" r="21577" b="20230"/>
          <a:stretch>
            <a:fillRect/>
          </a:stretch>
        </p:blipFill>
        <p:spPr>
          <a:xfrm>
            <a:off x="9816411" y="1514365"/>
            <a:ext cx="749277" cy="5929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9" name="Picture 32">
            <a:extLst>
              <a:ext uri="{FF2B5EF4-FFF2-40B4-BE49-F238E27FC236}">
                <a16:creationId xmlns:a16="http://schemas.microsoft.com/office/drawing/2014/main" id="{328D79C0-4FC4-40C8-B303-BD6CAEB47FEB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6866" t="28621" r="15173" b="28386"/>
          <a:stretch>
            <a:fillRect/>
          </a:stretch>
        </p:blipFill>
        <p:spPr>
          <a:xfrm>
            <a:off x="7409079" y="1597383"/>
            <a:ext cx="653768" cy="50990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1" name="Picture 14">
            <a:extLst>
              <a:ext uri="{FF2B5EF4-FFF2-40B4-BE49-F238E27FC236}">
                <a16:creationId xmlns:a16="http://schemas.microsoft.com/office/drawing/2014/main" id="{359D3F2D-3AD8-448F-9086-6C3BEDFCD28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847" t="14596" r="21998" b="12236"/>
          <a:stretch>
            <a:fillRect/>
          </a:stretch>
        </p:blipFill>
        <p:spPr>
          <a:xfrm>
            <a:off x="233179" y="5669575"/>
            <a:ext cx="724570" cy="6796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3" name="Picture 16">
            <a:extLst>
              <a:ext uri="{FF2B5EF4-FFF2-40B4-BE49-F238E27FC236}">
                <a16:creationId xmlns:a16="http://schemas.microsoft.com/office/drawing/2014/main" id="{5D4CF163-A7A9-4323-92AF-1479D06420A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11" r="27568" b="10897"/>
          <a:stretch>
            <a:fillRect/>
          </a:stretch>
        </p:blipFill>
        <p:spPr>
          <a:xfrm>
            <a:off x="1428099" y="5513633"/>
            <a:ext cx="795966" cy="91310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5" name="Picture 18">
            <a:extLst>
              <a:ext uri="{FF2B5EF4-FFF2-40B4-BE49-F238E27FC236}">
                <a16:creationId xmlns:a16="http://schemas.microsoft.com/office/drawing/2014/main" id="{E10EB305-E0A5-40B1-9795-1D8E4F5AC7B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6767" t="20302" r="26009" b="26831"/>
          <a:stretch>
            <a:fillRect/>
          </a:stretch>
        </p:blipFill>
        <p:spPr>
          <a:xfrm>
            <a:off x="2835278" y="5669575"/>
            <a:ext cx="911419" cy="7214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7" name="Picture 20">
            <a:extLst>
              <a:ext uri="{FF2B5EF4-FFF2-40B4-BE49-F238E27FC236}">
                <a16:creationId xmlns:a16="http://schemas.microsoft.com/office/drawing/2014/main" id="{DCC5F133-CC6F-460F-957B-4E7971E64F8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3755" t="26220" r="14186" b="13221"/>
          <a:stretch>
            <a:fillRect/>
          </a:stretch>
        </p:blipFill>
        <p:spPr>
          <a:xfrm>
            <a:off x="4417921" y="5669575"/>
            <a:ext cx="1045598" cy="7214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9" name="Slika 4">
            <a:extLst>
              <a:ext uri="{FF2B5EF4-FFF2-40B4-BE49-F238E27FC236}">
                <a16:creationId xmlns:a16="http://schemas.microsoft.com/office/drawing/2014/main" id="{100AFB58-BC2F-4DFB-BA2B-AAC5682A8D0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6764" t="27945" r="22797" b="23653"/>
          <a:stretch>
            <a:fillRect/>
          </a:stretch>
        </p:blipFill>
        <p:spPr>
          <a:xfrm>
            <a:off x="6007350" y="5823697"/>
            <a:ext cx="724570" cy="49234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1" name="Picture 24">
            <a:extLst>
              <a:ext uri="{FF2B5EF4-FFF2-40B4-BE49-F238E27FC236}">
                <a16:creationId xmlns:a16="http://schemas.microsoft.com/office/drawing/2014/main" id="{E48D4FA1-DA52-4550-B12C-C19C3397662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2043" t="24776" r="29757" b="24199"/>
          <a:stretch>
            <a:fillRect/>
          </a:stretch>
        </p:blipFill>
        <p:spPr>
          <a:xfrm>
            <a:off x="11008057" y="5723113"/>
            <a:ext cx="627799" cy="5929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3" name="Picture 26">
            <a:extLst>
              <a:ext uri="{FF2B5EF4-FFF2-40B4-BE49-F238E27FC236}">
                <a16:creationId xmlns:a16="http://schemas.microsoft.com/office/drawing/2014/main" id="{E50B69B5-B0A3-4F3C-85DE-9AF2E588C68D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9798" t="18254" r="31589" b="30664"/>
          <a:stretch>
            <a:fillRect/>
          </a:stretch>
        </p:blipFill>
        <p:spPr>
          <a:xfrm>
            <a:off x="8739988" y="5794116"/>
            <a:ext cx="634044" cy="47108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5" name="Picture 30">
            <a:extLst>
              <a:ext uri="{FF2B5EF4-FFF2-40B4-BE49-F238E27FC236}">
                <a16:creationId xmlns:a16="http://schemas.microsoft.com/office/drawing/2014/main" id="{103089D2-0389-4CCC-BFB6-C07B408C1124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26954" t="22167" r="21577" b="20230"/>
          <a:stretch>
            <a:fillRect/>
          </a:stretch>
        </p:blipFill>
        <p:spPr>
          <a:xfrm>
            <a:off x="9816411" y="5723113"/>
            <a:ext cx="749277" cy="5929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7" name="Picture 32">
            <a:extLst>
              <a:ext uri="{FF2B5EF4-FFF2-40B4-BE49-F238E27FC236}">
                <a16:creationId xmlns:a16="http://schemas.microsoft.com/office/drawing/2014/main" id="{1D00DF91-7841-45EC-A080-0AD62479811A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6866" t="28621" r="15173" b="28386"/>
          <a:stretch>
            <a:fillRect/>
          </a:stretch>
        </p:blipFill>
        <p:spPr>
          <a:xfrm>
            <a:off x="7409079" y="5806131"/>
            <a:ext cx="653768" cy="50990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4" name="Picture 12">
            <a:extLst>
              <a:ext uri="{FF2B5EF4-FFF2-40B4-BE49-F238E27FC236}">
                <a16:creationId xmlns:a16="http://schemas.microsoft.com/office/drawing/2014/main" id="{50644DB7-9DBF-4261-B70E-4F40151875D9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5517" t="16052" r="6875" b="15816"/>
          <a:stretch/>
        </p:blipFill>
        <p:spPr>
          <a:xfrm>
            <a:off x="6007350" y="2528460"/>
            <a:ext cx="4859831" cy="27548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kstniOkvir 4"/>
          <p:cNvSpPr txBox="1"/>
          <p:nvPr/>
        </p:nvSpPr>
        <p:spPr>
          <a:xfrm>
            <a:off x="1427714" y="3103610"/>
            <a:ext cx="37265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2800" b="1" dirty="0" smtClean="0">
                <a:latin typeface="Monotype Corsiva" panose="03010101010201010101" pitchFamily="66" charset="0"/>
              </a:rPr>
              <a:t>Jane Austen interview: </a:t>
            </a:r>
          </a:p>
          <a:p>
            <a:r>
              <a:rPr lang="en-GB" sz="2800" b="1" dirty="0" smtClean="0">
                <a:latin typeface="Monotype Corsiva" panose="03010101010201010101" pitchFamily="66" charset="0"/>
                <a:hlinkClick r:id="rId13"/>
              </a:rPr>
              <a:t>bit.ly/</a:t>
            </a:r>
            <a:r>
              <a:rPr lang="en-GB" sz="2800" b="1" dirty="0" err="1" smtClean="0">
                <a:latin typeface="Monotype Corsiva" panose="03010101010201010101" pitchFamily="66" charset="0"/>
                <a:hlinkClick r:id="rId13"/>
              </a:rPr>
              <a:t>Janeinterview</a:t>
            </a:r>
            <a:r>
              <a:rPr lang="hr-HR" sz="2800" b="1" dirty="0" smtClean="0">
                <a:latin typeface="Monotype Corsiva" panose="03010101010201010101" pitchFamily="66" charset="0"/>
              </a:rPr>
              <a:t> </a:t>
            </a:r>
            <a:endParaRPr lang="en-GB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862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0644DB7-9DBF-4261-B70E-4F40151875D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517" t="16052" r="6875" b="15816"/>
          <a:stretch/>
        </p:blipFill>
        <p:spPr>
          <a:xfrm>
            <a:off x="4243531" y="2833802"/>
            <a:ext cx="4050402" cy="22960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72CA167-19C2-4C8F-955E-130A3B6FBF7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2847" t="14596" r="21998" b="12236"/>
          <a:stretch>
            <a:fillRect/>
          </a:stretch>
        </p:blipFill>
        <p:spPr>
          <a:xfrm>
            <a:off x="319559" y="1822824"/>
            <a:ext cx="724570" cy="6796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4EE2B2C-8CFD-469D-8706-51FA066C224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7511" r="27568" b="10897"/>
          <a:stretch>
            <a:fillRect/>
          </a:stretch>
        </p:blipFill>
        <p:spPr>
          <a:xfrm>
            <a:off x="1514479" y="1666882"/>
            <a:ext cx="795966" cy="91310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9F115AA-BCDE-4EB4-98E1-50997DC807A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6767" t="20302" r="26009" b="26831"/>
          <a:stretch>
            <a:fillRect/>
          </a:stretch>
        </p:blipFill>
        <p:spPr>
          <a:xfrm>
            <a:off x="2921658" y="1822824"/>
            <a:ext cx="911419" cy="7214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7D49FEF-9E51-4BDE-BDE2-D7E5664FA1B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3755" t="26220" r="14186" b="13221"/>
          <a:stretch>
            <a:fillRect/>
          </a:stretch>
        </p:blipFill>
        <p:spPr>
          <a:xfrm>
            <a:off x="4504301" y="1822824"/>
            <a:ext cx="1045598" cy="7214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3" name="Slika 4">
            <a:extLst>
              <a:ext uri="{FF2B5EF4-FFF2-40B4-BE49-F238E27FC236}">
                <a16:creationId xmlns:a16="http://schemas.microsoft.com/office/drawing/2014/main" id="{7D067663-553F-44C2-A76A-3060E523BBCE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6764" t="27945" r="22797" b="23653"/>
          <a:stretch>
            <a:fillRect/>
          </a:stretch>
        </p:blipFill>
        <p:spPr>
          <a:xfrm>
            <a:off x="6093730" y="1976946"/>
            <a:ext cx="724570" cy="49234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F9F569E-635E-47FF-A5EB-5AD4850C9E44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32043" t="24776" r="29757" b="24199"/>
          <a:stretch>
            <a:fillRect/>
          </a:stretch>
        </p:blipFill>
        <p:spPr>
          <a:xfrm>
            <a:off x="11094437" y="1876362"/>
            <a:ext cx="627799" cy="5929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F36E605-3702-40BE-B0C2-83F527F99FF6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19798" t="18254" r="31589" b="30664"/>
          <a:stretch>
            <a:fillRect/>
          </a:stretch>
        </p:blipFill>
        <p:spPr>
          <a:xfrm>
            <a:off x="8826368" y="1947365"/>
            <a:ext cx="634044" cy="47108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9" name="Picture 30">
            <a:extLst>
              <a:ext uri="{FF2B5EF4-FFF2-40B4-BE49-F238E27FC236}">
                <a16:creationId xmlns:a16="http://schemas.microsoft.com/office/drawing/2014/main" id="{BF406FC3-5AFC-4DD7-8B93-B3990A4FBA5B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26954" t="22167" r="21577" b="20230"/>
          <a:stretch>
            <a:fillRect/>
          </a:stretch>
        </p:blipFill>
        <p:spPr>
          <a:xfrm>
            <a:off x="9902791" y="1876362"/>
            <a:ext cx="749277" cy="5929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1" name="Picture 32">
            <a:extLst>
              <a:ext uri="{FF2B5EF4-FFF2-40B4-BE49-F238E27FC236}">
                <a16:creationId xmlns:a16="http://schemas.microsoft.com/office/drawing/2014/main" id="{2D13AEAD-949D-462F-BFA2-542C6AD18788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6866" t="28621" r="15173" b="28386"/>
          <a:stretch>
            <a:fillRect/>
          </a:stretch>
        </p:blipFill>
        <p:spPr>
          <a:xfrm>
            <a:off x="7495459" y="1959380"/>
            <a:ext cx="653768" cy="50990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3" name="Picture 14">
            <a:extLst>
              <a:ext uri="{FF2B5EF4-FFF2-40B4-BE49-F238E27FC236}">
                <a16:creationId xmlns:a16="http://schemas.microsoft.com/office/drawing/2014/main" id="{10536B45-6A76-44C3-BD3F-EE43A1EFBF5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2847" t="14596" r="21998" b="12236"/>
          <a:stretch>
            <a:fillRect/>
          </a:stretch>
        </p:blipFill>
        <p:spPr>
          <a:xfrm>
            <a:off x="319559" y="5533139"/>
            <a:ext cx="724570" cy="6796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5" name="Picture 16">
            <a:extLst>
              <a:ext uri="{FF2B5EF4-FFF2-40B4-BE49-F238E27FC236}">
                <a16:creationId xmlns:a16="http://schemas.microsoft.com/office/drawing/2014/main" id="{6C02DE27-54DC-4E04-B562-03E122C52A8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7511" r="27568" b="10897"/>
          <a:stretch>
            <a:fillRect/>
          </a:stretch>
        </p:blipFill>
        <p:spPr>
          <a:xfrm>
            <a:off x="1514479" y="5377197"/>
            <a:ext cx="795966" cy="91310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7" name="Picture 18">
            <a:extLst>
              <a:ext uri="{FF2B5EF4-FFF2-40B4-BE49-F238E27FC236}">
                <a16:creationId xmlns:a16="http://schemas.microsoft.com/office/drawing/2014/main" id="{2F9FE857-A2C2-4044-A5F2-9BA15870EE3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6767" t="20302" r="26009" b="26831"/>
          <a:stretch>
            <a:fillRect/>
          </a:stretch>
        </p:blipFill>
        <p:spPr>
          <a:xfrm>
            <a:off x="2921658" y="5533139"/>
            <a:ext cx="911419" cy="7214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9" name="Picture 20">
            <a:extLst>
              <a:ext uri="{FF2B5EF4-FFF2-40B4-BE49-F238E27FC236}">
                <a16:creationId xmlns:a16="http://schemas.microsoft.com/office/drawing/2014/main" id="{1FC96EB0-85AA-4211-8151-E7F9DB56F04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3755" t="26220" r="14186" b="13221"/>
          <a:stretch>
            <a:fillRect/>
          </a:stretch>
        </p:blipFill>
        <p:spPr>
          <a:xfrm>
            <a:off x="4504301" y="5533139"/>
            <a:ext cx="1045598" cy="7214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1" name="Slika 4">
            <a:extLst>
              <a:ext uri="{FF2B5EF4-FFF2-40B4-BE49-F238E27FC236}">
                <a16:creationId xmlns:a16="http://schemas.microsoft.com/office/drawing/2014/main" id="{4F62FFCC-A4A3-4C7F-B828-BD6EFE5D297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26764" t="27945" r="22797" b="23653"/>
          <a:stretch>
            <a:fillRect/>
          </a:stretch>
        </p:blipFill>
        <p:spPr>
          <a:xfrm>
            <a:off x="6093730" y="5687261"/>
            <a:ext cx="724570" cy="49234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3" name="Picture 24">
            <a:extLst>
              <a:ext uri="{FF2B5EF4-FFF2-40B4-BE49-F238E27FC236}">
                <a16:creationId xmlns:a16="http://schemas.microsoft.com/office/drawing/2014/main" id="{57887833-689E-4819-80F9-84EE871BCC93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32043" t="24776" r="29757" b="24199"/>
          <a:stretch>
            <a:fillRect/>
          </a:stretch>
        </p:blipFill>
        <p:spPr>
          <a:xfrm>
            <a:off x="11094437" y="5586677"/>
            <a:ext cx="627799" cy="5929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5" name="Picture 26">
            <a:extLst>
              <a:ext uri="{FF2B5EF4-FFF2-40B4-BE49-F238E27FC236}">
                <a16:creationId xmlns:a16="http://schemas.microsoft.com/office/drawing/2014/main" id="{23686024-7ED6-4B5A-8FFA-E523006F8865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19798" t="18254" r="31589" b="30664"/>
          <a:stretch>
            <a:fillRect/>
          </a:stretch>
        </p:blipFill>
        <p:spPr>
          <a:xfrm>
            <a:off x="8826368" y="5657680"/>
            <a:ext cx="634044" cy="47108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7" name="Picture 30">
            <a:extLst>
              <a:ext uri="{FF2B5EF4-FFF2-40B4-BE49-F238E27FC236}">
                <a16:creationId xmlns:a16="http://schemas.microsoft.com/office/drawing/2014/main" id="{D6E477A5-4072-40DE-A373-8E0AAE30D062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26954" t="22167" r="21577" b="20230"/>
          <a:stretch>
            <a:fillRect/>
          </a:stretch>
        </p:blipFill>
        <p:spPr>
          <a:xfrm>
            <a:off x="9902791" y="5586677"/>
            <a:ext cx="749277" cy="5929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9" name="Picture 32">
            <a:extLst>
              <a:ext uri="{FF2B5EF4-FFF2-40B4-BE49-F238E27FC236}">
                <a16:creationId xmlns:a16="http://schemas.microsoft.com/office/drawing/2014/main" id="{7D99B8CF-059E-4D13-8FCA-F0DEBCC160CC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6866" t="28621" r="15173" b="28386"/>
          <a:stretch>
            <a:fillRect/>
          </a:stretch>
        </p:blipFill>
        <p:spPr>
          <a:xfrm>
            <a:off x="7495459" y="5669695"/>
            <a:ext cx="653768" cy="50990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13"/>
          <a:srcRect l="27511" t="19236" r="8851" b="17545"/>
          <a:stretch/>
        </p:blipFill>
        <p:spPr>
          <a:xfrm>
            <a:off x="50717" y="2821787"/>
            <a:ext cx="4093571" cy="22874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14"/>
          <a:srcRect l="23574" t="19236" r="20550" b="17805"/>
          <a:stretch/>
        </p:blipFill>
        <p:spPr>
          <a:xfrm>
            <a:off x="8456704" y="2821787"/>
            <a:ext cx="3641449" cy="23080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9127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789" y="2050907"/>
            <a:ext cx="2424421" cy="3429000"/>
          </a:xfrm>
          <a:prstGeom prst="rect">
            <a:avLst/>
          </a:prstGeom>
          <a:solidFill>
            <a:srgbClr val="EDEDED"/>
          </a:solidFill>
          <a:ln w="190496" cap="rnd">
            <a:solidFill>
              <a:srgbClr val="FFFFFF"/>
            </a:solidFill>
            <a:prstDash val="solid"/>
            <a:miter/>
          </a:ln>
          <a:effectLst>
            <a:outerShdw dir="16200000" algn="tl">
              <a:srgbClr val="000000">
                <a:alpha val="41000"/>
              </a:srgbClr>
            </a:outerShdw>
          </a:effectLst>
        </p:spPr>
      </p:pic>
      <p:pic>
        <p:nvPicPr>
          <p:cNvPr id="4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8907" y="2050907"/>
            <a:ext cx="2286000" cy="3429000"/>
          </a:xfrm>
          <a:prstGeom prst="rect">
            <a:avLst/>
          </a:prstGeom>
          <a:solidFill>
            <a:srgbClr val="EDEDED"/>
          </a:solidFill>
          <a:ln w="190496" cap="rnd">
            <a:solidFill>
              <a:srgbClr val="FFFFFF"/>
            </a:solidFill>
            <a:prstDash val="solid"/>
            <a:miter/>
          </a:ln>
          <a:effectLst>
            <a:outerShdw dir="16200000" algn="tl">
              <a:srgbClr val="000000">
                <a:alpha val="41000"/>
              </a:srgbClr>
            </a:outerShdw>
          </a:effectLst>
        </p:spPr>
      </p:pic>
      <p:pic>
        <p:nvPicPr>
          <p:cNvPr id="5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6546" y="2050907"/>
            <a:ext cx="2424421" cy="3429000"/>
          </a:xfrm>
          <a:prstGeom prst="rect">
            <a:avLst/>
          </a:prstGeom>
          <a:solidFill>
            <a:srgbClr val="EDEDED"/>
          </a:solidFill>
          <a:ln w="190496" cap="rnd">
            <a:solidFill>
              <a:srgbClr val="FFFFFF"/>
            </a:solidFill>
            <a:prstDash val="solid"/>
            <a:miter/>
          </a:ln>
          <a:effectLst>
            <a:outerShdw dir="16200000" algn="tl">
              <a:srgbClr val="000000">
                <a:alpha val="41000"/>
              </a:srgbClr>
            </a:outerShdw>
          </a:effectLst>
        </p:spPr>
      </p:pic>
      <p:pic>
        <p:nvPicPr>
          <p:cNvPr id="6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2785" y="2050907"/>
            <a:ext cx="2424421" cy="3429000"/>
          </a:xfrm>
          <a:prstGeom prst="rect">
            <a:avLst/>
          </a:prstGeom>
          <a:solidFill>
            <a:srgbClr val="EDEDED"/>
          </a:solidFill>
          <a:ln w="190496" cap="rnd">
            <a:solidFill>
              <a:srgbClr val="FFFFFF"/>
            </a:solidFill>
            <a:prstDash val="solid"/>
            <a:miter/>
          </a:ln>
          <a:effectLst>
            <a:outerShdw dir="16200000" algn="tl">
              <a:srgbClr val="000000">
                <a:alpha val="41000"/>
              </a:srgbClr>
            </a:outerShdw>
          </a:effectLst>
        </p:spPr>
      </p:pic>
      <p:pic>
        <p:nvPicPr>
          <p:cNvPr id="7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46849" y="5358740"/>
            <a:ext cx="2562185" cy="181164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/>
          </a:p>
        </p:txBody>
      </p:sp>
      <p:pic>
        <p:nvPicPr>
          <p:cNvPr id="3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436" y="1815084"/>
            <a:ext cx="1159166" cy="4346865"/>
          </a:xfrm>
          <a:prstGeom prst="rect">
            <a:avLst/>
          </a:prstGeom>
          <a:solidFill>
            <a:srgbClr val="EDEDED"/>
          </a:solidFill>
          <a:ln w="88897" cap="sq">
            <a:solidFill>
              <a:srgbClr val="FFFFFF"/>
            </a:solidFill>
            <a:prstDash val="solid"/>
            <a:miter/>
          </a:ln>
          <a:effectLst>
            <a:outerShdw dist="18004" dir="5400000" algn="tl">
              <a:srgbClr val="000000">
                <a:alpha val="40000"/>
              </a:srgbClr>
            </a:outerShdw>
          </a:effectLst>
        </p:spPr>
      </p:pic>
      <p:pic>
        <p:nvPicPr>
          <p:cNvPr id="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3088" y="1851815"/>
            <a:ext cx="1159166" cy="4346865"/>
          </a:xfrm>
          <a:prstGeom prst="rect">
            <a:avLst/>
          </a:prstGeom>
          <a:solidFill>
            <a:srgbClr val="EDEDED"/>
          </a:solidFill>
          <a:ln w="88897" cap="sq">
            <a:solidFill>
              <a:srgbClr val="FFFFFF"/>
            </a:solidFill>
            <a:prstDash val="solid"/>
            <a:miter/>
          </a:ln>
          <a:effectLst>
            <a:outerShdw dist="18004" dir="5400000" algn="tl">
              <a:srgbClr val="000000">
                <a:alpha val="40000"/>
              </a:srgbClr>
            </a:outerShdw>
          </a:effectLst>
        </p:spPr>
      </p:pic>
      <p:pic>
        <p:nvPicPr>
          <p:cNvPr id="5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1624" y="1738676"/>
            <a:ext cx="1196126" cy="4485479"/>
          </a:xfrm>
          <a:prstGeom prst="rect">
            <a:avLst/>
          </a:prstGeom>
          <a:solidFill>
            <a:srgbClr val="EDEDED"/>
          </a:solidFill>
          <a:ln w="88897" cap="sq">
            <a:solidFill>
              <a:srgbClr val="FFFFFF"/>
            </a:solidFill>
            <a:prstDash val="solid"/>
            <a:miter/>
          </a:ln>
          <a:effectLst>
            <a:outerShdw dist="18004" dir="5400000" algn="tl">
              <a:srgbClr val="000000">
                <a:alpha val="40000"/>
              </a:srgbClr>
            </a:outerShdw>
          </a:effectLst>
        </p:spPr>
      </p:pic>
      <p:pic>
        <p:nvPicPr>
          <p:cNvPr id="6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7129" y="1778361"/>
            <a:ext cx="1178753" cy="4420319"/>
          </a:xfrm>
          <a:prstGeom prst="rect">
            <a:avLst/>
          </a:prstGeom>
          <a:solidFill>
            <a:srgbClr val="EDEDED"/>
          </a:solidFill>
          <a:ln w="88897" cap="sq">
            <a:solidFill>
              <a:srgbClr val="FFFFFF"/>
            </a:solidFill>
            <a:prstDash val="solid"/>
            <a:miter/>
          </a:ln>
          <a:effectLst>
            <a:outerShdw dist="18004" dir="5400000" algn="tl">
              <a:srgbClr val="000000">
                <a:alpha val="40000"/>
              </a:srgbClr>
            </a:outerShdw>
          </a:effectLst>
        </p:spPr>
      </p:pic>
      <p:pic>
        <p:nvPicPr>
          <p:cNvPr id="7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48922" y="1764142"/>
            <a:ext cx="1182538" cy="4434538"/>
          </a:xfrm>
          <a:prstGeom prst="rect">
            <a:avLst/>
          </a:prstGeom>
          <a:solidFill>
            <a:srgbClr val="EDEDED"/>
          </a:solidFill>
          <a:ln w="88897" cap="sq">
            <a:solidFill>
              <a:srgbClr val="FFFFFF"/>
            </a:solidFill>
            <a:prstDash val="solid"/>
            <a:miter/>
          </a:ln>
          <a:effectLst>
            <a:outerShdw dist="18004" dir="5400000" algn="tl">
              <a:srgbClr val="000000">
                <a:alpha val="40000"/>
              </a:srgbClr>
            </a:outerShdw>
          </a:effectLst>
        </p:spPr>
      </p:pic>
      <p:pic>
        <p:nvPicPr>
          <p:cNvPr id="8" name="Picture 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45215" y="1713201"/>
            <a:ext cx="1186333" cy="4448748"/>
          </a:xfrm>
          <a:prstGeom prst="rect">
            <a:avLst/>
          </a:prstGeom>
          <a:solidFill>
            <a:srgbClr val="EDEDED"/>
          </a:solidFill>
          <a:ln w="88897" cap="sq">
            <a:solidFill>
              <a:srgbClr val="FFFFFF"/>
            </a:solidFill>
            <a:prstDash val="solid"/>
            <a:miter/>
          </a:ln>
          <a:effectLst>
            <a:outerShdw dist="18004" dir="5400000" algn="tl">
              <a:srgbClr val="000000">
                <a:alpha val="40000"/>
              </a:srgbClr>
            </a:outerShdw>
          </a:effectLst>
        </p:spPr>
      </p:pic>
      <p:pic>
        <p:nvPicPr>
          <p:cNvPr id="9" name="Picture 33"/>
          <p:cNvPicPr>
            <a:picLocks noChangeAspect="1"/>
          </p:cNvPicPr>
          <p:nvPr/>
        </p:nvPicPr>
        <p:blipFill>
          <a:blip r:embed="rId9"/>
          <a:srcRect l="22847" t="14596" r="21998" b="12236"/>
          <a:stretch>
            <a:fillRect/>
          </a:stretch>
        </p:blipFill>
        <p:spPr>
          <a:xfrm>
            <a:off x="10252362" y="129232"/>
            <a:ext cx="1560944" cy="146418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0115" y="1690689"/>
            <a:ext cx="1883929" cy="47098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6134" y="1690689"/>
            <a:ext cx="1883929" cy="47098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9642" y="2149836"/>
            <a:ext cx="3020894" cy="379152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50798" y="68973"/>
            <a:ext cx="2562185" cy="181164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956" y="1550794"/>
            <a:ext cx="7942424" cy="25008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6093" y="4130401"/>
            <a:ext cx="7690374" cy="23953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14"/>
          <p:cNvPicPr>
            <a:picLocks noChangeAspect="1"/>
          </p:cNvPicPr>
          <p:nvPr/>
        </p:nvPicPr>
        <p:blipFill>
          <a:blip r:embed="rId5"/>
          <a:srcRect l="23755" t="26220" r="14186" b="13221"/>
          <a:stretch>
            <a:fillRect/>
          </a:stretch>
        </p:blipFill>
        <p:spPr>
          <a:xfrm>
            <a:off x="10142539" y="2038226"/>
            <a:ext cx="1921163" cy="132555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6"/>
          <p:cNvPicPr>
            <a:picLocks noChangeAspect="1"/>
          </p:cNvPicPr>
          <p:nvPr/>
        </p:nvPicPr>
        <p:blipFill>
          <a:blip r:embed="rId6"/>
          <a:srcRect l="28371" t="26831" r="25487" b="26538"/>
          <a:stretch>
            <a:fillRect/>
          </a:stretch>
        </p:blipFill>
        <p:spPr>
          <a:xfrm>
            <a:off x="571110" y="4544795"/>
            <a:ext cx="1390085" cy="99328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30">
            <a:extLst>
              <a:ext uri="{FF2B5EF4-FFF2-40B4-BE49-F238E27FC236}">
                <a16:creationId xmlns:a16="http://schemas.microsoft.com/office/drawing/2014/main" id="{D6E477A5-4072-40DE-A373-8E0AAE30D06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6954" t="22167" r="21577" b="20230"/>
          <a:stretch>
            <a:fillRect/>
          </a:stretch>
        </p:blipFill>
        <p:spPr>
          <a:xfrm>
            <a:off x="9326869" y="932632"/>
            <a:ext cx="1297654" cy="102687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32">
            <a:extLst>
              <a:ext uri="{FF2B5EF4-FFF2-40B4-BE49-F238E27FC236}">
                <a16:creationId xmlns:a16="http://schemas.microsoft.com/office/drawing/2014/main" id="{7D99B8CF-059E-4D13-8FCA-F0DEBCC160C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6866" t="28621" r="15173" b="28386"/>
          <a:stretch>
            <a:fillRect/>
          </a:stretch>
        </p:blipFill>
        <p:spPr>
          <a:xfrm>
            <a:off x="1873405" y="5538076"/>
            <a:ext cx="1182772" cy="9225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/>
          </a:p>
        </p:txBody>
      </p:sp>
      <p:pic>
        <p:nvPicPr>
          <p:cNvPr id="4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796" y="1475953"/>
            <a:ext cx="7457145" cy="22902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Picture 16"/>
          <p:cNvPicPr>
            <a:picLocks noChangeAspect="1"/>
          </p:cNvPicPr>
          <p:nvPr/>
        </p:nvPicPr>
        <p:blipFill>
          <a:blip r:embed="rId4"/>
          <a:srcRect l="28371" t="26831" r="25487" b="26538"/>
          <a:stretch>
            <a:fillRect/>
          </a:stretch>
        </p:blipFill>
        <p:spPr>
          <a:xfrm>
            <a:off x="628507" y="4544795"/>
            <a:ext cx="1390085" cy="99328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32">
            <a:extLst>
              <a:ext uri="{FF2B5EF4-FFF2-40B4-BE49-F238E27FC236}">
                <a16:creationId xmlns:a16="http://schemas.microsoft.com/office/drawing/2014/main" id="{7D99B8CF-059E-4D13-8FCA-F0DEBCC160C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6866" t="28621" r="15173" b="28386"/>
          <a:stretch>
            <a:fillRect/>
          </a:stretch>
        </p:blipFill>
        <p:spPr>
          <a:xfrm>
            <a:off x="1873405" y="5538076"/>
            <a:ext cx="1182772" cy="9225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14"/>
          <p:cNvPicPr>
            <a:picLocks noChangeAspect="1"/>
          </p:cNvPicPr>
          <p:nvPr/>
        </p:nvPicPr>
        <p:blipFill>
          <a:blip r:embed="rId6"/>
          <a:srcRect l="23755" t="26220" r="14186" b="13221"/>
          <a:stretch>
            <a:fillRect/>
          </a:stretch>
        </p:blipFill>
        <p:spPr>
          <a:xfrm>
            <a:off x="9712070" y="2282847"/>
            <a:ext cx="1921163" cy="132555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Picture 30">
            <a:extLst>
              <a:ext uri="{FF2B5EF4-FFF2-40B4-BE49-F238E27FC236}">
                <a16:creationId xmlns:a16="http://schemas.microsoft.com/office/drawing/2014/main" id="{D6E477A5-4072-40DE-A373-8E0AAE30D06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6954" t="22167" r="21577" b="20230"/>
          <a:stretch>
            <a:fillRect/>
          </a:stretch>
        </p:blipFill>
        <p:spPr>
          <a:xfrm>
            <a:off x="8896400" y="1177253"/>
            <a:ext cx="1297654" cy="102687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Slika 14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73" b="7762"/>
          <a:stretch/>
        </p:blipFill>
        <p:spPr>
          <a:xfrm>
            <a:off x="4108638" y="3908204"/>
            <a:ext cx="7379629" cy="2567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758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/>
          </a:p>
        </p:txBody>
      </p:sp>
      <p:pic>
        <p:nvPicPr>
          <p:cNvPr id="3" name="Picture 7"/>
          <p:cNvPicPr>
            <a:picLocks noChangeAspect="1"/>
          </p:cNvPicPr>
          <p:nvPr/>
        </p:nvPicPr>
        <p:blipFill>
          <a:blip r:embed="rId3"/>
          <a:srcRect l="607" t="9697" r="1364" b="6532"/>
          <a:stretch>
            <a:fillRect/>
          </a:stretch>
        </p:blipFill>
        <p:spPr>
          <a:xfrm>
            <a:off x="1524003" y="1574139"/>
            <a:ext cx="9144000" cy="439533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rcRect l="17511" r="27568" b="10897"/>
          <a:stretch>
            <a:fillRect/>
          </a:stretch>
        </p:blipFill>
        <p:spPr>
          <a:xfrm>
            <a:off x="480288" y="4914360"/>
            <a:ext cx="1407170" cy="161423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 l="26767" t="20302" r="26009" b="26831"/>
          <a:stretch>
            <a:fillRect/>
          </a:stretch>
        </p:blipFill>
        <p:spPr>
          <a:xfrm>
            <a:off x="1887458" y="5230614"/>
            <a:ext cx="1594649" cy="126225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 dirty="0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 dirty="0"/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3"/>
          <a:srcRect l="21439" t="17778" r="31894" b="36970"/>
          <a:stretch>
            <a:fillRect/>
          </a:stretch>
        </p:blipFill>
        <p:spPr>
          <a:xfrm>
            <a:off x="243221" y="2216725"/>
            <a:ext cx="6434669" cy="350981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10"/>
          <p:cNvPicPr>
            <a:picLocks noChangeAspect="1"/>
          </p:cNvPicPr>
          <p:nvPr/>
        </p:nvPicPr>
        <p:blipFill>
          <a:blip r:embed="rId4"/>
          <a:srcRect l="17348" t="18451" r="21288" b="17306"/>
          <a:stretch>
            <a:fillRect/>
          </a:stretch>
        </p:blipFill>
        <p:spPr>
          <a:xfrm>
            <a:off x="6677890" y="1690689"/>
            <a:ext cx="5269952" cy="310341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12"/>
          <p:cNvPicPr>
            <a:picLocks noChangeAspect="1"/>
          </p:cNvPicPr>
          <p:nvPr/>
        </p:nvPicPr>
        <p:blipFill>
          <a:blip r:embed="rId5"/>
          <a:srcRect l="22847" t="14596" r="21998" b="12236"/>
          <a:stretch>
            <a:fillRect/>
          </a:stretch>
        </p:blipFill>
        <p:spPr>
          <a:xfrm>
            <a:off x="1366982" y="5714149"/>
            <a:ext cx="1101431" cy="103315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4"/>
          <p:cNvPicPr>
            <a:picLocks noChangeAspect="1"/>
          </p:cNvPicPr>
          <p:nvPr/>
        </p:nvPicPr>
        <p:blipFill>
          <a:blip r:embed="rId6"/>
          <a:srcRect l="17511" r="27568" b="10897"/>
          <a:stretch>
            <a:fillRect/>
          </a:stretch>
        </p:blipFill>
        <p:spPr>
          <a:xfrm>
            <a:off x="2558472" y="5469986"/>
            <a:ext cx="1209961" cy="138801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16"/>
          <p:cNvPicPr>
            <a:picLocks noChangeAspect="1"/>
          </p:cNvPicPr>
          <p:nvPr/>
        </p:nvPicPr>
        <p:blipFill>
          <a:blip r:embed="rId7"/>
          <a:srcRect l="26767" t="20302" r="26009" b="26831"/>
          <a:stretch>
            <a:fillRect/>
          </a:stretch>
        </p:blipFill>
        <p:spPr>
          <a:xfrm>
            <a:off x="3965643" y="5725607"/>
            <a:ext cx="1385453" cy="109666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8"/>
          <p:cNvPicPr>
            <a:picLocks noChangeAspect="1"/>
          </p:cNvPicPr>
          <p:nvPr/>
        </p:nvPicPr>
        <p:blipFill>
          <a:blip r:embed="rId8"/>
          <a:srcRect l="23755" t="26220" r="14186" b="13221"/>
          <a:stretch>
            <a:fillRect/>
          </a:stretch>
        </p:blipFill>
        <p:spPr>
          <a:xfrm>
            <a:off x="5548295" y="5725607"/>
            <a:ext cx="1589419" cy="109666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Slika 4"/>
          <p:cNvPicPr>
            <a:picLocks noChangeAspect="1"/>
          </p:cNvPicPr>
          <p:nvPr/>
        </p:nvPicPr>
        <p:blipFill>
          <a:blip r:embed="rId9"/>
          <a:srcRect l="26764" t="27945" r="22797" b="23653"/>
          <a:stretch>
            <a:fillRect/>
          </a:stretch>
        </p:blipFill>
        <p:spPr>
          <a:xfrm>
            <a:off x="7137724" y="5998893"/>
            <a:ext cx="1101431" cy="74840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22"/>
          <p:cNvPicPr>
            <a:picLocks noChangeAspect="1"/>
          </p:cNvPicPr>
          <p:nvPr/>
        </p:nvPicPr>
        <p:blipFill>
          <a:blip r:embed="rId10"/>
          <a:srcRect l="32043" t="24776" r="29757" b="24199"/>
          <a:stretch>
            <a:fillRect/>
          </a:stretch>
        </p:blipFill>
        <p:spPr>
          <a:xfrm>
            <a:off x="8577593" y="5887748"/>
            <a:ext cx="954331" cy="90131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24"/>
          <p:cNvPicPr>
            <a:picLocks noChangeAspect="1"/>
          </p:cNvPicPr>
          <p:nvPr/>
        </p:nvPicPr>
        <p:blipFill>
          <a:blip r:embed="rId11"/>
          <a:srcRect l="19798" t="18254" r="31589" b="30664"/>
          <a:stretch>
            <a:fillRect/>
          </a:stretch>
        </p:blipFill>
        <p:spPr>
          <a:xfrm>
            <a:off x="9870362" y="5980358"/>
            <a:ext cx="963823" cy="7161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 dirty="0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 dirty="0"/>
          </a:p>
        </p:txBody>
      </p:sp>
      <p:sp>
        <p:nvSpPr>
          <p:cNvPr id="12" name="Rezervirano mjesto sadržaja 11"/>
          <p:cNvSpPr>
            <a:spLocks noGrp="1"/>
          </p:cNvSpPr>
          <p:nvPr>
            <p:ph idx="1"/>
          </p:nvPr>
        </p:nvSpPr>
        <p:spPr>
          <a:xfrm>
            <a:off x="635817" y="3105981"/>
            <a:ext cx="4025393" cy="6021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 b="1" dirty="0" smtClean="0">
                <a:latin typeface="Monotype Corsiva" panose="03010101010201010101" pitchFamily="66" charset="0"/>
              </a:rPr>
              <a:t>a </a:t>
            </a:r>
            <a:r>
              <a:rPr lang="hr-HR" b="1" dirty="0" err="1" smtClean="0">
                <a:latin typeface="Monotype Corsiva" panose="03010101010201010101" pitchFamily="66" charset="0"/>
              </a:rPr>
              <a:t>voice</a:t>
            </a:r>
            <a:r>
              <a:rPr lang="hr-HR" b="1" dirty="0" smtClean="0">
                <a:latin typeface="Monotype Corsiva" panose="03010101010201010101" pitchFamily="66" charset="0"/>
              </a:rPr>
              <a:t> </a:t>
            </a:r>
            <a:r>
              <a:rPr lang="hr-HR" b="1" dirty="0" err="1" smtClean="0">
                <a:latin typeface="Monotype Corsiva" panose="03010101010201010101" pitchFamily="66" charset="0"/>
              </a:rPr>
              <a:t>over</a:t>
            </a:r>
            <a:r>
              <a:rPr lang="hr-HR" b="1" dirty="0">
                <a:latin typeface="Monotype Corsiva" panose="03010101010201010101" pitchFamily="66" charset="0"/>
              </a:rPr>
              <a:t> </a:t>
            </a:r>
            <a:r>
              <a:rPr lang="hr-HR" b="1" dirty="0" smtClean="0">
                <a:latin typeface="Monotype Corsiva" panose="03010101010201010101" pitchFamily="66" charset="0"/>
              </a:rPr>
              <a:t>: </a:t>
            </a:r>
            <a:r>
              <a:rPr lang="hr-HR" b="1" dirty="0" smtClean="0">
                <a:latin typeface="Monotype Corsiva" panose="03010101010201010101" pitchFamily="66" charset="0"/>
                <a:hlinkClick r:id="rId3"/>
              </a:rPr>
              <a:t>bit.ly/</a:t>
            </a:r>
            <a:r>
              <a:rPr lang="hr-HR" b="1" dirty="0" err="1" smtClean="0">
                <a:latin typeface="Monotype Corsiva" panose="03010101010201010101" pitchFamily="66" charset="0"/>
                <a:hlinkClick r:id="rId3"/>
              </a:rPr>
              <a:t>PPVoOv</a:t>
            </a:r>
            <a:r>
              <a:rPr lang="hr-HR" b="1" dirty="0" smtClean="0">
                <a:latin typeface="Monotype Corsiva" panose="03010101010201010101" pitchFamily="66" charset="0"/>
              </a:rPr>
              <a:t> </a:t>
            </a:r>
            <a:endParaRPr lang="en-GB" b="1" dirty="0">
              <a:latin typeface="Monotype Corsiva" panose="03010101010201010101" pitchFamily="66" charset="0"/>
            </a:endParaRPr>
          </a:p>
        </p:txBody>
      </p:sp>
      <p:pic>
        <p:nvPicPr>
          <p:cNvPr id="14" name="Rezervirano mjesto sadržaja 13"/>
          <p:cNvPicPr>
            <a:picLocks noGrp="1" noChangeAspect="1"/>
          </p:cNvPicPr>
          <p:nvPr>
            <p:ph idx="2"/>
          </p:nvPr>
        </p:nvPicPr>
        <p:blipFill rotWithShape="1">
          <a:blip r:embed="rId4"/>
          <a:srcRect l="6134" t="25965" r="33392" b="25829"/>
          <a:stretch/>
        </p:blipFill>
        <p:spPr>
          <a:xfrm>
            <a:off x="4689739" y="1957268"/>
            <a:ext cx="6751412" cy="30273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12"/>
          <p:cNvPicPr>
            <a:picLocks noChangeAspect="1"/>
          </p:cNvPicPr>
          <p:nvPr/>
        </p:nvPicPr>
        <p:blipFill>
          <a:blip r:embed="rId5"/>
          <a:srcRect l="22847" t="14596" r="21998" b="12236"/>
          <a:stretch>
            <a:fillRect/>
          </a:stretch>
        </p:blipFill>
        <p:spPr>
          <a:xfrm>
            <a:off x="1366982" y="5714149"/>
            <a:ext cx="1101431" cy="103315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4"/>
          <p:cNvPicPr>
            <a:picLocks noChangeAspect="1"/>
          </p:cNvPicPr>
          <p:nvPr/>
        </p:nvPicPr>
        <p:blipFill>
          <a:blip r:embed="rId6"/>
          <a:srcRect l="17511" r="27568" b="10897"/>
          <a:stretch>
            <a:fillRect/>
          </a:stretch>
        </p:blipFill>
        <p:spPr>
          <a:xfrm>
            <a:off x="2558472" y="5469986"/>
            <a:ext cx="1209961" cy="138801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16"/>
          <p:cNvPicPr>
            <a:picLocks noChangeAspect="1"/>
          </p:cNvPicPr>
          <p:nvPr/>
        </p:nvPicPr>
        <p:blipFill>
          <a:blip r:embed="rId7"/>
          <a:srcRect l="26767" t="20302" r="26009" b="26831"/>
          <a:stretch>
            <a:fillRect/>
          </a:stretch>
        </p:blipFill>
        <p:spPr>
          <a:xfrm>
            <a:off x="3965643" y="5725607"/>
            <a:ext cx="1385453" cy="109666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8"/>
          <p:cNvPicPr>
            <a:picLocks noChangeAspect="1"/>
          </p:cNvPicPr>
          <p:nvPr/>
        </p:nvPicPr>
        <p:blipFill>
          <a:blip r:embed="rId8"/>
          <a:srcRect l="23755" t="26220" r="14186" b="13221"/>
          <a:stretch>
            <a:fillRect/>
          </a:stretch>
        </p:blipFill>
        <p:spPr>
          <a:xfrm>
            <a:off x="5548295" y="5725607"/>
            <a:ext cx="1589419" cy="109666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Slika 4"/>
          <p:cNvPicPr>
            <a:picLocks noChangeAspect="1"/>
          </p:cNvPicPr>
          <p:nvPr/>
        </p:nvPicPr>
        <p:blipFill>
          <a:blip r:embed="rId9"/>
          <a:srcRect l="26764" t="27945" r="22797" b="23653"/>
          <a:stretch>
            <a:fillRect/>
          </a:stretch>
        </p:blipFill>
        <p:spPr>
          <a:xfrm>
            <a:off x="7137724" y="5998893"/>
            <a:ext cx="1101431" cy="74840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22"/>
          <p:cNvPicPr>
            <a:picLocks noChangeAspect="1"/>
          </p:cNvPicPr>
          <p:nvPr/>
        </p:nvPicPr>
        <p:blipFill>
          <a:blip r:embed="rId10"/>
          <a:srcRect l="32043" t="24776" r="29757" b="24199"/>
          <a:stretch>
            <a:fillRect/>
          </a:stretch>
        </p:blipFill>
        <p:spPr>
          <a:xfrm>
            <a:off x="8577593" y="5887748"/>
            <a:ext cx="954331" cy="90131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24"/>
          <p:cNvPicPr>
            <a:picLocks noChangeAspect="1"/>
          </p:cNvPicPr>
          <p:nvPr/>
        </p:nvPicPr>
        <p:blipFill>
          <a:blip r:embed="rId11"/>
          <a:srcRect l="19798" t="18254" r="31589" b="30664"/>
          <a:stretch>
            <a:fillRect/>
          </a:stretch>
        </p:blipFill>
        <p:spPr>
          <a:xfrm>
            <a:off x="9870362" y="5980358"/>
            <a:ext cx="963823" cy="716103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0278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 t="5375"/>
          <a:stretch>
            <a:fillRect/>
          </a:stretch>
        </p:blipFill>
        <p:spPr>
          <a:xfrm>
            <a:off x="6433124" y="4038630"/>
            <a:ext cx="5107710" cy="253740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5"/>
          <p:cNvPicPr>
            <a:picLocks noChangeAspect="1"/>
          </p:cNvPicPr>
          <p:nvPr/>
        </p:nvPicPr>
        <p:blipFill>
          <a:blip r:embed="rId4"/>
          <a:srcRect t="5835"/>
          <a:stretch>
            <a:fillRect/>
          </a:stretch>
        </p:blipFill>
        <p:spPr>
          <a:xfrm>
            <a:off x="6433124" y="1384410"/>
            <a:ext cx="5107710" cy="25431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2503" y="2028422"/>
            <a:ext cx="4918365" cy="327891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4582" y="5373301"/>
            <a:ext cx="2256201" cy="159529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04939" y="5372231"/>
            <a:ext cx="2165929" cy="153146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4"/>
          <p:cNvPicPr>
            <a:picLocks noChangeAspect="1"/>
          </p:cNvPicPr>
          <p:nvPr/>
        </p:nvPicPr>
        <p:blipFill>
          <a:blip r:embed="rId8"/>
          <a:srcRect l="31226" t="26624" r="28451" b="26277"/>
          <a:stretch>
            <a:fillRect/>
          </a:stretch>
        </p:blipFill>
        <p:spPr>
          <a:xfrm>
            <a:off x="1171859" y="5820937"/>
            <a:ext cx="995504" cy="8221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8"/>
          <p:cNvSpPr txBox="1">
            <a:spLocks noGrp="1"/>
          </p:cNvSpPr>
          <p:nvPr>
            <p:ph type="title"/>
          </p:nvPr>
        </p:nvSpPr>
        <p:spPr>
          <a:xfrm>
            <a:off x="841980" y="554276"/>
            <a:ext cx="6607034" cy="781940"/>
          </a:xfrm>
        </p:spPr>
        <p:txBody>
          <a:bodyPr>
            <a:noAutofit/>
          </a:bodyPr>
          <a:lstStyle/>
          <a:p>
            <a:pPr lvl="0"/>
            <a:r>
              <a:rPr lang="hr-HR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</a:rPr>
              <a:t>Jane Austen in the 21st Century</a:t>
            </a:r>
          </a:p>
        </p:txBody>
      </p:sp>
      <p:pic>
        <p:nvPicPr>
          <p:cNvPr id="3" name="Rezervirano mjesto sadržaja 18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657914" y="1336216"/>
            <a:ext cx="5153841" cy="5153841"/>
          </a:xfrm>
        </p:spPr>
      </p:pic>
      <p:sp>
        <p:nvSpPr>
          <p:cNvPr id="4" name="Rezervirano mjesto teksta 19"/>
          <p:cNvSpPr txBox="1">
            <a:spLocks noGrp="1"/>
          </p:cNvSpPr>
          <p:nvPr>
            <p:ph type="body" idx="2"/>
          </p:nvPr>
        </p:nvSpPr>
        <p:spPr>
          <a:xfrm>
            <a:off x="999466" y="2343808"/>
            <a:ext cx="3932240" cy="3525176"/>
          </a:xfrm>
        </p:spPr>
        <p:txBody>
          <a:bodyPr/>
          <a:lstStyle/>
          <a:p>
            <a:pPr marL="342900" lvl="0" indent="-342900">
              <a:buChar char="•"/>
            </a:pPr>
            <a:r>
              <a:rPr lang="en-GB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</a:rPr>
              <a:t>interactive exhibition </a:t>
            </a:r>
          </a:p>
          <a:p>
            <a:pPr marL="342900" lvl="0" indent="-342900">
              <a:buChar char="•"/>
            </a:pPr>
            <a:r>
              <a:rPr lang="en-GB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</a:rPr>
              <a:t>traditional &amp; modern</a:t>
            </a:r>
          </a:p>
          <a:p>
            <a:pPr marL="342900" lvl="0" indent="-342900">
              <a:buChar char="•"/>
            </a:pPr>
            <a:r>
              <a:rPr lang="en-GB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</a:rPr>
              <a:t>culmination of  a half-a-year long project</a:t>
            </a:r>
          </a:p>
          <a:p>
            <a:pPr marL="342900" lvl="0" indent="-342900">
              <a:buChar char="•"/>
            </a:pPr>
            <a:r>
              <a:rPr lang="en-GB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</a:rPr>
              <a:t>Gallery </a:t>
            </a:r>
            <a:r>
              <a:rPr lang="en-GB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</a:rPr>
              <a:t>Anima</a:t>
            </a:r>
            <a:r>
              <a:rPr lang="hr-H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</a:rPr>
              <a:t> </a:t>
            </a:r>
            <a:endParaRPr lang="en-GB" sz="2400" b="1" dirty="0">
              <a:solidFill>
                <a:schemeClr val="tx1">
                  <a:lumMod val="75000"/>
                  <a:lumOff val="25000"/>
                </a:schemeClr>
              </a:solidFill>
              <a:latin typeface="Monotype Corsiva" pitchFamily="66"/>
            </a:endParaRPr>
          </a:p>
          <a:p>
            <a:pPr lvl="0"/>
            <a:endParaRPr lang="hr-HR" dirty="0">
              <a:latin typeface="Monotype Corsiva" pitchFamily="66"/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4"/>
          <a:srcRect l="26764" t="27945" r="22797" b="23653"/>
          <a:stretch>
            <a:fillRect/>
          </a:stretch>
        </p:blipFill>
        <p:spPr>
          <a:xfrm>
            <a:off x="2226550" y="5243795"/>
            <a:ext cx="1478072" cy="100433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/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3" y="1775088"/>
            <a:ext cx="2364510" cy="3307823"/>
          </a:xfrm>
          <a:prstGeom prst="rect">
            <a:avLst/>
          </a:prstGeom>
          <a:solidFill>
            <a:srgbClr val="EDEDED"/>
          </a:solidFill>
          <a:ln w="190496" cap="sq">
            <a:solidFill>
              <a:srgbClr val="FFFFFF"/>
            </a:solidFill>
            <a:prstDash val="solid"/>
            <a:miter/>
          </a:ln>
          <a:effectLst>
            <a:outerShdw dist="18004" dir="5400000" algn="tl">
              <a:srgbClr val="000000">
                <a:alpha val="40000"/>
              </a:srgbClr>
            </a:outerShdw>
          </a:effectLst>
        </p:spPr>
      </p:pic>
      <p:pic>
        <p:nvPicPr>
          <p:cNvPr id="4" name="Picture 10"/>
          <p:cNvPicPr>
            <a:picLocks noChangeAspect="1"/>
          </p:cNvPicPr>
          <p:nvPr/>
        </p:nvPicPr>
        <p:blipFill>
          <a:blip r:embed="rId4"/>
          <a:srcRect l="17197" t="11179" r="18106" b="4107"/>
          <a:stretch>
            <a:fillRect/>
          </a:stretch>
        </p:blipFill>
        <p:spPr>
          <a:xfrm>
            <a:off x="3752587" y="2182370"/>
            <a:ext cx="3385127" cy="249325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14"/>
          <p:cNvPicPr>
            <a:picLocks noChangeAspect="1"/>
          </p:cNvPicPr>
          <p:nvPr/>
        </p:nvPicPr>
        <p:blipFill>
          <a:blip r:embed="rId5"/>
          <a:srcRect l="22847" t="14596" r="21998" b="12236"/>
          <a:stretch>
            <a:fillRect/>
          </a:stretch>
        </p:blipFill>
        <p:spPr>
          <a:xfrm>
            <a:off x="1366982" y="5714149"/>
            <a:ext cx="1101431" cy="103315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6"/>
          <p:cNvPicPr>
            <a:picLocks noChangeAspect="1"/>
          </p:cNvPicPr>
          <p:nvPr/>
        </p:nvPicPr>
        <p:blipFill>
          <a:blip r:embed="rId6"/>
          <a:srcRect l="17511" r="27568" b="10897"/>
          <a:stretch>
            <a:fillRect/>
          </a:stretch>
        </p:blipFill>
        <p:spPr>
          <a:xfrm>
            <a:off x="2558472" y="5469986"/>
            <a:ext cx="1209961" cy="138801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18"/>
          <p:cNvPicPr>
            <a:picLocks noChangeAspect="1"/>
          </p:cNvPicPr>
          <p:nvPr/>
        </p:nvPicPr>
        <p:blipFill>
          <a:blip r:embed="rId7"/>
          <a:srcRect l="26767" t="20302" r="26009" b="26831"/>
          <a:stretch>
            <a:fillRect/>
          </a:stretch>
        </p:blipFill>
        <p:spPr>
          <a:xfrm>
            <a:off x="3965643" y="5725607"/>
            <a:ext cx="1385453" cy="109666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0"/>
          <p:cNvPicPr>
            <a:picLocks noChangeAspect="1"/>
          </p:cNvPicPr>
          <p:nvPr/>
        </p:nvPicPr>
        <p:blipFill>
          <a:blip r:embed="rId8"/>
          <a:srcRect l="23755" t="26220" r="14186" b="13221"/>
          <a:stretch>
            <a:fillRect/>
          </a:stretch>
        </p:blipFill>
        <p:spPr>
          <a:xfrm>
            <a:off x="5548295" y="5725607"/>
            <a:ext cx="1589419" cy="109666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Slika 4"/>
          <p:cNvPicPr>
            <a:picLocks noChangeAspect="1"/>
          </p:cNvPicPr>
          <p:nvPr/>
        </p:nvPicPr>
        <p:blipFill>
          <a:blip r:embed="rId9"/>
          <a:srcRect l="26764" t="27945" r="22797" b="23653"/>
          <a:stretch>
            <a:fillRect/>
          </a:stretch>
        </p:blipFill>
        <p:spPr>
          <a:xfrm>
            <a:off x="7137724" y="5998893"/>
            <a:ext cx="1101431" cy="74840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24"/>
          <p:cNvPicPr>
            <a:picLocks noChangeAspect="1"/>
          </p:cNvPicPr>
          <p:nvPr/>
        </p:nvPicPr>
        <p:blipFill>
          <a:blip r:embed="rId10"/>
          <a:srcRect l="32043" t="24776" r="29757" b="24199"/>
          <a:stretch>
            <a:fillRect/>
          </a:stretch>
        </p:blipFill>
        <p:spPr>
          <a:xfrm>
            <a:off x="8577593" y="5887748"/>
            <a:ext cx="954331" cy="90131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26"/>
          <p:cNvPicPr>
            <a:picLocks noChangeAspect="1"/>
          </p:cNvPicPr>
          <p:nvPr/>
        </p:nvPicPr>
        <p:blipFill>
          <a:blip r:embed="rId11"/>
          <a:srcRect l="19798" t="18254" r="31589" b="30664"/>
          <a:stretch>
            <a:fillRect/>
          </a:stretch>
        </p:blipFill>
        <p:spPr>
          <a:xfrm>
            <a:off x="9870362" y="5980358"/>
            <a:ext cx="963823" cy="7161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Slika 13"/>
          <p:cNvPicPr>
            <a:picLocks noChangeAspect="1"/>
          </p:cNvPicPr>
          <p:nvPr/>
        </p:nvPicPr>
        <p:blipFill rotWithShape="1">
          <a:blip r:embed="rId12"/>
          <a:srcRect t="14554" r="33000" b="4797"/>
          <a:stretch/>
        </p:blipFill>
        <p:spPr>
          <a:xfrm>
            <a:off x="7690802" y="2182371"/>
            <a:ext cx="3682244" cy="2493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/>
          </a:p>
        </p:txBody>
      </p:sp>
      <p:pic>
        <p:nvPicPr>
          <p:cNvPr id="3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833" y="1690689"/>
            <a:ext cx="2666234" cy="19996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Picture 12"/>
          <p:cNvPicPr>
            <a:picLocks noChangeAspect="1"/>
          </p:cNvPicPr>
          <p:nvPr/>
        </p:nvPicPr>
        <p:blipFill rotWithShape="1">
          <a:blip r:embed="rId4"/>
          <a:srcRect b="4480"/>
          <a:stretch/>
        </p:blipFill>
        <p:spPr>
          <a:xfrm>
            <a:off x="8733806" y="1690688"/>
            <a:ext cx="2209455" cy="247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3841" y="1754907"/>
            <a:ext cx="2746372" cy="17045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6833" y="4318518"/>
            <a:ext cx="3142829" cy="19457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Picture 24"/>
          <p:cNvPicPr>
            <a:picLocks noChangeAspect="1"/>
          </p:cNvPicPr>
          <p:nvPr/>
        </p:nvPicPr>
        <p:blipFill>
          <a:blip r:embed="rId7"/>
          <a:srcRect l="23755" t="26220" r="14186" b="13221"/>
          <a:stretch>
            <a:fillRect/>
          </a:stretch>
        </p:blipFill>
        <p:spPr>
          <a:xfrm>
            <a:off x="8464854" y="4972058"/>
            <a:ext cx="1597978" cy="110256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Slika 4"/>
          <p:cNvPicPr>
            <a:picLocks noChangeAspect="1"/>
          </p:cNvPicPr>
          <p:nvPr/>
        </p:nvPicPr>
        <p:blipFill>
          <a:blip r:embed="rId8"/>
          <a:srcRect l="26764" t="27945" r="22797" b="23653"/>
          <a:stretch>
            <a:fillRect/>
          </a:stretch>
        </p:blipFill>
        <p:spPr>
          <a:xfrm>
            <a:off x="10062832" y="5243224"/>
            <a:ext cx="1090376" cy="74089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Slika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546" y="4156980"/>
            <a:ext cx="2164962" cy="21724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/>
          <a:srcRect b="65704"/>
          <a:stretch>
            <a:fillRect/>
          </a:stretch>
        </p:blipFill>
        <p:spPr>
          <a:xfrm>
            <a:off x="8834457" y="0"/>
            <a:ext cx="3357548" cy="162560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b="1">
                <a:solidFill>
                  <a:srgbClr val="404040"/>
                </a:solidFill>
                <a:latin typeface="Monotype Corsiva" pitchFamily="66"/>
              </a:rPr>
              <a:t>Jane Austen in the 21st Century</a:t>
            </a:r>
            <a:endParaRPr lang="en-GB"/>
          </a:p>
        </p:txBody>
      </p:sp>
      <p:pic>
        <p:nvPicPr>
          <p:cNvPr id="4" name="Picture 9"/>
          <p:cNvPicPr>
            <a:picLocks noChangeAspect="1"/>
          </p:cNvPicPr>
          <p:nvPr/>
        </p:nvPicPr>
        <p:blipFill>
          <a:blip r:embed="rId4"/>
          <a:srcRect t="37262"/>
          <a:stretch>
            <a:fillRect/>
          </a:stretch>
        </p:blipFill>
        <p:spPr>
          <a:xfrm>
            <a:off x="0" y="3962259"/>
            <a:ext cx="3417451" cy="289574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1076" y="1668071"/>
            <a:ext cx="6173032" cy="4588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10"/>
          <p:cNvSpPr txBox="1"/>
          <p:nvPr/>
        </p:nvSpPr>
        <p:spPr>
          <a:xfrm>
            <a:off x="585130" y="2545668"/>
            <a:ext cx="4729020" cy="198079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hr-H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  <a:ea typeface="Calibri" pitchFamily="34"/>
                <a:cs typeface="Times New Roman" pitchFamily="18"/>
              </a:rPr>
              <a:t>Opening </a:t>
            </a:r>
            <a:r>
              <a:rPr lang="hr-H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  <a:ea typeface="Calibri" pitchFamily="34"/>
                <a:cs typeface="Times New Roman" pitchFamily="18"/>
              </a:rPr>
              <a:t>ceremony</a:t>
            </a:r>
            <a:r>
              <a:rPr lang="hr-H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  <a:ea typeface="Calibri" pitchFamily="34"/>
                <a:cs typeface="Times New Roman" pitchFamily="18"/>
              </a:rPr>
              <a:t>: </a:t>
            </a:r>
            <a:r>
              <a:rPr lang="hr-H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  <a:ea typeface="Calibri" pitchFamily="34"/>
                <a:cs typeface="Times New Roman" pitchFamily="18"/>
                <a:hlinkClick r:id="rId6"/>
              </a:rPr>
              <a:t>bit.ly/</a:t>
            </a:r>
            <a:r>
              <a:rPr lang="hr-HR" sz="2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  <a:ea typeface="Calibri" pitchFamily="34"/>
                <a:cs typeface="Times New Roman" pitchFamily="18"/>
                <a:hlinkClick r:id="rId6"/>
              </a:rPr>
              <a:t>JAexhibition</a:t>
            </a:r>
            <a:r>
              <a:rPr lang="hr-H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  <a:ea typeface="Calibri" pitchFamily="34"/>
                <a:cs typeface="Times New Roman" pitchFamily="18"/>
              </a:rPr>
              <a:t> 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hr-H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/>
                <a:ea typeface="Calibri" pitchFamily="34"/>
                <a:cs typeface="Times New Roman" pitchFamily="18"/>
              </a:rPr>
              <a:t>Edutorij</a:t>
            </a:r>
            <a:r>
              <a:rPr lang="hr-HR" sz="2400" b="1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  <a:ea typeface="Calibri" pitchFamily="34"/>
                <a:cs typeface="Times New Roman" pitchFamily="18"/>
              </a:rPr>
              <a:t>: </a:t>
            </a:r>
            <a:r>
              <a:rPr lang="hr-HR" sz="2400" b="1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  <a:ea typeface="Calibri" pitchFamily="34"/>
                <a:cs typeface="Times New Roman" pitchFamily="18"/>
                <a:hlinkClick r:id="rId7"/>
              </a:rPr>
              <a:t>bit.ly/EJA21</a:t>
            </a:r>
            <a:r>
              <a:rPr lang="hr-HR" sz="2400" b="1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  <a:ea typeface="Calibri" pitchFamily="34"/>
                <a:cs typeface="Times New Roman" pitchFamily="18"/>
              </a:rPr>
              <a:t> </a:t>
            </a:r>
          </a:p>
          <a:p>
            <a:pPr marL="0" marR="0" lvl="0" indent="0" algn="l" defTabSz="914400" rtl="0" fontAlgn="auto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hr-HR" sz="2400" b="1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  <a:ea typeface="Calibri" pitchFamily="34"/>
                <a:cs typeface="Times New Roman" pitchFamily="18"/>
              </a:rPr>
              <a:t>ebook: </a:t>
            </a:r>
            <a:r>
              <a:rPr lang="hr-HR" sz="2400" b="1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  <a:ea typeface="Calibri" pitchFamily="34"/>
                <a:cs typeface="Times New Roman" pitchFamily="18"/>
                <a:hlinkClick r:id="rId8"/>
              </a:rPr>
              <a:t>bit.ly/eBJA21</a:t>
            </a:r>
            <a:r>
              <a:rPr lang="hr-HR" sz="2400" b="1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  <a:ea typeface="Calibri" pitchFamily="34"/>
                <a:cs typeface="Times New Roman" pitchFamily="18"/>
              </a:rPr>
              <a:t> </a:t>
            </a:r>
          </a:p>
          <a:p>
            <a:pPr marL="0" marR="0" lvl="0" indent="0" algn="l" defTabSz="914400" rtl="0" fontAlgn="auto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hr-HR" sz="2400" b="1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Monotype Corsiva" pitchFamily="66"/>
                <a:ea typeface="Calibri" pitchFamily="34"/>
                <a:cs typeface="Times New Roman" pitchFamily="18"/>
              </a:rPr>
              <a:t>Thinglink: </a:t>
            </a:r>
            <a:r>
              <a:rPr lang="en-GB" sz="2400" b="1" i="0" u="sng" strike="noStrike" kern="1200" cap="none" spc="0" baseline="0" dirty="0">
                <a:solidFill>
                  <a:srgbClr val="0000FF"/>
                </a:solidFill>
                <a:uFillTx/>
                <a:latin typeface="Monotype Corsiva" pitchFamily="66"/>
                <a:ea typeface="Calibri" pitchFamily="34"/>
                <a:cs typeface="Times New Roman" pitchFamily="18"/>
                <a:hlinkClick r:id="rId9"/>
              </a:rPr>
              <a:t>TJA21</a:t>
            </a:r>
            <a:r>
              <a:rPr lang="hr-HR" sz="2400" b="1" i="0" u="none" strike="noStrike" kern="1200" cap="none" spc="0" baseline="0" dirty="0">
                <a:solidFill>
                  <a:srgbClr val="000000"/>
                </a:solidFill>
                <a:uFillTx/>
                <a:latin typeface="Monotype Corsiva" pitchFamily="66"/>
                <a:ea typeface="Calibri" pitchFamily="34"/>
                <a:cs typeface="Times New Roman" pitchFamily="18"/>
              </a:rPr>
              <a:t>   </a:t>
            </a:r>
            <a:endParaRPr lang="en-GB" sz="2400" b="1" i="0" u="none" strike="noStrike" kern="1200" cap="none" spc="0" baseline="0" dirty="0">
              <a:solidFill>
                <a:srgbClr val="000000"/>
              </a:solidFill>
              <a:uFillTx/>
              <a:latin typeface="Monotype Corsiva" pitchFamily="66"/>
              <a:ea typeface="Calibri" pitchFamily="34"/>
              <a:cs typeface="Times New Roman" pitchFamily="1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sustav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5379</TotalTime>
  <Words>517</Words>
  <Application>Microsoft Office PowerPoint</Application>
  <PresentationFormat>Široki zaslon</PresentationFormat>
  <Paragraphs>124</Paragraphs>
  <Slides>27</Slides>
  <Notes>27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Monotype Corsiva</vt:lpstr>
      <vt:lpstr>Times New Roman</vt:lpstr>
      <vt:lpstr>Tema sustava Office</vt:lpstr>
      <vt:lpstr>  PBL &amp; ICT Based Learning:   Organizing an Interactive Exhibition</vt:lpstr>
      <vt:lpstr>PBL &amp; ICT Based Learning</vt:lpstr>
      <vt:lpstr>PBL &amp; ICT Based Learning</vt:lpstr>
      <vt:lpstr>How to Organize an Interactive Exhibition about Jane Austen?</vt:lpstr>
      <vt:lpstr>How to Organize an Interactive Exhibition about Jane Austen?</vt:lpstr>
      <vt:lpstr>How to Organize an Interactive Exhibition about Jane Austen?</vt:lpstr>
      <vt:lpstr>How to Organize an Interactive Exhibition about Jane Austen?</vt:lpstr>
      <vt:lpstr>How to Organize an Interactive Exhibition about Jane Austen?</vt:lpstr>
      <vt:lpstr>How to Organize an Interactive Exhibition about Jane Austen?</vt:lpstr>
      <vt:lpstr>Jane Austen in the 21st Century</vt:lpstr>
      <vt:lpstr>Jane Austen in the 21st Century</vt:lpstr>
      <vt:lpstr>Jane Austen in the 21st Century</vt:lpstr>
      <vt:lpstr>Jane Austen in the 21st Century</vt:lpstr>
      <vt:lpstr>Jane Austen in the 21st Century</vt:lpstr>
      <vt:lpstr>Jane Austen in the 21st Century</vt:lpstr>
      <vt:lpstr>Jane Austen in the 21st Century</vt:lpstr>
      <vt:lpstr>Jane Austen in the 21st Century</vt:lpstr>
      <vt:lpstr>Jane Austen in the 21st Century</vt:lpstr>
      <vt:lpstr>Jane Austen in the 21st Century</vt:lpstr>
      <vt:lpstr>Jane Austen in the 21st Century</vt:lpstr>
      <vt:lpstr>Jane Austen in the 21st Century</vt:lpstr>
      <vt:lpstr>Jane Austen in the 21st Century</vt:lpstr>
      <vt:lpstr>Jane Austen in the 21st Century</vt:lpstr>
      <vt:lpstr>Jane Austen in the 21st Century</vt:lpstr>
      <vt:lpstr>Jane Austen in the 21st Century</vt:lpstr>
      <vt:lpstr>Jane Austen in the 21st Century</vt:lpstr>
      <vt:lpstr>Jane Austen in the 21st Century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Jane Austen  in the 21st Century</dc:title>
  <dc:creator>Ankica Šarić</dc:creator>
  <cp:lastModifiedBy>Windows korisnik</cp:lastModifiedBy>
  <cp:revision>105</cp:revision>
  <dcterms:created xsi:type="dcterms:W3CDTF">2020-11-03T15:23:05Z</dcterms:created>
  <dcterms:modified xsi:type="dcterms:W3CDTF">2020-11-26T10:03:48Z</dcterms:modified>
  <cp:contentStatus>Konačno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