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Lst>
  <p:sldSz cx="9144000" cy="5143500" type="screen16x9"/>
  <p:notesSz cx="6858000" cy="9144000"/>
  <p:embeddedFontLst>
    <p:embeddedFont>
      <p:font typeface="Roboto Slab" panose="020B0604020202020204" charset="0"/>
      <p:regular r:id="rId15"/>
      <p:bold r:id="rId16"/>
    </p:embeddedFont>
    <p:embeddedFont>
      <p:font typeface="Maven Pro" panose="020B0604020202020204" charset="0"/>
      <p:regular r:id="rId17"/>
      <p:bold r:id="rId18"/>
    </p:embeddedFont>
    <p:embeddedFont>
      <p:font typeface="Nunito" panose="020B0604020202020204"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adb7265cf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adb7265cf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smtClean="0"/>
              <a:t>.</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ad3df11b71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ad3df11b71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ad3df11b71_0_2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ad3df11b71_0_2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ad3df11b71_0_2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ad3df11b71_0_2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adb7265cf7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adb7265cf7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ad3df11b71_0_2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ad3df11b71_0_2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ad3df11b71_0_2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ad3df11b71_0_2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ad3df11b71_0_3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ad3df11b71_0_3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ad3df11b71_0_3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ad3df11b71_0_3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Well done, all of you. Here are the correct definitions, just to check. And here is a nice video, which shows how fake news spread, and you can use it with your students to further discuss the question of how fake news spread.</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ad3df11b71_0_2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ad3df11b71_0_2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337acef84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337acef84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Autofit/>
          </a:bodyPr>
          <a:lstStyle>
            <a:lvl1pPr marL="457200" lvl="0" indent="-22860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Autofit/>
          </a:bodyPr>
          <a:lstStyle>
            <a:lvl1pPr marL="457200" lvl="0" indent="-311150" algn="ctr">
              <a:spcBef>
                <a:spcPts val="0"/>
              </a:spcBef>
              <a:spcAft>
                <a:spcPts val="0"/>
              </a:spcAft>
              <a:buClr>
                <a:schemeClr val="lt1"/>
              </a:buClr>
              <a:buSzPts val="1300"/>
              <a:buChar char="●"/>
              <a:defRPr>
                <a:solidFill>
                  <a:schemeClr val="lt1"/>
                </a:solidFill>
              </a:defRPr>
            </a:lvl1pPr>
            <a:lvl2pPr marL="914400" lvl="1" indent="-298450" algn="ctr">
              <a:spcBef>
                <a:spcPts val="1600"/>
              </a:spcBef>
              <a:spcAft>
                <a:spcPts val="0"/>
              </a:spcAft>
              <a:buClr>
                <a:schemeClr val="lt1"/>
              </a:buClr>
              <a:buSzPts val="1100"/>
              <a:buChar char="○"/>
              <a:defRPr>
                <a:solidFill>
                  <a:schemeClr val="lt1"/>
                </a:solidFill>
              </a:defRPr>
            </a:lvl2pPr>
            <a:lvl3pPr marL="1371600" lvl="2" indent="-298450" algn="ctr">
              <a:spcBef>
                <a:spcPts val="1600"/>
              </a:spcBef>
              <a:spcAft>
                <a:spcPts val="0"/>
              </a:spcAft>
              <a:buClr>
                <a:schemeClr val="lt1"/>
              </a:buClr>
              <a:buSzPts val="1100"/>
              <a:buChar char="■"/>
              <a:defRPr>
                <a:solidFill>
                  <a:schemeClr val="lt1"/>
                </a:solidFill>
              </a:defRPr>
            </a:lvl3pPr>
            <a:lvl4pPr marL="1828800" lvl="3" indent="-298450" algn="ctr">
              <a:spcBef>
                <a:spcPts val="1600"/>
              </a:spcBef>
              <a:spcAft>
                <a:spcPts val="0"/>
              </a:spcAft>
              <a:buClr>
                <a:schemeClr val="lt1"/>
              </a:buClr>
              <a:buSzPts val="1100"/>
              <a:buChar char="●"/>
              <a:defRPr>
                <a:solidFill>
                  <a:schemeClr val="lt1"/>
                </a:solidFill>
              </a:defRPr>
            </a:lvl4pPr>
            <a:lvl5pPr marL="2286000" lvl="4" indent="-298450" algn="ctr">
              <a:spcBef>
                <a:spcPts val="1600"/>
              </a:spcBef>
              <a:spcAft>
                <a:spcPts val="0"/>
              </a:spcAft>
              <a:buClr>
                <a:schemeClr val="lt1"/>
              </a:buClr>
              <a:buSzPts val="1100"/>
              <a:buChar char="○"/>
              <a:defRPr>
                <a:solidFill>
                  <a:schemeClr val="lt1"/>
                </a:solidFill>
              </a:defRPr>
            </a:lvl5pPr>
            <a:lvl6pPr marL="2743200" lvl="5" indent="-298450" algn="ctr">
              <a:spcBef>
                <a:spcPts val="1600"/>
              </a:spcBef>
              <a:spcAft>
                <a:spcPts val="0"/>
              </a:spcAft>
              <a:buClr>
                <a:schemeClr val="lt1"/>
              </a:buClr>
              <a:buSzPts val="1100"/>
              <a:buChar char="■"/>
              <a:defRPr>
                <a:solidFill>
                  <a:schemeClr val="lt1"/>
                </a:solidFill>
              </a:defRPr>
            </a:lvl6pPr>
            <a:lvl7pPr marL="3200400" lvl="6" indent="-298450" algn="ctr">
              <a:spcBef>
                <a:spcPts val="1600"/>
              </a:spcBef>
              <a:spcAft>
                <a:spcPts val="0"/>
              </a:spcAft>
              <a:buClr>
                <a:schemeClr val="lt1"/>
              </a:buClr>
              <a:buSzPts val="1100"/>
              <a:buChar char="●"/>
              <a:defRPr>
                <a:solidFill>
                  <a:schemeClr val="lt1"/>
                </a:solidFill>
              </a:defRPr>
            </a:lvl7pPr>
            <a:lvl8pPr marL="3657600" lvl="7" indent="-298450" algn="ctr">
              <a:spcBef>
                <a:spcPts val="1600"/>
              </a:spcBef>
              <a:spcAft>
                <a:spcPts val="0"/>
              </a:spcAft>
              <a:buClr>
                <a:schemeClr val="lt1"/>
              </a:buClr>
              <a:buSzPts val="1100"/>
              <a:buChar char="○"/>
              <a:defRPr>
                <a:solidFill>
                  <a:schemeClr val="lt1"/>
                </a:solidFill>
              </a:defRPr>
            </a:lvl8pPr>
            <a:lvl9pPr marL="4114800" lvl="8" indent="-298450" algn="ctr">
              <a:spcBef>
                <a:spcPts val="1600"/>
              </a:spcBef>
              <a:spcAft>
                <a:spcPts val="160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a:lnSpc>
                <a:spcPct val="115000"/>
              </a:lnSpc>
              <a:spcBef>
                <a:spcPts val="1600"/>
              </a:spcBef>
              <a:spcAft>
                <a:spcPts val="160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xmlns:mc="http://schemas.openxmlformats.org/markup-compatibility/2006" xmlns:p14="http://schemas.microsoft.com/office/powerpoint/2010/main">
    <mc:Choice Requires="p14">
      <p:transition spd="slow">
        <p:push dir="r"/>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www.menti.com"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hyperlink" Target="https://www.menti.com/kfkha16xd3"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www.youtube.com/watch?v=GIaRw5R6Da4"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www.youtube.com/watch?v=cSKGa_7XJkg"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8.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Real or fake - are you media literate?</a:t>
            </a:r>
            <a:endParaRPr/>
          </a:p>
        </p:txBody>
      </p:sp>
      <p:sp>
        <p:nvSpPr>
          <p:cNvPr id="278" name="Google Shape;278;p13"/>
          <p:cNvSpPr txBox="1">
            <a:spLocks noGrp="1"/>
          </p:cNvSpPr>
          <p:nvPr>
            <p:ph type="subTitle" idx="1"/>
          </p:nvPr>
        </p:nvSpPr>
        <p:spPr>
          <a:xfrm>
            <a:off x="824000" y="3596300"/>
            <a:ext cx="7907100" cy="695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Jelena Spasić                                                           HUPE 29th International Conference   </a:t>
            </a:r>
            <a:endParaRPr/>
          </a:p>
          <a:p>
            <a:pPr marL="0" lvl="0" indent="0" algn="l" rtl="0">
              <a:spcBef>
                <a:spcPts val="0"/>
              </a:spcBef>
              <a:spcAft>
                <a:spcPts val="0"/>
              </a:spcAft>
              <a:buNone/>
            </a:pPr>
            <a:r>
              <a:rPr lang="en"/>
              <a:t>ELTA Serbia                                                             28th November, 2020 </a:t>
            </a:r>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ctrTitle"/>
          </p:nvPr>
        </p:nvSpPr>
        <p:spPr>
          <a:xfrm>
            <a:off x="824000" y="527475"/>
            <a:ext cx="7590300" cy="3068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14"/>
          <p:cNvSpPr txBox="1">
            <a:spLocks noGrp="1"/>
          </p:cNvSpPr>
          <p:nvPr>
            <p:ph type="subTitle" idx="1"/>
          </p:nvPr>
        </p:nvSpPr>
        <p:spPr>
          <a:xfrm>
            <a:off x="824000" y="3596300"/>
            <a:ext cx="7590300" cy="695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Fulbright Teaching Excellence and Achievement Program https://www.fulbrightteacherexchanges.org/programs/#intl</a:t>
            </a:r>
            <a:endParaRPr/>
          </a:p>
        </p:txBody>
      </p:sp>
      <p:pic>
        <p:nvPicPr>
          <p:cNvPr id="285" name="Google Shape;285;p14"/>
          <p:cNvPicPr preferRelativeResize="0"/>
          <p:nvPr/>
        </p:nvPicPr>
        <p:blipFill>
          <a:blip r:embed="rId3">
            <a:alphaModFix/>
          </a:blip>
          <a:stretch>
            <a:fillRect/>
          </a:stretch>
        </p:blipFill>
        <p:spPr>
          <a:xfrm>
            <a:off x="4572000" y="404350"/>
            <a:ext cx="3842299" cy="3191823"/>
          </a:xfrm>
          <a:prstGeom prst="rect">
            <a:avLst/>
          </a:prstGeom>
          <a:noFill/>
          <a:ln>
            <a:noFill/>
          </a:ln>
        </p:spPr>
      </p:pic>
      <p:pic>
        <p:nvPicPr>
          <p:cNvPr id="286" name="Google Shape;286;p14"/>
          <p:cNvPicPr preferRelativeResize="0"/>
          <p:nvPr/>
        </p:nvPicPr>
        <p:blipFill>
          <a:blip r:embed="rId4">
            <a:alphaModFix/>
          </a:blip>
          <a:stretch>
            <a:fillRect/>
          </a:stretch>
        </p:blipFill>
        <p:spPr>
          <a:xfrm>
            <a:off x="824000" y="404350"/>
            <a:ext cx="3747999" cy="3191823"/>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0"/>
        <p:cNvGrpSpPr/>
        <p:nvPr/>
      </p:nvGrpSpPr>
      <p:grpSpPr>
        <a:xfrm>
          <a:off x="0" y="0"/>
          <a:ext cx="0" cy="0"/>
          <a:chOff x="0" y="0"/>
          <a:chExt cx="0" cy="0"/>
        </a:xfrm>
      </p:grpSpPr>
      <p:sp>
        <p:nvSpPr>
          <p:cNvPr id="291" name="Google Shape;291;p1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a:t>Fulbright TEA Program</a:t>
            </a:r>
            <a:endParaRPr sz="3000"/>
          </a:p>
        </p:txBody>
      </p:sp>
      <p:sp>
        <p:nvSpPr>
          <p:cNvPr id="292" name="Google Shape;292;p15"/>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293" name="Google Shape;293;p15"/>
          <p:cNvPicPr preferRelativeResize="0"/>
          <p:nvPr/>
        </p:nvPicPr>
        <p:blipFill>
          <a:blip r:embed="rId3">
            <a:alphaModFix/>
          </a:blip>
          <a:stretch>
            <a:fillRect/>
          </a:stretch>
        </p:blipFill>
        <p:spPr>
          <a:xfrm>
            <a:off x="1303800" y="1280025"/>
            <a:ext cx="7084874" cy="3554675"/>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7"/>
        <p:cNvGrpSpPr/>
        <p:nvPr/>
      </p:nvGrpSpPr>
      <p:grpSpPr>
        <a:xfrm>
          <a:off x="0" y="0"/>
          <a:ext cx="0" cy="0"/>
          <a:chOff x="0" y="0"/>
          <a:chExt cx="0" cy="0"/>
        </a:xfrm>
      </p:grpSpPr>
      <p:sp>
        <p:nvSpPr>
          <p:cNvPr id="298" name="Google Shape;298;p16"/>
          <p:cNvSpPr txBox="1">
            <a:spLocks noGrp="1"/>
          </p:cNvSpPr>
          <p:nvPr>
            <p:ph type="title"/>
          </p:nvPr>
        </p:nvSpPr>
        <p:spPr>
          <a:xfrm>
            <a:off x="1303800" y="598575"/>
            <a:ext cx="7030500" cy="1496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b="0">
                <a:solidFill>
                  <a:srgbClr val="222222"/>
                </a:solidFill>
                <a:latin typeface="Times New Roman"/>
                <a:ea typeface="Times New Roman"/>
                <a:cs typeface="Times New Roman"/>
                <a:sym typeface="Times New Roman"/>
              </a:rPr>
              <a:t>How much do you </a:t>
            </a:r>
            <a:endParaRPr sz="3000" b="0">
              <a:solidFill>
                <a:srgbClr val="222222"/>
              </a:solidFill>
              <a:latin typeface="Times New Roman"/>
              <a:ea typeface="Times New Roman"/>
              <a:cs typeface="Times New Roman"/>
              <a:sym typeface="Times New Roman"/>
            </a:endParaRPr>
          </a:p>
          <a:p>
            <a:pPr marL="0" lvl="0" indent="0" algn="l" rtl="0">
              <a:spcBef>
                <a:spcPts val="0"/>
              </a:spcBef>
              <a:spcAft>
                <a:spcPts val="0"/>
              </a:spcAft>
              <a:buNone/>
            </a:pPr>
            <a:r>
              <a:rPr lang="en" sz="3000" b="0">
                <a:solidFill>
                  <a:srgbClr val="222222"/>
                </a:solidFill>
                <a:latin typeface="Times New Roman"/>
                <a:ea typeface="Times New Roman"/>
                <a:cs typeface="Times New Roman"/>
                <a:sym typeface="Times New Roman"/>
              </a:rPr>
              <a:t>consume media?</a:t>
            </a:r>
            <a:endParaRPr/>
          </a:p>
        </p:txBody>
      </p:sp>
      <p:sp>
        <p:nvSpPr>
          <p:cNvPr id="299" name="Google Shape;299;p16"/>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3000" dirty="0">
                <a:solidFill>
                  <a:srgbClr val="222222"/>
                </a:solidFill>
                <a:latin typeface="Times New Roman"/>
                <a:ea typeface="Times New Roman"/>
                <a:cs typeface="Times New Roman"/>
                <a:sym typeface="Times New Roman"/>
              </a:rPr>
              <a:t>Let`s go to</a:t>
            </a:r>
            <a:r>
              <a:rPr lang="en" sz="3000" dirty="0">
                <a:solidFill>
                  <a:srgbClr val="222222"/>
                </a:solidFill>
                <a:uFill>
                  <a:noFill/>
                </a:uFill>
                <a:latin typeface="Times New Roman"/>
                <a:ea typeface="Times New Roman"/>
                <a:cs typeface="Times New Roman"/>
                <a:sym typeface="Times New Roman"/>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 </a:t>
            </a:r>
            <a:endParaRPr dirty="0"/>
          </a:p>
          <a:p>
            <a:pPr marL="0" lvl="0" indent="0" algn="l" rtl="0">
              <a:lnSpc>
                <a:spcPct val="100000"/>
              </a:lnSpc>
              <a:spcBef>
                <a:spcPts val="0"/>
              </a:spcBef>
              <a:spcAft>
                <a:spcPts val="0"/>
              </a:spcAft>
              <a:buNone/>
            </a:pPr>
            <a:r>
              <a:rPr lang="en" sz="3000" u="sng" dirty="0">
                <a:solidFill>
                  <a:srgbClr val="8BC34A"/>
                </a:solidFill>
                <a:latin typeface="Times New Roman"/>
                <a:ea typeface="Times New Roman"/>
                <a:cs typeface="Times New Roman"/>
                <a:sym typeface="Times New Roman"/>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www.menti.com</a:t>
            </a:r>
            <a:r>
              <a:rPr lang="en" sz="3000" dirty="0">
                <a:solidFill>
                  <a:srgbClr val="222222"/>
                </a:solidFill>
                <a:latin typeface="Times New Roman"/>
                <a:ea typeface="Times New Roman"/>
                <a:cs typeface="Times New Roman"/>
                <a:sym typeface="Times New Roman"/>
              </a:rPr>
              <a:t> </a:t>
            </a:r>
            <a:endParaRPr sz="3000" dirty="0">
              <a:solidFill>
                <a:srgbClr val="222222"/>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3000" dirty="0">
                <a:solidFill>
                  <a:srgbClr val="222222"/>
                </a:solidFill>
                <a:latin typeface="Times New Roman"/>
                <a:ea typeface="Times New Roman"/>
                <a:cs typeface="Times New Roman"/>
                <a:sym typeface="Times New Roman"/>
              </a:rPr>
              <a:t>and use the code 7054749</a:t>
            </a:r>
            <a:endParaRPr sz="3000" dirty="0">
              <a:solidFill>
                <a:srgbClr val="222222"/>
              </a:solidFill>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3000" dirty="0">
                <a:solidFill>
                  <a:srgbClr val="222222"/>
                </a:solidFill>
                <a:latin typeface="Times New Roman"/>
                <a:ea typeface="Times New Roman"/>
                <a:cs typeface="Times New Roman"/>
                <a:sym typeface="Times New Roman"/>
              </a:rPr>
              <a:t>or click on the link in the chat box: </a:t>
            </a:r>
            <a:r>
              <a:rPr lang="en" sz="3000" u="sng" dirty="0">
                <a:solidFill>
                  <a:schemeClr val="hlink"/>
                </a:solidFill>
                <a:latin typeface="Times New Roman"/>
                <a:ea typeface="Times New Roman"/>
                <a:cs typeface="Times New Roman"/>
                <a:sym typeface="Times New Roman"/>
                <a:hlinkClick r:id="rId4"/>
              </a:rPr>
              <a:t>https://www.menti.com/kfkha16xd3</a:t>
            </a:r>
            <a:endParaRPr sz="3000" dirty="0">
              <a:solidFill>
                <a:srgbClr val="222222"/>
              </a:solidFill>
              <a:latin typeface="Times New Roman"/>
              <a:ea typeface="Times New Roman"/>
              <a:cs typeface="Times New Roman"/>
              <a:sym typeface="Times New Roman"/>
            </a:endParaRPr>
          </a:p>
        </p:txBody>
      </p:sp>
      <p:pic>
        <p:nvPicPr>
          <p:cNvPr id="300" name="Google Shape;300;p16"/>
          <p:cNvPicPr preferRelativeResize="0"/>
          <p:nvPr/>
        </p:nvPicPr>
        <p:blipFill>
          <a:blip r:embed="rId5">
            <a:alphaModFix/>
          </a:blip>
          <a:stretch>
            <a:fillRect/>
          </a:stretch>
        </p:blipFill>
        <p:spPr>
          <a:xfrm>
            <a:off x="4849550" y="598575"/>
            <a:ext cx="4142050" cy="2442350"/>
          </a:xfrm>
          <a:prstGeom prst="rect">
            <a:avLst/>
          </a:prstGeom>
          <a:noFill/>
          <a:ln>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17"/>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             What is Media Literacy?</a:t>
            </a:r>
            <a:endParaRPr/>
          </a:p>
        </p:txBody>
      </p:sp>
      <p:sp>
        <p:nvSpPr>
          <p:cNvPr id="306" name="Google Shape;306;p17"/>
          <p:cNvSpPr txBox="1">
            <a:spLocks noGrp="1"/>
          </p:cNvSpPr>
          <p:nvPr>
            <p:ph type="body" idx="1"/>
          </p:nvPr>
        </p:nvSpPr>
        <p:spPr>
          <a:xfrm>
            <a:off x="1215300" y="1597875"/>
            <a:ext cx="7030500" cy="34290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a:p>
        </p:txBody>
      </p:sp>
      <p:pic>
        <p:nvPicPr>
          <p:cNvPr id="307" name="Google Shape;307;p17" descr="Intended as a tool for advocates, the video introduces the concept of media literacy as a key that unlocks meaning behind the messages that we see, and allows us to be more thoughtful and deliberate as we create our own messages – such as those we create and share on social media.&#10;&#10;TRANSCRIPT&#10;&#10;There is no doubt that people, children especially, learn from all the media that they see, hear and experience. And we are surrounded by media - TV, apps, websites, video games, magazines, news sites, signs, digital billboards, packaging, radio, social media, and all kinds of advertising.&#10;&#10;The average kindergartner sees about 70 media messages every day. By the time they are in high-school, teens are spending more than one-third of their day using media.&#10;&#10;Few of us fully understand how the media we interact with affects us and our society.&#10;&#10;But how do we sort through the noise?&#10;&#10;The key to the solution is Media Literacy. &#10;&#10;Media literacy is a set of skills that helps people, not just youth, analyze the content of media messages that they receive and that they send. &#10;&#10;To apply media literacy skills, we can ask 5 Key Questions&#10;“Who created this message?” &#10;&#10;What creative techniques are used to attract my attention?&#10;&#10;How might different people understand this message differently?&#10;What lifestyles, values and points of view are represented in, or omitted from, this message?&#10;&#10;Why is this message being sent?&#10;&#10;&#10;This powerful key unlocks a world that empowers all of us to be better digital citizens as we consume media, produce, and share our own stories. &#10;What would it feel like to live in this world? Perhaps we’d have less fear, more empathy, and make better decisions. So how do we create this world?&#10;&#10;We each have a role to play. &#10;&#10;First things first: every child needs media literacy skills.  We can all advocate for media literacy education with teachers, administrators, parents, librarians, and government.&#10;&#10;If each of us make a practice of using the 5 Key Questions for media literacy in all our activities and with all the people we encounter, we'll all move closer to the more positive and well informed civic engagement that we want and deserve." title="What is Media Literacy?">
            <a:hlinkClick r:id="rId3"/>
          </p:cNvPr>
          <p:cNvPicPr preferRelativeResize="0"/>
          <p:nvPr/>
        </p:nvPicPr>
        <p:blipFill>
          <a:blip r:embed="rId4">
            <a:alphaModFix/>
          </a:blip>
          <a:stretch>
            <a:fillRect/>
          </a:stretch>
        </p:blipFill>
        <p:spPr>
          <a:xfrm>
            <a:off x="1607775" y="1597875"/>
            <a:ext cx="6046850" cy="3429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
                                        </p:tgtEl>
                                        <p:attrNameLst>
                                          <p:attrName>style.visibility</p:attrName>
                                        </p:attrNameLst>
                                      </p:cBhvr>
                                      <p:to>
                                        <p:strVal val="visible"/>
                                      </p:to>
                                    </p:set>
                                    <p:animEffect transition="in" filter="fade">
                                      <p:cBhvr>
                                        <p:cTn id="7" dur="1000"/>
                                        <p:tgtEl>
                                          <p:spTgt spid="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8"/>
          <p:cNvSpPr txBox="1">
            <a:spLocks noGrp="1"/>
          </p:cNvSpPr>
          <p:nvPr>
            <p:ph type="title"/>
          </p:nvPr>
        </p:nvSpPr>
        <p:spPr>
          <a:xfrm rot="10800000" flipH="1">
            <a:off x="1303800" y="562875"/>
            <a:ext cx="7030500" cy="35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3" name="Google Shape;313;p18"/>
          <p:cNvSpPr txBox="1">
            <a:spLocks noGrp="1"/>
          </p:cNvSpPr>
          <p:nvPr>
            <p:ph type="body" idx="1"/>
          </p:nvPr>
        </p:nvSpPr>
        <p:spPr>
          <a:xfrm>
            <a:off x="1303800" y="598575"/>
            <a:ext cx="7030500" cy="408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2800" b="1">
                <a:solidFill>
                  <a:srgbClr val="274E13"/>
                </a:solidFill>
                <a:latin typeface="Roboto Slab"/>
                <a:ea typeface="Roboto Slab"/>
                <a:cs typeface="Roboto Slab"/>
                <a:sym typeface="Roboto Slab"/>
              </a:rPr>
              <a:t>Five key questions: </a:t>
            </a:r>
            <a:endParaRPr sz="2800" b="1">
              <a:solidFill>
                <a:srgbClr val="274E13"/>
              </a:solidFill>
              <a:latin typeface="Roboto Slab"/>
              <a:ea typeface="Roboto Slab"/>
              <a:cs typeface="Roboto Slab"/>
              <a:sym typeface="Roboto Slab"/>
            </a:endParaRPr>
          </a:p>
          <a:p>
            <a:pPr marL="457200" lvl="0" indent="-412750" algn="l" rtl="0">
              <a:lnSpc>
                <a:spcPct val="100000"/>
              </a:lnSpc>
              <a:spcBef>
                <a:spcPts val="0"/>
              </a:spcBef>
              <a:spcAft>
                <a:spcPts val="0"/>
              </a:spcAft>
              <a:buClr>
                <a:srgbClr val="274E13"/>
              </a:buClr>
              <a:buSzPts val="2900"/>
              <a:buFont typeface="Roboto Slab"/>
              <a:buAutoNum type="arabicPeriod"/>
            </a:pPr>
            <a:r>
              <a:rPr lang="en" sz="2900">
                <a:solidFill>
                  <a:srgbClr val="274E13"/>
                </a:solidFill>
                <a:latin typeface="Roboto Slab"/>
                <a:ea typeface="Roboto Slab"/>
                <a:cs typeface="Roboto Slab"/>
                <a:sym typeface="Roboto Slab"/>
              </a:rPr>
              <a:t>Who created this message?</a:t>
            </a:r>
            <a:endParaRPr sz="2900">
              <a:solidFill>
                <a:srgbClr val="274E13"/>
              </a:solidFill>
              <a:latin typeface="Roboto Slab"/>
              <a:ea typeface="Roboto Slab"/>
              <a:cs typeface="Roboto Slab"/>
              <a:sym typeface="Roboto Slab"/>
            </a:endParaRPr>
          </a:p>
          <a:p>
            <a:pPr marL="457200" lvl="0" indent="-412750" algn="l" rtl="0">
              <a:lnSpc>
                <a:spcPct val="100000"/>
              </a:lnSpc>
              <a:spcBef>
                <a:spcPts val="0"/>
              </a:spcBef>
              <a:spcAft>
                <a:spcPts val="0"/>
              </a:spcAft>
              <a:buClr>
                <a:srgbClr val="274E13"/>
              </a:buClr>
              <a:buSzPts val="2900"/>
              <a:buFont typeface="Roboto Slab"/>
              <a:buAutoNum type="arabicPeriod"/>
            </a:pPr>
            <a:r>
              <a:rPr lang="en" sz="2900">
                <a:solidFill>
                  <a:srgbClr val="274E13"/>
                </a:solidFill>
                <a:latin typeface="Roboto Slab"/>
                <a:ea typeface="Roboto Slab"/>
                <a:cs typeface="Roboto Slab"/>
                <a:sym typeface="Roboto Slab"/>
              </a:rPr>
              <a:t>What creative techniques are used to attract attention?</a:t>
            </a:r>
            <a:endParaRPr sz="2900">
              <a:solidFill>
                <a:srgbClr val="274E13"/>
              </a:solidFill>
              <a:latin typeface="Roboto Slab"/>
              <a:ea typeface="Roboto Slab"/>
              <a:cs typeface="Roboto Slab"/>
              <a:sym typeface="Roboto Slab"/>
            </a:endParaRPr>
          </a:p>
          <a:p>
            <a:pPr marL="457200" lvl="0" indent="-412750" algn="l" rtl="0">
              <a:lnSpc>
                <a:spcPct val="100000"/>
              </a:lnSpc>
              <a:spcBef>
                <a:spcPts val="0"/>
              </a:spcBef>
              <a:spcAft>
                <a:spcPts val="0"/>
              </a:spcAft>
              <a:buClr>
                <a:srgbClr val="274E13"/>
              </a:buClr>
              <a:buSzPts val="2900"/>
              <a:buFont typeface="Roboto Slab"/>
              <a:buAutoNum type="arabicPeriod"/>
            </a:pPr>
            <a:r>
              <a:rPr lang="en" sz="2900">
                <a:solidFill>
                  <a:srgbClr val="274E13"/>
                </a:solidFill>
                <a:latin typeface="Roboto Slab"/>
                <a:ea typeface="Roboto Slab"/>
                <a:cs typeface="Roboto Slab"/>
                <a:sym typeface="Roboto Slab"/>
              </a:rPr>
              <a:t>How might different people understand this message?</a:t>
            </a:r>
            <a:endParaRPr sz="2900">
              <a:solidFill>
                <a:srgbClr val="274E13"/>
              </a:solidFill>
              <a:latin typeface="Roboto Slab"/>
              <a:ea typeface="Roboto Slab"/>
              <a:cs typeface="Roboto Slab"/>
              <a:sym typeface="Roboto Slab"/>
            </a:endParaRPr>
          </a:p>
          <a:p>
            <a:pPr marL="457200" lvl="0" indent="-412750" algn="l" rtl="0">
              <a:lnSpc>
                <a:spcPct val="100000"/>
              </a:lnSpc>
              <a:spcBef>
                <a:spcPts val="0"/>
              </a:spcBef>
              <a:spcAft>
                <a:spcPts val="0"/>
              </a:spcAft>
              <a:buClr>
                <a:srgbClr val="274E13"/>
              </a:buClr>
              <a:buSzPts val="2900"/>
              <a:buFont typeface="Roboto Slab"/>
              <a:buAutoNum type="arabicPeriod"/>
            </a:pPr>
            <a:r>
              <a:rPr lang="en" sz="2900">
                <a:solidFill>
                  <a:srgbClr val="274E13"/>
                </a:solidFill>
                <a:latin typeface="Roboto Slab"/>
                <a:ea typeface="Roboto Slab"/>
                <a:cs typeface="Roboto Slab"/>
                <a:sym typeface="Roboto Slab"/>
              </a:rPr>
              <a:t>What lifestyles, values and points are represented?</a:t>
            </a:r>
            <a:endParaRPr sz="2900">
              <a:solidFill>
                <a:srgbClr val="274E13"/>
              </a:solidFill>
              <a:latin typeface="Roboto Slab"/>
              <a:ea typeface="Roboto Slab"/>
              <a:cs typeface="Roboto Slab"/>
              <a:sym typeface="Roboto Slab"/>
            </a:endParaRPr>
          </a:p>
          <a:p>
            <a:pPr marL="457200" lvl="0" indent="-412750" algn="l" rtl="0">
              <a:lnSpc>
                <a:spcPct val="100000"/>
              </a:lnSpc>
              <a:spcBef>
                <a:spcPts val="0"/>
              </a:spcBef>
              <a:spcAft>
                <a:spcPts val="0"/>
              </a:spcAft>
              <a:buClr>
                <a:srgbClr val="274E13"/>
              </a:buClr>
              <a:buSzPts val="2900"/>
              <a:buFont typeface="Roboto Slab"/>
              <a:buAutoNum type="arabicPeriod"/>
            </a:pPr>
            <a:r>
              <a:rPr lang="en" sz="2900">
                <a:solidFill>
                  <a:srgbClr val="274E13"/>
                </a:solidFill>
                <a:latin typeface="Roboto Slab"/>
                <a:ea typeface="Roboto Slab"/>
                <a:cs typeface="Roboto Slab"/>
                <a:sym typeface="Roboto Slab"/>
              </a:rPr>
              <a:t>Why is this message being sent?</a:t>
            </a:r>
            <a:endParaRPr sz="2900">
              <a:solidFill>
                <a:srgbClr val="274E13"/>
              </a:solidFill>
              <a:latin typeface="Roboto Slab"/>
              <a:ea typeface="Roboto Slab"/>
              <a:cs typeface="Roboto Slab"/>
              <a:sym typeface="Roboto Slab"/>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19"/>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a:t>How about a tweet or two?</a:t>
            </a:r>
            <a:endParaRPr sz="3000"/>
          </a:p>
        </p:txBody>
      </p:sp>
      <p:sp>
        <p:nvSpPr>
          <p:cNvPr id="319" name="Google Shape;319;p19"/>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a:t>                                                                                     </a:t>
            </a:r>
            <a:endParaRPr/>
          </a:p>
        </p:txBody>
      </p:sp>
      <p:pic>
        <p:nvPicPr>
          <p:cNvPr id="320" name="Google Shape;320;p19"/>
          <p:cNvPicPr preferRelativeResize="0"/>
          <p:nvPr/>
        </p:nvPicPr>
        <p:blipFill>
          <a:blip r:embed="rId3">
            <a:alphaModFix/>
          </a:blip>
          <a:stretch>
            <a:fillRect/>
          </a:stretch>
        </p:blipFill>
        <p:spPr>
          <a:xfrm>
            <a:off x="2839638" y="1103838"/>
            <a:ext cx="3000375" cy="3571875"/>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0"/>
          <p:cNvSpPr txBox="1">
            <a:spLocks noGrp="1"/>
          </p:cNvSpPr>
          <p:nvPr>
            <p:ph type="title"/>
          </p:nvPr>
        </p:nvSpPr>
        <p:spPr>
          <a:xfrm>
            <a:off x="1303800" y="598575"/>
            <a:ext cx="7030500" cy="169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6" name="Google Shape;326;p20"/>
          <p:cNvSpPr txBox="1">
            <a:spLocks noGrp="1"/>
          </p:cNvSpPr>
          <p:nvPr>
            <p:ph type="body" idx="1"/>
          </p:nvPr>
        </p:nvSpPr>
        <p:spPr>
          <a:xfrm>
            <a:off x="1303800" y="1033275"/>
            <a:ext cx="7198500" cy="35049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3600">
                <a:solidFill>
                  <a:srgbClr val="274E13"/>
                </a:solidFill>
                <a:latin typeface="Roboto Slab"/>
                <a:ea typeface="Roboto Slab"/>
                <a:cs typeface="Roboto Slab"/>
                <a:sym typeface="Roboto Slab"/>
              </a:rPr>
              <a:t>Media literacy is the ability to: </a:t>
            </a:r>
            <a:endParaRPr sz="3600">
              <a:solidFill>
                <a:srgbClr val="274E13"/>
              </a:solidFill>
              <a:latin typeface="Roboto Slab"/>
              <a:ea typeface="Roboto Slab"/>
              <a:cs typeface="Roboto Slab"/>
              <a:sym typeface="Roboto Slab"/>
            </a:endParaRPr>
          </a:p>
          <a:p>
            <a:pPr marL="457200" lvl="0" indent="-457200" algn="l" rtl="0">
              <a:lnSpc>
                <a:spcPct val="100000"/>
              </a:lnSpc>
              <a:spcBef>
                <a:spcPts val="0"/>
              </a:spcBef>
              <a:spcAft>
                <a:spcPts val="0"/>
              </a:spcAft>
              <a:buClr>
                <a:srgbClr val="274E13"/>
              </a:buClr>
              <a:buSzPts val="3600"/>
              <a:buFont typeface="Roboto Slab"/>
              <a:buChar char="-"/>
            </a:pPr>
            <a:r>
              <a:rPr lang="en" sz="3600">
                <a:solidFill>
                  <a:srgbClr val="274E13"/>
                </a:solidFill>
                <a:latin typeface="Roboto Slab"/>
                <a:ea typeface="Roboto Slab"/>
                <a:cs typeface="Roboto Slab"/>
                <a:sym typeface="Roboto Slab"/>
              </a:rPr>
              <a:t>Access (equality and equity)</a:t>
            </a:r>
            <a:endParaRPr sz="3600">
              <a:solidFill>
                <a:srgbClr val="274E13"/>
              </a:solidFill>
              <a:latin typeface="Roboto Slab"/>
              <a:ea typeface="Roboto Slab"/>
              <a:cs typeface="Roboto Slab"/>
              <a:sym typeface="Roboto Slab"/>
            </a:endParaRPr>
          </a:p>
          <a:p>
            <a:pPr marL="457200" lvl="0" indent="-457200" algn="l" rtl="0">
              <a:lnSpc>
                <a:spcPct val="100000"/>
              </a:lnSpc>
              <a:spcBef>
                <a:spcPts val="0"/>
              </a:spcBef>
              <a:spcAft>
                <a:spcPts val="0"/>
              </a:spcAft>
              <a:buClr>
                <a:srgbClr val="274E13"/>
              </a:buClr>
              <a:buSzPts val="3600"/>
              <a:buFont typeface="Roboto Slab"/>
              <a:buChar char="-"/>
            </a:pPr>
            <a:r>
              <a:rPr lang="en" sz="3600">
                <a:solidFill>
                  <a:srgbClr val="274E13"/>
                </a:solidFill>
                <a:latin typeface="Roboto Slab"/>
                <a:ea typeface="Roboto Slab"/>
                <a:cs typeface="Roboto Slab"/>
                <a:sym typeface="Roboto Slab"/>
              </a:rPr>
              <a:t>Analyse (examine)</a:t>
            </a:r>
            <a:endParaRPr sz="3600">
              <a:solidFill>
                <a:srgbClr val="274E13"/>
              </a:solidFill>
              <a:latin typeface="Roboto Slab"/>
              <a:ea typeface="Roboto Slab"/>
              <a:cs typeface="Roboto Slab"/>
              <a:sym typeface="Roboto Slab"/>
            </a:endParaRPr>
          </a:p>
          <a:p>
            <a:pPr marL="457200" lvl="0" indent="-457200" algn="l" rtl="0">
              <a:lnSpc>
                <a:spcPct val="100000"/>
              </a:lnSpc>
              <a:spcBef>
                <a:spcPts val="0"/>
              </a:spcBef>
              <a:spcAft>
                <a:spcPts val="0"/>
              </a:spcAft>
              <a:buClr>
                <a:srgbClr val="274E13"/>
              </a:buClr>
              <a:buSzPts val="3600"/>
              <a:buFont typeface="Roboto Slab"/>
              <a:buChar char="-"/>
            </a:pPr>
            <a:r>
              <a:rPr lang="en" sz="3600">
                <a:solidFill>
                  <a:srgbClr val="274E13"/>
                </a:solidFill>
                <a:latin typeface="Roboto Slab"/>
                <a:ea typeface="Roboto Slab"/>
                <a:cs typeface="Roboto Slab"/>
                <a:sym typeface="Roboto Slab"/>
              </a:rPr>
              <a:t>Evaluate (research)</a:t>
            </a:r>
            <a:endParaRPr sz="3600">
              <a:solidFill>
                <a:srgbClr val="274E13"/>
              </a:solidFill>
              <a:latin typeface="Roboto Slab"/>
              <a:ea typeface="Roboto Slab"/>
              <a:cs typeface="Roboto Slab"/>
              <a:sym typeface="Roboto Slab"/>
            </a:endParaRPr>
          </a:p>
          <a:p>
            <a:pPr marL="457200" lvl="0" indent="-482600" algn="l" rtl="0">
              <a:lnSpc>
                <a:spcPct val="100000"/>
              </a:lnSpc>
              <a:spcBef>
                <a:spcPts val="0"/>
              </a:spcBef>
              <a:spcAft>
                <a:spcPts val="0"/>
              </a:spcAft>
              <a:buClr>
                <a:srgbClr val="274E13"/>
              </a:buClr>
              <a:buSzPts val="4000"/>
              <a:buFont typeface="Roboto Slab"/>
              <a:buChar char="-"/>
            </a:pPr>
            <a:r>
              <a:rPr lang="en" sz="4000">
                <a:solidFill>
                  <a:srgbClr val="274E13"/>
                </a:solidFill>
                <a:latin typeface="Roboto Slab"/>
                <a:ea typeface="Roboto Slab"/>
                <a:cs typeface="Roboto Slab"/>
                <a:sym typeface="Roboto Slab"/>
              </a:rPr>
              <a:t>Create (produce)</a:t>
            </a:r>
            <a:endParaRPr sz="4000">
              <a:solidFill>
                <a:srgbClr val="274E13"/>
              </a:solidFill>
              <a:latin typeface="Roboto Slab"/>
              <a:ea typeface="Roboto Slab"/>
              <a:cs typeface="Roboto Slab"/>
              <a:sym typeface="Roboto Slab"/>
            </a:endParaRPr>
          </a:p>
          <a:p>
            <a:pPr marL="457200" lvl="0" indent="-482600" algn="l" rtl="0">
              <a:lnSpc>
                <a:spcPct val="100000"/>
              </a:lnSpc>
              <a:spcBef>
                <a:spcPts val="0"/>
              </a:spcBef>
              <a:spcAft>
                <a:spcPts val="0"/>
              </a:spcAft>
              <a:buClr>
                <a:srgbClr val="274E13"/>
              </a:buClr>
              <a:buSzPts val="4000"/>
              <a:buFont typeface="Roboto Slab"/>
              <a:buChar char="-"/>
            </a:pPr>
            <a:r>
              <a:rPr lang="en" sz="4000">
                <a:solidFill>
                  <a:srgbClr val="274E13"/>
                </a:solidFill>
                <a:latin typeface="Roboto Slab"/>
                <a:ea typeface="Roboto Slab"/>
                <a:cs typeface="Roboto Slab"/>
                <a:sym typeface="Roboto Slab"/>
              </a:rPr>
              <a:t>Share (consume)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6"/>
                                        </p:tgtEl>
                                        <p:attrNameLst>
                                          <p:attrName>style.visibility</p:attrName>
                                        </p:attrNameLst>
                                      </p:cBhvr>
                                      <p:to>
                                        <p:strVal val="visible"/>
                                      </p:to>
                                    </p:set>
                                    <p:animEffect transition="in" filter="fade">
                                      <p:cBhvr>
                                        <p:cTn id="7" dur="1000"/>
                                        <p:tgtEl>
                                          <p:spTgt spid="3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1"/>
          <p:cNvSpPr txBox="1">
            <a:spLocks noGrp="1"/>
          </p:cNvSpPr>
          <p:nvPr>
            <p:ph type="title"/>
          </p:nvPr>
        </p:nvSpPr>
        <p:spPr>
          <a:xfrm>
            <a:off x="1303800" y="598575"/>
            <a:ext cx="7030500" cy="8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2" name="Google Shape;332;p21"/>
          <p:cNvSpPr txBox="1">
            <a:spLocks noGrp="1"/>
          </p:cNvSpPr>
          <p:nvPr>
            <p:ph type="body" idx="1"/>
          </p:nvPr>
        </p:nvSpPr>
        <p:spPr>
          <a:xfrm>
            <a:off x="1076850" y="598575"/>
            <a:ext cx="7418400" cy="4009200"/>
          </a:xfrm>
          <a:prstGeom prst="rect">
            <a:avLst/>
          </a:prstGeom>
        </p:spPr>
        <p:txBody>
          <a:bodyPr spcFirstLastPara="1" wrap="square" lIns="91425" tIns="91425" rIns="91425" bIns="91425" anchor="t" anchorCtr="0">
            <a:noAutofit/>
          </a:bodyPr>
          <a:lstStyle/>
          <a:p>
            <a:pPr marL="457200" lvl="0" indent="-352425" algn="l" rtl="0">
              <a:lnSpc>
                <a:spcPct val="130000"/>
              </a:lnSpc>
              <a:spcBef>
                <a:spcPts val="0"/>
              </a:spcBef>
              <a:spcAft>
                <a:spcPts val="0"/>
              </a:spcAft>
              <a:buClr>
                <a:srgbClr val="5B5B5B"/>
              </a:buClr>
              <a:buSzPts val="1950"/>
              <a:buFont typeface="Arial"/>
              <a:buChar char="★"/>
            </a:pPr>
            <a:r>
              <a:rPr lang="en" sz="1950">
                <a:solidFill>
                  <a:srgbClr val="5B5B5B"/>
                </a:solidFill>
                <a:highlight>
                  <a:schemeClr val="lt1"/>
                </a:highlight>
                <a:latin typeface="Arial"/>
                <a:ea typeface="Arial"/>
                <a:cs typeface="Arial"/>
                <a:sym typeface="Arial"/>
              </a:rPr>
              <a:t>31% of kids who shared a news article online later found out it was inaccurate or wrong.</a:t>
            </a:r>
            <a:endParaRPr sz="1950">
              <a:solidFill>
                <a:srgbClr val="5B5B5B"/>
              </a:solidFill>
              <a:highlight>
                <a:schemeClr val="lt1"/>
              </a:highlight>
              <a:latin typeface="Arial"/>
              <a:ea typeface="Arial"/>
              <a:cs typeface="Arial"/>
              <a:sym typeface="Arial"/>
            </a:endParaRPr>
          </a:p>
          <a:p>
            <a:pPr marL="457200" lvl="0" indent="-352425" algn="l" rtl="0">
              <a:lnSpc>
                <a:spcPct val="130000"/>
              </a:lnSpc>
              <a:spcBef>
                <a:spcPts val="0"/>
              </a:spcBef>
              <a:spcAft>
                <a:spcPts val="0"/>
              </a:spcAft>
              <a:buClr>
                <a:srgbClr val="5B5B5B"/>
              </a:buClr>
              <a:buSzPts val="1950"/>
              <a:buFont typeface="Arial"/>
              <a:buChar char="★"/>
            </a:pPr>
            <a:r>
              <a:rPr lang="en" sz="1950">
                <a:solidFill>
                  <a:srgbClr val="5B5B5B"/>
                </a:solidFill>
                <a:highlight>
                  <a:schemeClr val="lt1"/>
                </a:highlight>
                <a:latin typeface="Arial"/>
                <a:ea typeface="Arial"/>
                <a:cs typeface="Arial"/>
                <a:sym typeface="Arial"/>
              </a:rPr>
              <a:t>According to a 2016 Stanford University study of 7,804 students from middle school through college, 82% of middle-schoolers could not distinguish between an ad labeled “sponsored content” and a real news story on a website.</a:t>
            </a:r>
            <a:endParaRPr sz="1950">
              <a:solidFill>
                <a:srgbClr val="5B5B5B"/>
              </a:solidFill>
              <a:highlight>
                <a:schemeClr val="lt1"/>
              </a:highlight>
              <a:latin typeface="Arial"/>
              <a:ea typeface="Arial"/>
              <a:cs typeface="Arial"/>
              <a:sym typeface="Arial"/>
            </a:endParaRPr>
          </a:p>
          <a:p>
            <a:pPr marL="457200" lvl="0" indent="-352425" algn="l" rtl="0">
              <a:lnSpc>
                <a:spcPct val="130000"/>
              </a:lnSpc>
              <a:spcBef>
                <a:spcPts val="0"/>
              </a:spcBef>
              <a:spcAft>
                <a:spcPts val="0"/>
              </a:spcAft>
              <a:buClr>
                <a:srgbClr val="5B5B5B"/>
              </a:buClr>
              <a:buSzPts val="1950"/>
              <a:buFont typeface="Arial"/>
              <a:buChar char="★"/>
            </a:pPr>
            <a:r>
              <a:rPr lang="en" sz="1950">
                <a:solidFill>
                  <a:srgbClr val="5B5B5B"/>
                </a:solidFill>
                <a:highlight>
                  <a:schemeClr val="lt1"/>
                </a:highlight>
                <a:latin typeface="Arial"/>
                <a:ea typeface="Arial"/>
                <a:cs typeface="Arial"/>
                <a:sym typeface="Arial"/>
              </a:rPr>
              <a:t>22 million young people will be eligible to vote in 2020 &amp; we need to prepare young people to be critical consumers of the news.</a:t>
            </a:r>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22"/>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8" name="Google Shape;338;p22"/>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339" name="Google Shape;339;p22"/>
          <p:cNvPicPr preferRelativeResize="0"/>
          <p:nvPr/>
        </p:nvPicPr>
        <p:blipFill>
          <a:blip r:embed="rId3">
            <a:alphaModFix/>
          </a:blip>
          <a:stretch>
            <a:fillRect/>
          </a:stretch>
        </p:blipFill>
        <p:spPr>
          <a:xfrm>
            <a:off x="490250" y="293195"/>
            <a:ext cx="8030700" cy="4557105"/>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23"/>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Real vs Fake news</a:t>
            </a:r>
            <a:endParaRPr/>
          </a:p>
        </p:txBody>
      </p:sp>
      <p:sp>
        <p:nvSpPr>
          <p:cNvPr id="345" name="Google Shape;345;p23"/>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346" name="Google Shape;346;p23" descr="Dive into the phenomenon known as circular reporting and how it contributes to the spread of false news and misinformation.&#10;&#10;--&#10;&#10;In previous decades, most news with global reach came from several major newspapers and networks with the resources to gather information directly. The speed with which information spreads now, however, has created the ideal conditions for something called circular reporting. Noah Tavlin sheds light on this phenomenon.&#10;&#10;Lesson by Noah Tavlin, animation by Patrick Smith.&#10;&#10;Sign up for our newsletter: http://bit.ly/TEDEdNewsletter&#10;Support us on Patreon: http://bit.ly/TEDEdPatreon&#10;Follow us on Facebook: http://bit.ly/TEDEdFacebook&#10;Find us on Twitter: http://bit.ly/TEDEdTwitter&#10;Peep us on Instagram: http://bit.ly/TEDEdInstagram&#10;View full lesson: http://ed.ted.com/lessons/how-false-news-can-spread-noah-tavlin" title="How false news can spread - Noah Tavlin">
            <a:hlinkClick r:id="rId3"/>
          </p:cNvPr>
          <p:cNvPicPr preferRelativeResize="0"/>
          <p:nvPr/>
        </p:nvPicPr>
        <p:blipFill>
          <a:blip r:embed="rId4">
            <a:alphaModFix/>
          </a:blip>
          <a:stretch>
            <a:fillRect/>
          </a:stretch>
        </p:blipFill>
        <p:spPr>
          <a:xfrm>
            <a:off x="1303800" y="1490475"/>
            <a:ext cx="7030500" cy="33267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6"/>
                                        </p:tgtEl>
                                        <p:attrNameLst>
                                          <p:attrName>style.visibility</p:attrName>
                                        </p:attrNameLst>
                                      </p:cBhvr>
                                      <p:to>
                                        <p:strVal val="visible"/>
                                      </p:to>
                                    </p:set>
                                    <p:animEffect transition="in" filter="fade">
                                      <p:cBhvr>
                                        <p:cTn id="7" dur="1000"/>
                                        <p:tgtEl>
                                          <p:spTgt spid="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Thank you!</a:t>
            </a:r>
            <a:endParaRPr/>
          </a:p>
        </p:txBody>
      </p:sp>
      <p:sp>
        <p:nvSpPr>
          <p:cNvPr id="358" name="Google Shape;358;p25"/>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2400"/>
              <a:t>If you want to contact me, my email is: spasicjelena73@gmail.com.</a:t>
            </a:r>
            <a:endParaRPr sz="240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167</TotalTime>
  <Words>305</Words>
  <Application>Microsoft Office PowerPoint</Application>
  <PresentationFormat>On-screen Show (16:9)</PresentationFormat>
  <Paragraphs>34</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Roboto Slab</vt:lpstr>
      <vt:lpstr>Times New Roman</vt:lpstr>
      <vt:lpstr>Arial</vt:lpstr>
      <vt:lpstr>Maven Pro</vt:lpstr>
      <vt:lpstr>Nunito</vt:lpstr>
      <vt:lpstr>Momentum</vt:lpstr>
      <vt:lpstr>Real or fake - are you media literate?</vt:lpstr>
      <vt:lpstr>PowerPoint Presentation</vt:lpstr>
      <vt:lpstr>Fulbright TEA Program</vt:lpstr>
      <vt:lpstr>How much do you  consume media?</vt:lpstr>
      <vt:lpstr>             What is Media Literacy?</vt:lpstr>
      <vt:lpstr>PowerPoint Presentation</vt:lpstr>
      <vt:lpstr>How about a tweet or two?</vt:lpstr>
      <vt:lpstr>PowerPoint Presentation</vt:lpstr>
      <vt:lpstr>PowerPoint Presentation</vt:lpstr>
      <vt:lpstr>PowerPoint Presentation</vt:lpstr>
      <vt:lpstr>Real vs Fake news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 or fake - are you media literate?</dc:title>
  <dc:creator>Korisnik</dc:creator>
  <cp:lastModifiedBy>Korisnik</cp:lastModifiedBy>
  <cp:revision>3</cp:revision>
  <dcterms:modified xsi:type="dcterms:W3CDTF">2020-11-28T13:29:46Z</dcterms:modified>
</cp:coreProperties>
</file>