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61" r:id="rId4"/>
    <p:sldId id="275" r:id="rId5"/>
    <p:sldId id="297" r:id="rId6"/>
    <p:sldId id="287" r:id="rId7"/>
    <p:sldId id="283" r:id="rId8"/>
    <p:sldId id="286" r:id="rId9"/>
    <p:sldId id="288" r:id="rId10"/>
    <p:sldId id="281" r:id="rId11"/>
    <p:sldId id="291" r:id="rId12"/>
    <p:sldId id="295" r:id="rId13"/>
    <p:sldId id="292" r:id="rId14"/>
    <p:sldId id="293" r:id="rId15"/>
    <p:sldId id="294" r:id="rId16"/>
    <p:sldId id="278" r:id="rId17"/>
    <p:sldId id="296" r:id="rId18"/>
    <p:sldId id="262" r:id="rId19"/>
    <p:sldId id="282" r:id="rId20"/>
    <p:sldId id="269" r:id="rId21"/>
    <p:sldId id="285" r:id="rId22"/>
    <p:sldId id="271" r:id="rId23"/>
  </p:sldIdLst>
  <p:sldSz cx="12192000" cy="6858000"/>
  <p:notesSz cx="7104063" cy="10234613"/>
  <p:embeddedFontLs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Arial Narrow" pitchFamily="34" charset="0"/>
      <p:regular r:id="rId29"/>
      <p:bold r:id="rId30"/>
      <p:italic r:id="rId31"/>
      <p:boldItalic r:id="rId32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02" userDrawn="1">
          <p15:clr>
            <a:srgbClr val="A4A3A4"/>
          </p15:clr>
        </p15:guide>
        <p15:guide id="3" pos="7378" userDrawn="1">
          <p15:clr>
            <a:srgbClr val="A4A3A4"/>
          </p15:clr>
        </p15:guide>
        <p15:guide id="4" orient="horz" pos="323" userDrawn="1">
          <p15:clr>
            <a:srgbClr val="A4A3A4"/>
          </p15:clr>
        </p15:guide>
        <p15:guide id="5" orient="horz" pos="3748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3704" userDrawn="1">
          <p15:clr>
            <a:srgbClr val="A4A3A4"/>
          </p15:clr>
        </p15:guide>
        <p15:guide id="9" pos="39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A3A"/>
    <a:srgbClr val="000000"/>
    <a:srgbClr val="DBE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6" autoAdjust="0"/>
    <p:restoredTop sz="72319" autoAdjust="0"/>
  </p:normalViewPr>
  <p:slideViewPr>
    <p:cSldViewPr snapToGrid="0" snapToObjects="1">
      <p:cViewPr varScale="1">
        <p:scale>
          <a:sx n="65" d="100"/>
          <a:sy n="65" d="100"/>
        </p:scale>
        <p:origin x="-1104" y="-102"/>
      </p:cViewPr>
      <p:guideLst>
        <p:guide orient="horz" pos="2160"/>
        <p:guide orient="horz" pos="323"/>
        <p:guide orient="horz" pos="3748"/>
        <p:guide orient="horz" pos="867"/>
        <p:guide pos="302"/>
        <p:guide pos="7378"/>
        <p:guide pos="3840"/>
        <p:guide pos="3704"/>
        <p:guide pos="39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E9458A0-9F8A-C14C-AB42-CE84FB228F45}" type="datetimeFigureOut">
              <a:rPr lang="x-none" smtClean="0"/>
              <a:pPr/>
              <a:t>11.11.2021.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5B11D8C-6F83-5241-A837-AF9B30DA98D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81668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2</a:t>
            </a:fld>
            <a:endParaRPr 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14</a:t>
            </a:fld>
            <a:endParaRPr 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90752"/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15</a:t>
            </a:fld>
            <a:endParaRPr lang="x-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17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876310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18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432697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20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876310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21</a:t>
            </a:fld>
            <a:endParaRPr 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3</a:t>
            </a:fld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876310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7</a:t>
            </a:fld>
            <a:endParaRPr 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8</a:t>
            </a:fld>
            <a:endParaRPr 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9</a:t>
            </a:fld>
            <a:endParaRPr 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10</a:t>
            </a:fld>
            <a:endParaRPr 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12</a:t>
            </a:fld>
            <a:endParaRPr 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11D8C-6F83-5241-A837-AF9B30DA98D4}" type="slidenum">
              <a:rPr lang="x-none" smtClean="0"/>
              <a:pPr/>
              <a:t>13</a:t>
            </a:fld>
            <a:endParaRPr 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blok tek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1899" y="522835"/>
            <a:ext cx="5400675" cy="3693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5" y="419803"/>
            <a:ext cx="5400674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021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, podnaslov, bulleti i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94" y="2831003"/>
            <a:ext cx="5400675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ED1A3A"/>
              </a:buClr>
              <a:buSzPct val="130000"/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5400675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Dugački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lorem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648AA1FC-B449-EF4B-9EE8-81C128CD0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0076" y="419803"/>
            <a:ext cx="5394308" cy="52340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896FDAD-CA1D-CB49-89EE-973771CBB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793" y="2189315"/>
            <a:ext cx="5400675" cy="3600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600" b="1"/>
            </a:lvl1pPr>
          </a:lstStyle>
          <a:p>
            <a:pPr lvl="0"/>
            <a:r>
              <a:rPr lang="en-US" dirty="0" err="1"/>
              <a:t>Podnaslov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60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="" xmlns:a16="http://schemas.microsoft.com/office/drawing/2014/main" id="{49169400-C1F3-8345-8900-FB81F6AC58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5" y="419803"/>
            <a:ext cx="5400674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E20A0AA1-E570-3744-AE52-30476A76E1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5792" y="2882768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D20EC8D6-743F-4C4F-B561-0FD80F640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3578" y="2882768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C411DD0A-DE24-9147-8BC4-ACF6C16B5F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1678" y="2879467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="" xmlns:a16="http://schemas.microsoft.com/office/drawing/2014/main" id="{7D8DF7D6-A4F9-8C4C-A005-7CC2EA74B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464" y="2879467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="" xmlns:a16="http://schemas.microsoft.com/office/drawing/2014/main" id="{7197B0DF-ECCF-5F44-B80D-84C18B51D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5231" y="2879467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3.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="" xmlns:a16="http://schemas.microsoft.com/office/drawing/2014/main" id="{2C1D2114-7E89-1E45-858E-97FA3B7B45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63017" y="2879467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4015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upca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="" xmlns:a16="http://schemas.microsoft.com/office/drawing/2014/main" id="{49169400-C1F3-8345-8900-FB81F6AC58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5" y="419803"/>
            <a:ext cx="5400674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E20A0AA1-E570-3744-AE52-30476A76E1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5792" y="1916853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D20EC8D6-743F-4C4F-B561-0FD80F640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3578" y="1916853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C411DD0A-DE24-9147-8BC4-ACF6C16B5F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1678" y="1913552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="" xmlns:a16="http://schemas.microsoft.com/office/drawing/2014/main" id="{7D8DF7D6-A4F9-8C4C-A005-7CC2EA74B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464" y="1913552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="" xmlns:a16="http://schemas.microsoft.com/office/drawing/2014/main" id="{7197B0DF-ECCF-5F44-B80D-84C18B51D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5231" y="1913552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3.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="" xmlns:a16="http://schemas.microsoft.com/office/drawing/2014/main" id="{2C1D2114-7E89-1E45-858E-97FA3B7B45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63017" y="1913552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27573ED6-8539-6D4B-B412-B555058CF5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5792" y="3777606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1E082A8C-36C2-4349-B87B-1083F9FD2C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3578" y="3777606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="" xmlns:a16="http://schemas.microsoft.com/office/drawing/2014/main" id="{45BCF49E-7A4A-0C4C-A2C5-99D73EF444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41678" y="3774305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="" xmlns:a16="http://schemas.microsoft.com/office/drawing/2014/main" id="{736EACA5-9873-9F47-8A5E-F500268136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09464" y="3774305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="" xmlns:a16="http://schemas.microsoft.com/office/drawing/2014/main" id="{1F99BE4D-05E5-EB45-BDC3-07518B60EB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5231" y="3774305"/>
            <a:ext cx="667786" cy="5539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2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="" xmlns:a16="http://schemas.microsoft.com/office/drawing/2014/main" id="{F0B3FCDB-0827-F242-855C-7A04BB6FEF3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63017" y="3774305"/>
            <a:ext cx="2441935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consectutuer</a:t>
            </a:r>
            <a:r>
              <a:rPr lang="en-US" dirty="0"/>
              <a:t> </a:t>
            </a:r>
            <a:r>
              <a:rPr lang="en-US" dirty="0" err="1"/>
              <a:t>adipiscit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27019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BADC9F-A1F3-6E4D-BC4F-18A3E6CF35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92" y="2064724"/>
            <a:ext cx="11233150" cy="66479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r>
              <a:rPr lang="en-US" dirty="0"/>
              <a:t> </a:t>
            </a:r>
            <a:r>
              <a:rPr lang="en-US" dirty="0" err="1"/>
              <a:t>prezentacije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17058FA-CDD4-FF40-A365-E668B37317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2" y="3317111"/>
            <a:ext cx="11233150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4000">
                <a:solidFill>
                  <a:schemeClr val="bg1"/>
                </a:solidFill>
              </a:defRPr>
            </a:lvl2pPr>
            <a:lvl3pPr marL="914400" indent="0" algn="ctr">
              <a:buNone/>
              <a:defRPr sz="4000">
                <a:solidFill>
                  <a:schemeClr val="bg1"/>
                </a:solidFill>
              </a:defRPr>
            </a:lvl3pPr>
            <a:lvl4pPr marL="1371600" indent="0" algn="ctr">
              <a:buNone/>
              <a:defRPr sz="4000">
                <a:solidFill>
                  <a:schemeClr val="bg1"/>
                </a:solidFill>
              </a:defRPr>
            </a:lvl4pPr>
            <a:lvl5pPr marL="1828800" indent="0" algn="ctr">
              <a:buNone/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Podnaslov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625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BADC9F-A1F3-6E4D-BC4F-18A3E6CF35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92" y="2764203"/>
            <a:ext cx="11233150" cy="66479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Hvala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pažnji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148773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2 bloka tek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1899" y="2029664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112267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="" xmlns:a16="http://schemas.microsoft.com/office/drawing/2014/main" id="{117D5C71-0738-B147-AE2B-1D4CE79254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6" y="2029664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399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gi naslov i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1899" y="1609859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112267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Dugački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lorem ipsum dolor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648AA1FC-B449-EF4B-9EE8-81C128CD0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5794" y="1609859"/>
            <a:ext cx="5394308" cy="40439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902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u 2 reda i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94" y="1939071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5400675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Dugački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lorem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648AA1FC-B449-EF4B-9EE8-81C128CD0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0076" y="419803"/>
            <a:ext cx="5394308" cy="52340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023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, podnaslov i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94" y="2831003"/>
            <a:ext cx="5400675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5400675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Dugački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lorem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648AA1FC-B449-EF4B-9EE8-81C128CD0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0076" y="419803"/>
            <a:ext cx="5394308" cy="52340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896FDAD-CA1D-CB49-89EE-973771CBB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793" y="2189315"/>
            <a:ext cx="5400675" cy="3600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600" b="1"/>
            </a:lvl1pPr>
          </a:lstStyle>
          <a:p>
            <a:pPr lvl="0"/>
            <a:r>
              <a:rPr lang="en-US" dirty="0" err="1"/>
              <a:t>Podnaslov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18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blok bul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1899" y="522835"/>
            <a:ext cx="5400675" cy="3693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ED1A3A"/>
              </a:buClr>
              <a:buSzPct val="130000"/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5" y="419803"/>
            <a:ext cx="5400674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22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2 bloka bul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1899" y="2029664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ED1A3A"/>
              </a:buClr>
              <a:buSzPct val="130000"/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112267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Naslov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="" xmlns:a16="http://schemas.microsoft.com/office/drawing/2014/main" id="{117D5C71-0738-B147-AE2B-1D4CE79254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6" y="2029664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ED1A3A"/>
              </a:buClr>
              <a:buSzPct val="130000"/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713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gi naslov i slika s bulle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1899" y="1609859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ED1A3A"/>
              </a:buClr>
              <a:buSzPct val="130000"/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112267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Dugački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lorem ipsum dolor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648AA1FC-B449-EF4B-9EE8-81C128CD0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5794" y="1609859"/>
            <a:ext cx="5394308" cy="40439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4044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bulletima i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D56D433-330A-8D4C-B1A6-C6134FD8E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94" y="1939071"/>
            <a:ext cx="5400675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Clr>
                <a:srgbClr val="ED1A3A"/>
              </a:buClr>
              <a:buSzPct val="130000"/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Lorem ipsum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sit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con.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B97C73D3-0C8E-BC43-ACA2-FBBD155CF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94" y="419803"/>
            <a:ext cx="5400675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000" b="1">
                <a:solidFill>
                  <a:srgbClr val="ED1A3A"/>
                </a:solidFill>
              </a:defRPr>
            </a:lvl1pPr>
          </a:lstStyle>
          <a:p>
            <a:pPr lvl="0"/>
            <a:r>
              <a:rPr lang="en-US" dirty="0" err="1"/>
              <a:t>Dugački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lorem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648AA1FC-B449-EF4B-9EE8-81C128CD0C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0076" y="419803"/>
            <a:ext cx="5394308" cy="523402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070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1C1ADA1-4B84-2943-B7AE-E5C3761FC96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070600"/>
            <a:ext cx="12192000" cy="787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24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5" r:id="rId7"/>
    <p:sldLayoutId id="2147483657" r:id="rId8"/>
    <p:sldLayoutId id="2147483658" r:id="rId9"/>
    <p:sldLayoutId id="2147483659" r:id="rId10"/>
    <p:sldLayoutId id="214748364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AB968C-1051-F14F-8C61-DB6FD958B0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44830" y="5821250"/>
            <a:ext cx="2902339" cy="5316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491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1B587DD-04EB-8044-A962-F08A7F8D9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2" y="1408176"/>
            <a:ext cx="11233150" cy="3116751"/>
          </a:xfrm>
        </p:spPr>
        <p:txBody>
          <a:bodyPr/>
          <a:lstStyle/>
          <a:p>
            <a:r>
              <a:rPr lang="hr-HR" dirty="0" err="1" smtClean="0"/>
              <a:t>Challenges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Assessment</a:t>
            </a:r>
            <a:r>
              <a:rPr lang="hr-HR" dirty="0" smtClean="0"/>
              <a:t> </a:t>
            </a:r>
          </a:p>
          <a:p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Secondary</a:t>
            </a:r>
            <a:r>
              <a:rPr lang="hr-HR" dirty="0" smtClean="0"/>
              <a:t> </a:t>
            </a:r>
            <a:r>
              <a:rPr lang="hr-HR" dirty="0" err="1" smtClean="0"/>
              <a:t>Education</a:t>
            </a:r>
            <a:r>
              <a:rPr lang="hr-HR" dirty="0" smtClean="0"/>
              <a:t>:</a:t>
            </a:r>
          </a:p>
          <a:p>
            <a:r>
              <a:rPr lang="hr-HR" sz="3600" b="0" dirty="0" err="1" smtClean="0"/>
              <a:t>three</a:t>
            </a:r>
            <a:r>
              <a:rPr lang="hr-HR" sz="3600" b="0" dirty="0" smtClean="0"/>
              <a:t> </a:t>
            </a:r>
            <a:r>
              <a:rPr lang="hr-HR" sz="3600" b="0" dirty="0" err="1" smtClean="0"/>
              <a:t>monsters</a:t>
            </a:r>
            <a:r>
              <a:rPr lang="hr-HR" sz="3600" b="0" dirty="0" smtClean="0"/>
              <a:t> </a:t>
            </a:r>
            <a:r>
              <a:rPr lang="hr-HR" sz="3600" b="0" dirty="0" err="1" smtClean="0"/>
              <a:t>in</a:t>
            </a:r>
            <a:r>
              <a:rPr lang="hr-HR" sz="3600" b="0" dirty="0" smtClean="0"/>
              <a:t> </a:t>
            </a:r>
            <a:r>
              <a:rPr lang="hr-HR" sz="3600" b="0" dirty="0" err="1" smtClean="0"/>
              <a:t>the</a:t>
            </a:r>
            <a:r>
              <a:rPr lang="hr-HR" sz="3600" b="0" dirty="0" smtClean="0"/>
              <a:t> </a:t>
            </a:r>
            <a:r>
              <a:rPr lang="hr-HR" sz="3600" b="0" dirty="0" err="1" smtClean="0"/>
              <a:t>closet</a:t>
            </a:r>
            <a:r>
              <a:rPr lang="hr-HR" sz="3600" b="0" dirty="0" smtClean="0"/>
              <a:t> </a:t>
            </a:r>
            <a:r>
              <a:rPr lang="hr-HR" sz="3600" b="0" dirty="0" err="1" smtClean="0"/>
              <a:t>of</a:t>
            </a:r>
            <a:r>
              <a:rPr lang="hr-HR" sz="3600" b="0" dirty="0" smtClean="0"/>
              <a:t> </a:t>
            </a:r>
            <a:r>
              <a:rPr lang="hr-HR" sz="3600" b="0" dirty="0" err="1" smtClean="0"/>
              <a:t>teaching</a:t>
            </a:r>
            <a:endParaRPr lang="hr-HR" sz="3600" b="0" dirty="0" smtClean="0"/>
          </a:p>
          <a:p>
            <a:endParaRPr lang="hr-HR" sz="2800" b="0" dirty="0" smtClean="0"/>
          </a:p>
          <a:p>
            <a:pPr algn="r"/>
            <a:r>
              <a:rPr lang="hr-HR" sz="2800" b="0" dirty="0" smtClean="0"/>
              <a:t>Katarina Ivanjek</a:t>
            </a:r>
            <a:endParaRPr lang="en-US" sz="2800" b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476" y="4815327"/>
            <a:ext cx="3229281" cy="69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688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 dirty="0" err="1" smtClean="0"/>
              <a:t>Corrective</a:t>
            </a:r>
            <a:endParaRPr lang="hr-H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9425" y="1181686"/>
            <a:ext cx="7637636" cy="4078039"/>
          </a:xfrm>
        </p:spPr>
        <p:txBody>
          <a:bodyPr/>
          <a:lstStyle/>
          <a:p>
            <a:pPr>
              <a:spcAft>
                <a:spcPts val="50"/>
              </a:spcAft>
              <a:buFont typeface="Wingdings" pitchFamily="2" charset="2"/>
              <a:buChar char="§"/>
            </a:pPr>
            <a:r>
              <a:rPr lang="hr-HR" dirty="0" err="1" smtClean="0"/>
              <a:t>Focus</a:t>
            </a:r>
            <a:r>
              <a:rPr lang="hr-HR" dirty="0" smtClean="0"/>
              <a:t> on </a:t>
            </a:r>
            <a:r>
              <a:rPr lang="hr-HR" dirty="0" err="1" smtClean="0"/>
              <a:t>errors</a:t>
            </a:r>
            <a:r>
              <a:rPr lang="hr-HR" dirty="0" smtClean="0"/>
              <a:t> –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promote</a:t>
            </a:r>
            <a:r>
              <a:rPr lang="hr-HR" dirty="0" smtClean="0"/>
              <a:t> </a:t>
            </a:r>
            <a:r>
              <a:rPr lang="hr-HR" dirty="0" err="1" smtClean="0"/>
              <a:t>learning</a:t>
            </a:r>
            <a:r>
              <a:rPr lang="hr-HR" dirty="0" smtClean="0"/>
              <a:t> but </a:t>
            </a:r>
            <a:r>
              <a:rPr lang="hr-HR" dirty="0" err="1" smtClean="0"/>
              <a:t>will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necessarily</a:t>
            </a:r>
            <a:r>
              <a:rPr lang="hr-HR" dirty="0" smtClean="0"/>
              <a:t> do </a:t>
            </a:r>
            <a:r>
              <a:rPr lang="hr-HR" dirty="0" err="1" smtClean="0"/>
              <a:t>so</a:t>
            </a:r>
            <a:endParaRPr lang="hr-HR" dirty="0" smtClean="0"/>
          </a:p>
          <a:p>
            <a:pPr>
              <a:spcAft>
                <a:spcPts val="50"/>
              </a:spcAft>
              <a:buFont typeface="Wingdings" pitchFamily="2" charset="2"/>
              <a:buChar char="§"/>
            </a:pPr>
            <a:r>
              <a:rPr lang="hr-HR" dirty="0" err="1" smtClean="0"/>
              <a:t>Content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accuracy</a:t>
            </a:r>
            <a:r>
              <a:rPr lang="hr-HR" dirty="0" smtClean="0"/>
              <a:t> are </a:t>
            </a:r>
            <a:r>
              <a:rPr lang="hr-HR" dirty="0" err="1" smtClean="0"/>
              <a:t>equally</a:t>
            </a:r>
            <a:r>
              <a:rPr lang="hr-HR" dirty="0" smtClean="0"/>
              <a:t> </a:t>
            </a:r>
            <a:r>
              <a:rPr lang="hr-HR" dirty="0" err="1" smtClean="0"/>
              <a:t>important</a:t>
            </a:r>
            <a:r>
              <a:rPr lang="hr-HR" dirty="0" smtClean="0"/>
              <a:t> – </a:t>
            </a:r>
            <a:r>
              <a:rPr lang="hr-HR" b="1" dirty="0" smtClean="0"/>
              <a:t>best </a:t>
            </a:r>
            <a:r>
              <a:rPr lang="hr-HR" b="1" dirty="0" err="1" smtClean="0"/>
              <a:t>results</a:t>
            </a:r>
            <a:r>
              <a:rPr lang="hr-HR" b="1" dirty="0" smtClean="0"/>
              <a:t> </a:t>
            </a:r>
            <a:r>
              <a:rPr lang="hr-HR" dirty="0" err="1" smtClean="0"/>
              <a:t>when</a:t>
            </a:r>
            <a:r>
              <a:rPr lang="hr-HR" dirty="0" smtClean="0"/>
              <a:t> </a:t>
            </a:r>
          </a:p>
          <a:p>
            <a:pPr>
              <a:spcAft>
                <a:spcPts val="50"/>
              </a:spcAft>
              <a:buNone/>
            </a:pPr>
            <a:r>
              <a:rPr lang="hr-HR" dirty="0" smtClean="0"/>
              <a:t>      </a:t>
            </a:r>
            <a:r>
              <a:rPr lang="hr-HR" dirty="0" err="1" smtClean="0"/>
              <a:t>combined</a:t>
            </a:r>
            <a:endParaRPr lang="hr-HR" dirty="0" smtClean="0"/>
          </a:p>
          <a:p>
            <a:pPr>
              <a:spcAft>
                <a:spcPts val="50"/>
              </a:spcAft>
              <a:buFont typeface="Wingdings" pitchFamily="2" charset="2"/>
              <a:buChar char="§"/>
            </a:pPr>
            <a:r>
              <a:rPr lang="hr-HR" b="1" dirty="0" err="1" smtClean="0"/>
              <a:t>Errors</a:t>
            </a:r>
            <a:r>
              <a:rPr lang="hr-HR" dirty="0" smtClean="0"/>
              <a:t>: global (big), </a:t>
            </a:r>
            <a:r>
              <a:rPr lang="hr-HR" dirty="0" err="1" smtClean="0"/>
              <a:t>local</a:t>
            </a:r>
            <a:r>
              <a:rPr lang="hr-HR" dirty="0" smtClean="0"/>
              <a:t> (</a:t>
            </a:r>
            <a:r>
              <a:rPr lang="hr-HR" dirty="0" err="1" smtClean="0"/>
              <a:t>small</a:t>
            </a:r>
            <a:r>
              <a:rPr lang="hr-HR" dirty="0" smtClean="0"/>
              <a:t>), </a:t>
            </a:r>
            <a:r>
              <a:rPr lang="hr-HR" dirty="0" err="1" smtClean="0"/>
              <a:t>frequent</a:t>
            </a:r>
            <a:r>
              <a:rPr lang="hr-HR" dirty="0" smtClean="0"/>
              <a:t>, </a:t>
            </a:r>
            <a:r>
              <a:rPr lang="hr-HR" dirty="0" err="1" smtClean="0"/>
              <a:t>stigmatizing</a:t>
            </a:r>
            <a:r>
              <a:rPr lang="hr-HR" dirty="0" smtClean="0"/>
              <a:t> (</a:t>
            </a:r>
            <a:r>
              <a:rPr lang="hr-HR" dirty="0" err="1" smtClean="0"/>
              <a:t>offensive</a:t>
            </a:r>
            <a:r>
              <a:rPr lang="hr-HR" dirty="0" smtClean="0"/>
              <a:t>), </a:t>
            </a:r>
          </a:p>
          <a:p>
            <a:pPr>
              <a:spcAft>
                <a:spcPts val="50"/>
              </a:spcAft>
              <a:buNone/>
            </a:pPr>
            <a:r>
              <a:rPr lang="hr-HR" dirty="0" smtClean="0"/>
              <a:t>      </a:t>
            </a:r>
            <a:r>
              <a:rPr lang="hr-HR" dirty="0" err="1" smtClean="0"/>
              <a:t>specific</a:t>
            </a:r>
            <a:r>
              <a:rPr lang="hr-HR" dirty="0" smtClean="0"/>
              <a:t> </a:t>
            </a:r>
            <a:r>
              <a:rPr lang="hr-HR" dirty="0" err="1" smtClean="0"/>
              <a:t>interaction</a:t>
            </a:r>
            <a:r>
              <a:rPr lang="hr-HR" dirty="0" smtClean="0"/>
              <a:t> (</a:t>
            </a:r>
            <a:r>
              <a:rPr lang="hr-HR" dirty="0" err="1" smtClean="0"/>
              <a:t>formality</a:t>
            </a:r>
            <a:r>
              <a:rPr lang="hr-HR" dirty="0" smtClean="0"/>
              <a:t>),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self</a:t>
            </a:r>
            <a:r>
              <a:rPr lang="hr-HR" dirty="0" smtClean="0"/>
              <a:t>-</a:t>
            </a:r>
            <a:r>
              <a:rPr lang="hr-HR" dirty="0" err="1" smtClean="0"/>
              <a:t>corrected</a:t>
            </a:r>
            <a:r>
              <a:rPr lang="hr-HR" dirty="0" smtClean="0"/>
              <a:t>, </a:t>
            </a:r>
            <a:r>
              <a:rPr lang="hr-HR" dirty="0" err="1" smtClean="0"/>
              <a:t>recently</a:t>
            </a:r>
            <a:r>
              <a:rPr lang="hr-HR" dirty="0" smtClean="0"/>
              <a:t> </a:t>
            </a:r>
            <a:r>
              <a:rPr lang="hr-HR" dirty="0" err="1" smtClean="0"/>
              <a:t>studied</a:t>
            </a:r>
            <a:endParaRPr lang="hr-HR" dirty="0" smtClean="0"/>
          </a:p>
          <a:p>
            <a:pPr>
              <a:buNone/>
            </a:pPr>
            <a:endParaRPr lang="hr-HR" dirty="0" smtClean="0"/>
          </a:p>
          <a:p>
            <a:r>
              <a:rPr lang="hr-HR" b="1" dirty="0" err="1" smtClean="0"/>
              <a:t>Direct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 – more </a:t>
            </a:r>
            <a:r>
              <a:rPr lang="hr-HR" dirty="0" err="1" smtClean="0"/>
              <a:t>common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lower</a:t>
            </a:r>
            <a:r>
              <a:rPr lang="hr-HR" dirty="0" smtClean="0"/>
              <a:t>-</a:t>
            </a:r>
            <a:r>
              <a:rPr lang="hr-HR" dirty="0" err="1" smtClean="0"/>
              <a:t>level</a:t>
            </a:r>
            <a:r>
              <a:rPr lang="hr-HR" dirty="0" smtClean="0"/>
              <a:t> </a:t>
            </a:r>
            <a:r>
              <a:rPr lang="hr-HR" dirty="0" err="1" smtClean="0"/>
              <a:t>students</a:t>
            </a:r>
            <a:endParaRPr lang="hr-HR" dirty="0" smtClean="0"/>
          </a:p>
          <a:p>
            <a:r>
              <a:rPr lang="hr-HR" dirty="0" err="1" smtClean="0"/>
              <a:t>When</a:t>
            </a:r>
            <a:r>
              <a:rPr lang="hr-HR" dirty="0" smtClean="0"/>
              <a:t>, to </a:t>
            </a:r>
            <a:r>
              <a:rPr lang="hr-HR" dirty="0" err="1" smtClean="0"/>
              <a:t>whom</a:t>
            </a:r>
            <a:r>
              <a:rPr lang="hr-HR" dirty="0" smtClean="0"/>
              <a:t>, how – </a:t>
            </a:r>
            <a:r>
              <a:rPr lang="hr-HR" dirty="0" err="1" smtClean="0"/>
              <a:t>questions</a:t>
            </a:r>
            <a:r>
              <a:rPr lang="hr-HR" dirty="0" smtClean="0"/>
              <a:t> are </a:t>
            </a:r>
            <a:r>
              <a:rPr lang="hr-HR" dirty="0" err="1" smtClean="0"/>
              <a:t>interrelated</a:t>
            </a:r>
            <a:endParaRPr lang="hr-HR" dirty="0" smtClean="0"/>
          </a:p>
          <a:p>
            <a:r>
              <a:rPr lang="hr-HR" dirty="0" err="1" smtClean="0"/>
              <a:t>Why</a:t>
            </a:r>
            <a:r>
              <a:rPr lang="hr-HR" dirty="0" smtClean="0"/>
              <a:t> </a:t>
            </a:r>
            <a:r>
              <a:rPr lang="hr-HR" b="1" dirty="0" err="1" smtClean="0"/>
              <a:t>immediate</a:t>
            </a:r>
            <a:r>
              <a:rPr lang="hr-HR" b="1" dirty="0" smtClean="0"/>
              <a:t>/</a:t>
            </a:r>
            <a:r>
              <a:rPr lang="hr-HR" b="1" dirty="0" err="1" smtClean="0"/>
              <a:t>delayed</a:t>
            </a:r>
            <a:r>
              <a:rPr lang="hr-HR" b="1" dirty="0" smtClean="0"/>
              <a:t> </a:t>
            </a:r>
            <a:r>
              <a:rPr lang="hr-HR" dirty="0" err="1" smtClean="0"/>
              <a:t>feedback</a:t>
            </a:r>
            <a:endParaRPr lang="hr-HR" dirty="0" smtClean="0"/>
          </a:p>
          <a:p>
            <a:r>
              <a:rPr lang="hr-HR" dirty="0" err="1" smtClean="0"/>
              <a:t>Techniques</a:t>
            </a:r>
            <a:r>
              <a:rPr lang="hr-HR" dirty="0" smtClean="0"/>
              <a:t> for </a:t>
            </a:r>
            <a:r>
              <a:rPr lang="hr-HR" dirty="0" err="1" smtClean="0"/>
              <a:t>corrective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: </a:t>
            </a:r>
            <a:r>
              <a:rPr lang="hr-HR" dirty="0" err="1" smtClean="0"/>
              <a:t>direct</a:t>
            </a:r>
            <a:r>
              <a:rPr lang="hr-HR" dirty="0" smtClean="0"/>
              <a:t>---</a:t>
            </a:r>
            <a:r>
              <a:rPr lang="hr-HR" dirty="0" err="1" smtClean="0"/>
              <a:t>indirect</a:t>
            </a:r>
            <a:endParaRPr lang="hr-HR" dirty="0" smtClean="0"/>
          </a:p>
          <a:p>
            <a:pPr lvl="0"/>
            <a:endParaRPr lang="hr-HR" dirty="0" smtClean="0"/>
          </a:p>
          <a:p>
            <a:pPr>
              <a:spcAft>
                <a:spcPts val="50"/>
              </a:spcAft>
              <a:buNone/>
            </a:pPr>
            <a:endParaRPr lang="hr-HR" dirty="0" smtClean="0"/>
          </a:p>
          <a:p>
            <a:pPr>
              <a:spcAft>
                <a:spcPts val="50"/>
              </a:spcAft>
              <a:buNone/>
            </a:pP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7061" y="973801"/>
            <a:ext cx="3812346" cy="448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92163" y="419803"/>
            <a:ext cx="11226779" cy="553998"/>
          </a:xfrm>
        </p:spPr>
        <p:txBody>
          <a:bodyPr/>
          <a:lstStyle/>
          <a:p>
            <a:r>
              <a:rPr lang="hr-HR" dirty="0" err="1" smtClean="0"/>
              <a:t>Corrective</a:t>
            </a:r>
            <a:endParaRPr lang="hr-HR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85794" y="1181686"/>
            <a:ext cx="7637636" cy="4078039"/>
          </a:xfrm>
        </p:spPr>
        <p:txBody>
          <a:bodyPr/>
          <a:lstStyle/>
          <a:p>
            <a:pPr>
              <a:spcAft>
                <a:spcPts val="50"/>
              </a:spcAft>
              <a:buFont typeface="Wingdings" pitchFamily="2" charset="2"/>
              <a:buChar char="§"/>
            </a:pPr>
            <a:r>
              <a:rPr lang="hr-HR" dirty="0" err="1" smtClean="0"/>
              <a:t>Focus</a:t>
            </a:r>
            <a:r>
              <a:rPr lang="hr-HR" dirty="0" smtClean="0"/>
              <a:t> on </a:t>
            </a:r>
            <a:r>
              <a:rPr lang="hr-HR" dirty="0" err="1" smtClean="0"/>
              <a:t>errors</a:t>
            </a:r>
            <a:r>
              <a:rPr lang="hr-HR" dirty="0" smtClean="0"/>
              <a:t> –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promote</a:t>
            </a:r>
            <a:r>
              <a:rPr lang="hr-HR" dirty="0" smtClean="0"/>
              <a:t> </a:t>
            </a:r>
            <a:r>
              <a:rPr lang="hr-HR" dirty="0" err="1" smtClean="0"/>
              <a:t>learning</a:t>
            </a:r>
            <a:r>
              <a:rPr lang="hr-HR" dirty="0" smtClean="0"/>
              <a:t> but </a:t>
            </a:r>
            <a:r>
              <a:rPr lang="hr-HR" dirty="0" err="1" smtClean="0"/>
              <a:t>will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necessarily</a:t>
            </a:r>
            <a:r>
              <a:rPr lang="hr-HR" dirty="0" smtClean="0"/>
              <a:t> do </a:t>
            </a:r>
            <a:r>
              <a:rPr lang="hr-HR" dirty="0" err="1" smtClean="0"/>
              <a:t>so</a:t>
            </a:r>
            <a:endParaRPr lang="hr-HR" dirty="0" smtClean="0"/>
          </a:p>
          <a:p>
            <a:pPr>
              <a:spcAft>
                <a:spcPts val="50"/>
              </a:spcAft>
              <a:buFont typeface="Wingdings" pitchFamily="2" charset="2"/>
              <a:buChar char="§"/>
            </a:pPr>
            <a:r>
              <a:rPr lang="hr-HR" dirty="0" err="1" smtClean="0"/>
              <a:t>Content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accuracy</a:t>
            </a:r>
            <a:r>
              <a:rPr lang="hr-HR" dirty="0" smtClean="0"/>
              <a:t> are </a:t>
            </a:r>
            <a:r>
              <a:rPr lang="hr-HR" dirty="0" err="1" smtClean="0"/>
              <a:t>equally</a:t>
            </a:r>
            <a:r>
              <a:rPr lang="hr-HR" dirty="0" smtClean="0"/>
              <a:t> </a:t>
            </a:r>
            <a:r>
              <a:rPr lang="hr-HR" dirty="0" err="1" smtClean="0"/>
              <a:t>important</a:t>
            </a:r>
            <a:r>
              <a:rPr lang="hr-HR" dirty="0" smtClean="0"/>
              <a:t> – </a:t>
            </a:r>
            <a:r>
              <a:rPr lang="hr-HR" b="1" dirty="0" smtClean="0"/>
              <a:t>best </a:t>
            </a:r>
            <a:r>
              <a:rPr lang="hr-HR" b="1" dirty="0" err="1" smtClean="0"/>
              <a:t>results</a:t>
            </a:r>
            <a:r>
              <a:rPr lang="hr-HR" b="1" dirty="0" smtClean="0"/>
              <a:t> </a:t>
            </a:r>
            <a:r>
              <a:rPr lang="hr-HR" dirty="0" err="1" smtClean="0"/>
              <a:t>when</a:t>
            </a:r>
            <a:r>
              <a:rPr lang="hr-HR" dirty="0" smtClean="0"/>
              <a:t> </a:t>
            </a:r>
          </a:p>
          <a:p>
            <a:pPr>
              <a:spcAft>
                <a:spcPts val="50"/>
              </a:spcAft>
              <a:buNone/>
            </a:pPr>
            <a:r>
              <a:rPr lang="hr-HR" dirty="0" smtClean="0"/>
              <a:t>      </a:t>
            </a:r>
            <a:r>
              <a:rPr lang="hr-HR" dirty="0" err="1" smtClean="0"/>
              <a:t>combined</a:t>
            </a:r>
            <a:endParaRPr lang="hr-HR" dirty="0" smtClean="0"/>
          </a:p>
          <a:p>
            <a:pPr>
              <a:spcAft>
                <a:spcPts val="50"/>
              </a:spcAft>
              <a:buFont typeface="Wingdings" pitchFamily="2" charset="2"/>
              <a:buChar char="§"/>
            </a:pPr>
            <a:r>
              <a:rPr lang="hr-HR" b="1" dirty="0" err="1" smtClean="0"/>
              <a:t>Errors</a:t>
            </a:r>
            <a:r>
              <a:rPr lang="hr-HR" dirty="0" smtClean="0"/>
              <a:t>: global (big), </a:t>
            </a:r>
            <a:r>
              <a:rPr lang="hr-HR" dirty="0" err="1" smtClean="0"/>
              <a:t>local</a:t>
            </a:r>
            <a:r>
              <a:rPr lang="hr-HR" dirty="0" smtClean="0"/>
              <a:t> (</a:t>
            </a:r>
            <a:r>
              <a:rPr lang="hr-HR" dirty="0" err="1" smtClean="0"/>
              <a:t>small</a:t>
            </a:r>
            <a:r>
              <a:rPr lang="hr-HR" dirty="0" smtClean="0"/>
              <a:t>), </a:t>
            </a:r>
            <a:r>
              <a:rPr lang="hr-HR" dirty="0" err="1" smtClean="0"/>
              <a:t>frequent</a:t>
            </a:r>
            <a:r>
              <a:rPr lang="hr-HR" dirty="0" smtClean="0"/>
              <a:t>, </a:t>
            </a:r>
            <a:r>
              <a:rPr lang="hr-HR" dirty="0" err="1" smtClean="0"/>
              <a:t>stigmatizing</a:t>
            </a:r>
            <a:r>
              <a:rPr lang="hr-HR" dirty="0" smtClean="0"/>
              <a:t> (</a:t>
            </a:r>
            <a:r>
              <a:rPr lang="hr-HR" dirty="0" err="1" smtClean="0"/>
              <a:t>offensive</a:t>
            </a:r>
            <a:r>
              <a:rPr lang="hr-HR" dirty="0" smtClean="0"/>
              <a:t>), </a:t>
            </a:r>
          </a:p>
          <a:p>
            <a:pPr>
              <a:spcAft>
                <a:spcPts val="50"/>
              </a:spcAft>
              <a:buNone/>
            </a:pPr>
            <a:r>
              <a:rPr lang="hr-HR" dirty="0" smtClean="0"/>
              <a:t>      </a:t>
            </a:r>
            <a:r>
              <a:rPr lang="hr-HR" dirty="0" err="1" smtClean="0"/>
              <a:t>specific</a:t>
            </a:r>
            <a:r>
              <a:rPr lang="hr-HR" dirty="0" smtClean="0"/>
              <a:t> </a:t>
            </a:r>
            <a:r>
              <a:rPr lang="hr-HR" dirty="0" err="1" smtClean="0"/>
              <a:t>interaction</a:t>
            </a:r>
            <a:r>
              <a:rPr lang="hr-HR" dirty="0" smtClean="0"/>
              <a:t> (</a:t>
            </a:r>
            <a:r>
              <a:rPr lang="hr-HR" dirty="0" err="1" smtClean="0"/>
              <a:t>formality</a:t>
            </a:r>
            <a:r>
              <a:rPr lang="hr-HR" dirty="0" smtClean="0"/>
              <a:t>),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self</a:t>
            </a:r>
            <a:r>
              <a:rPr lang="hr-HR" dirty="0" smtClean="0"/>
              <a:t>-</a:t>
            </a:r>
            <a:r>
              <a:rPr lang="hr-HR" dirty="0" err="1" smtClean="0"/>
              <a:t>corrected</a:t>
            </a:r>
            <a:r>
              <a:rPr lang="hr-HR" dirty="0" smtClean="0"/>
              <a:t>, </a:t>
            </a:r>
            <a:r>
              <a:rPr lang="hr-HR" dirty="0" err="1" smtClean="0"/>
              <a:t>recently</a:t>
            </a:r>
            <a:r>
              <a:rPr lang="hr-HR" dirty="0" smtClean="0"/>
              <a:t> </a:t>
            </a:r>
            <a:r>
              <a:rPr lang="hr-HR" dirty="0" err="1" smtClean="0"/>
              <a:t>studied</a:t>
            </a:r>
            <a:endParaRPr lang="hr-HR" dirty="0" smtClean="0"/>
          </a:p>
          <a:p>
            <a:pPr>
              <a:buNone/>
            </a:pPr>
            <a:endParaRPr lang="hr-HR" dirty="0" smtClean="0"/>
          </a:p>
          <a:p>
            <a:r>
              <a:rPr lang="hr-HR" b="1" dirty="0" err="1" smtClean="0"/>
              <a:t>Direct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 – more </a:t>
            </a:r>
            <a:r>
              <a:rPr lang="hr-HR" dirty="0" err="1" smtClean="0"/>
              <a:t>common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lower</a:t>
            </a:r>
            <a:r>
              <a:rPr lang="hr-HR" dirty="0" smtClean="0"/>
              <a:t>-</a:t>
            </a:r>
            <a:r>
              <a:rPr lang="hr-HR" dirty="0" err="1" smtClean="0"/>
              <a:t>level</a:t>
            </a:r>
            <a:r>
              <a:rPr lang="hr-HR" dirty="0" smtClean="0"/>
              <a:t> </a:t>
            </a:r>
            <a:r>
              <a:rPr lang="hr-HR" dirty="0" err="1" smtClean="0"/>
              <a:t>students</a:t>
            </a:r>
            <a:endParaRPr lang="hr-HR" dirty="0" smtClean="0"/>
          </a:p>
          <a:p>
            <a:r>
              <a:rPr lang="hr-HR" dirty="0" err="1" smtClean="0"/>
              <a:t>When</a:t>
            </a:r>
            <a:r>
              <a:rPr lang="hr-HR" dirty="0" smtClean="0"/>
              <a:t>, to </a:t>
            </a:r>
            <a:r>
              <a:rPr lang="hr-HR" dirty="0" err="1" smtClean="0"/>
              <a:t>whom</a:t>
            </a:r>
            <a:r>
              <a:rPr lang="hr-HR" dirty="0" smtClean="0"/>
              <a:t>, how – </a:t>
            </a:r>
            <a:r>
              <a:rPr lang="hr-HR" dirty="0" err="1" smtClean="0"/>
              <a:t>questions</a:t>
            </a:r>
            <a:r>
              <a:rPr lang="hr-HR" dirty="0" smtClean="0"/>
              <a:t> are </a:t>
            </a:r>
            <a:r>
              <a:rPr lang="hr-HR" dirty="0" err="1" smtClean="0"/>
              <a:t>interrelated</a:t>
            </a:r>
            <a:endParaRPr lang="hr-HR" dirty="0" smtClean="0"/>
          </a:p>
          <a:p>
            <a:r>
              <a:rPr lang="hr-HR" dirty="0" err="1" smtClean="0"/>
              <a:t>Why</a:t>
            </a:r>
            <a:r>
              <a:rPr lang="hr-HR" dirty="0" smtClean="0"/>
              <a:t> </a:t>
            </a:r>
            <a:r>
              <a:rPr lang="hr-HR" b="1" dirty="0" err="1" smtClean="0"/>
              <a:t>immediate</a:t>
            </a:r>
            <a:r>
              <a:rPr lang="hr-HR" b="1" dirty="0" smtClean="0"/>
              <a:t>/</a:t>
            </a:r>
            <a:r>
              <a:rPr lang="hr-HR" b="1" dirty="0" err="1" smtClean="0"/>
              <a:t>delayed</a:t>
            </a:r>
            <a:r>
              <a:rPr lang="hr-HR" b="1" dirty="0" smtClean="0"/>
              <a:t> </a:t>
            </a:r>
            <a:r>
              <a:rPr lang="hr-HR" dirty="0" err="1" smtClean="0"/>
              <a:t>feedback</a:t>
            </a:r>
            <a:endParaRPr lang="hr-HR" dirty="0" smtClean="0"/>
          </a:p>
          <a:p>
            <a:r>
              <a:rPr lang="hr-HR" dirty="0" err="1" smtClean="0"/>
              <a:t>Techniques</a:t>
            </a:r>
            <a:r>
              <a:rPr lang="hr-HR" dirty="0" smtClean="0"/>
              <a:t> for </a:t>
            </a:r>
            <a:r>
              <a:rPr lang="hr-HR" dirty="0" err="1" smtClean="0"/>
              <a:t>corrective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: </a:t>
            </a:r>
            <a:r>
              <a:rPr lang="hr-HR" dirty="0" err="1" smtClean="0"/>
              <a:t>direct</a:t>
            </a:r>
            <a:r>
              <a:rPr lang="hr-HR" dirty="0" smtClean="0"/>
              <a:t>---</a:t>
            </a:r>
            <a:r>
              <a:rPr lang="hr-HR" dirty="0" err="1" smtClean="0"/>
              <a:t>indirect</a:t>
            </a:r>
            <a:endParaRPr lang="hr-HR" dirty="0" smtClean="0"/>
          </a:p>
          <a:p>
            <a:pPr lvl="0"/>
            <a:endParaRPr lang="hr-HR" dirty="0" smtClean="0"/>
          </a:p>
          <a:p>
            <a:pPr>
              <a:spcAft>
                <a:spcPts val="50"/>
              </a:spcAft>
              <a:buNone/>
            </a:pPr>
            <a:endParaRPr lang="hr-HR" dirty="0" smtClean="0"/>
          </a:p>
          <a:p>
            <a:pPr>
              <a:spcAft>
                <a:spcPts val="50"/>
              </a:spcAft>
              <a:buNone/>
            </a:pPr>
            <a:endParaRPr lang="hr-H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3430" y="973801"/>
            <a:ext cx="3812346" cy="448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37" y="160020"/>
            <a:ext cx="10911523" cy="581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896" y="263502"/>
            <a:ext cx="5345723" cy="573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8775" y="263502"/>
            <a:ext cx="5572125" cy="571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11898" y="3259393"/>
            <a:ext cx="5400675" cy="262870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hr-HR" dirty="0" err="1" smtClean="0"/>
              <a:t>Feedback</a:t>
            </a:r>
            <a:r>
              <a:rPr lang="hr-HR" dirty="0" smtClean="0"/>
              <a:t> </a:t>
            </a:r>
            <a:r>
              <a:rPr lang="hr-HR" dirty="0" err="1" smtClean="0"/>
              <a:t>strategies</a:t>
            </a:r>
            <a:r>
              <a:rPr lang="hr-HR" dirty="0" smtClean="0"/>
              <a:t> </a:t>
            </a:r>
            <a:r>
              <a:rPr lang="hr-HR" dirty="0" err="1" smtClean="0"/>
              <a:t>will</a:t>
            </a:r>
            <a:r>
              <a:rPr lang="hr-HR" dirty="0" smtClean="0"/>
              <a:t> work </a:t>
            </a:r>
            <a:r>
              <a:rPr lang="hr-HR" dirty="0" err="1" smtClean="0"/>
              <a:t>only</a:t>
            </a:r>
            <a:r>
              <a:rPr lang="hr-HR" dirty="0" smtClean="0"/>
              <a:t> </a:t>
            </a:r>
            <a:r>
              <a:rPr lang="hr-HR" dirty="0" err="1" smtClean="0"/>
              <a:t>if</a:t>
            </a:r>
            <a:r>
              <a:rPr lang="hr-HR" dirty="0" smtClean="0"/>
              <a:t> </a:t>
            </a:r>
            <a:r>
              <a:rPr lang="hr-HR" dirty="0" err="1" smtClean="0"/>
              <a:t>Ts</a:t>
            </a:r>
            <a:r>
              <a:rPr lang="hr-HR" dirty="0" smtClean="0"/>
              <a:t> </a:t>
            </a:r>
            <a:r>
              <a:rPr lang="hr-HR" dirty="0" err="1" smtClean="0"/>
              <a:t>believe</a:t>
            </a:r>
            <a:r>
              <a:rPr lang="hr-HR" dirty="0" smtClean="0"/>
              <a:t> </a:t>
            </a:r>
            <a:r>
              <a:rPr lang="hr-HR" dirty="0" err="1" smtClean="0"/>
              <a:t>they</a:t>
            </a:r>
            <a:r>
              <a:rPr lang="hr-HR" dirty="0" smtClean="0"/>
              <a:t>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work</a:t>
            </a: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Font typeface="Wingdings" pitchFamily="2" charset="2"/>
              <a:buChar char="v"/>
            </a:pP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better</a:t>
            </a:r>
            <a:r>
              <a:rPr lang="hr-HR" dirty="0" smtClean="0"/>
              <a:t> </a:t>
            </a:r>
            <a:r>
              <a:rPr lang="hr-HR" dirty="0" err="1" smtClean="0"/>
              <a:t>Ts</a:t>
            </a:r>
            <a:r>
              <a:rPr lang="hr-HR" dirty="0" smtClean="0"/>
              <a:t> &amp; Ss </a:t>
            </a:r>
            <a:r>
              <a:rPr lang="hr-HR" dirty="0" err="1" smtClean="0"/>
              <a:t>know</a:t>
            </a:r>
            <a:r>
              <a:rPr lang="hr-HR" dirty="0" smtClean="0"/>
              <a:t> </a:t>
            </a:r>
            <a:r>
              <a:rPr lang="hr-HR" dirty="0" err="1" smtClean="0"/>
              <a:t>each</a:t>
            </a:r>
            <a:r>
              <a:rPr lang="hr-HR" dirty="0" smtClean="0"/>
              <a:t> </a:t>
            </a:r>
            <a:r>
              <a:rPr lang="hr-HR" dirty="0" err="1" smtClean="0"/>
              <a:t>other</a:t>
            </a:r>
            <a:r>
              <a:rPr lang="hr-HR" dirty="0" smtClean="0"/>
              <a:t> – more </a:t>
            </a:r>
            <a:r>
              <a:rPr lang="hr-HR" dirty="0" err="1" smtClean="0"/>
              <a:t>likely</a:t>
            </a:r>
            <a:r>
              <a:rPr lang="hr-HR" dirty="0" smtClean="0"/>
              <a:t>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reaction</a:t>
            </a:r>
            <a:r>
              <a:rPr lang="hr-HR" dirty="0" smtClean="0"/>
              <a:t> to F </a:t>
            </a:r>
            <a:r>
              <a:rPr lang="hr-HR" dirty="0" err="1" smtClean="0"/>
              <a:t>will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one </a:t>
            </a:r>
            <a:r>
              <a:rPr lang="hr-HR" dirty="0" err="1" smtClean="0"/>
              <a:t>that</a:t>
            </a:r>
            <a:r>
              <a:rPr lang="hr-HR" dirty="0" smtClean="0"/>
              <a:t> is </a:t>
            </a:r>
            <a:r>
              <a:rPr lang="hr-HR" dirty="0" err="1" smtClean="0"/>
              <a:t>hoped</a:t>
            </a:r>
            <a:r>
              <a:rPr lang="hr-HR" dirty="0" smtClean="0"/>
              <a:t> for</a:t>
            </a:r>
          </a:p>
          <a:p>
            <a:pPr>
              <a:spcAft>
                <a:spcPts val="50"/>
              </a:spcAft>
              <a:buFont typeface="Wingdings" pitchFamily="2" charset="2"/>
              <a:buChar char="v"/>
            </a:pPr>
            <a:r>
              <a:rPr lang="hr-HR" dirty="0" err="1" smtClean="0"/>
              <a:t>Cannot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forced</a:t>
            </a:r>
            <a:r>
              <a:rPr lang="hr-HR" dirty="0" smtClean="0"/>
              <a:t> – </a:t>
            </a:r>
            <a:r>
              <a:rPr lang="hr-HR" dirty="0" err="1" smtClean="0"/>
              <a:t>there</a:t>
            </a:r>
            <a:r>
              <a:rPr lang="hr-HR" dirty="0" smtClean="0"/>
              <a:t> </a:t>
            </a:r>
            <a:r>
              <a:rPr lang="hr-HR" dirty="0" err="1" smtClean="0"/>
              <a:t>should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conditions</a:t>
            </a:r>
            <a:r>
              <a:rPr lang="hr-HR" dirty="0" smtClean="0"/>
              <a:t> for </a:t>
            </a:r>
            <a:r>
              <a:rPr lang="hr-HR" dirty="0" err="1" smtClean="0"/>
              <a:t>learning</a:t>
            </a:r>
            <a:r>
              <a:rPr lang="hr-HR" dirty="0" smtClean="0"/>
              <a:t>; best </a:t>
            </a:r>
            <a:r>
              <a:rPr lang="hr-HR" dirty="0" err="1" smtClean="0"/>
              <a:t>when</a:t>
            </a:r>
            <a:r>
              <a:rPr lang="hr-HR" dirty="0" smtClean="0"/>
              <a:t> </a:t>
            </a:r>
            <a:r>
              <a:rPr lang="hr-HR" dirty="0" err="1" smtClean="0"/>
              <a:t>integrated</a:t>
            </a:r>
            <a:endParaRPr lang="hr-HR" dirty="0" smtClean="0"/>
          </a:p>
          <a:p>
            <a:pPr>
              <a:buFont typeface="Wingdings" pitchFamily="2" charset="2"/>
              <a:buChar char="v"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5642051" cy="553998"/>
          </a:xfrm>
        </p:spPr>
        <p:txBody>
          <a:bodyPr/>
          <a:lstStyle/>
          <a:p>
            <a:r>
              <a:rPr lang="hr-HR" dirty="0" err="1" smtClean="0"/>
              <a:t>Peer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endParaRPr lang="hr-H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9426" y="1181686"/>
            <a:ext cx="5648419" cy="4706417"/>
          </a:xfrm>
        </p:spPr>
        <p:txBody>
          <a:bodyPr/>
          <a:lstStyle/>
          <a:p>
            <a:pPr>
              <a:spcAft>
                <a:spcPts val="50"/>
              </a:spcAft>
              <a:buNone/>
            </a:pPr>
            <a:r>
              <a:rPr lang="hr-HR" dirty="0" err="1" smtClean="0"/>
              <a:t>Benefits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giver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receiver</a:t>
            </a:r>
            <a:r>
              <a:rPr lang="hr-HR" dirty="0" smtClean="0"/>
              <a:t> – </a:t>
            </a:r>
            <a:r>
              <a:rPr lang="hr-HR" dirty="0" err="1" smtClean="0"/>
              <a:t>listen</a:t>
            </a:r>
            <a:r>
              <a:rPr lang="hr-HR" dirty="0" smtClean="0"/>
              <a:t> to </a:t>
            </a:r>
            <a:r>
              <a:rPr lang="hr-HR" dirty="0" err="1" smtClean="0"/>
              <a:t>others</a:t>
            </a:r>
            <a:r>
              <a:rPr lang="hr-HR" dirty="0" smtClean="0"/>
              <a:t> more</a:t>
            </a:r>
          </a:p>
          <a:p>
            <a:pPr>
              <a:spcAft>
                <a:spcPts val="50"/>
              </a:spcAft>
              <a:buNone/>
            </a:pPr>
            <a:r>
              <a:rPr lang="hr-HR" dirty="0" err="1" smtClean="0"/>
              <a:t>Fosters</a:t>
            </a:r>
            <a:r>
              <a:rPr lang="hr-HR" dirty="0" smtClean="0"/>
              <a:t> </a:t>
            </a:r>
            <a:r>
              <a:rPr lang="hr-HR" dirty="0" err="1" smtClean="0"/>
              <a:t>independence</a:t>
            </a:r>
            <a:endParaRPr lang="hr-HR" dirty="0" smtClean="0"/>
          </a:p>
          <a:p>
            <a:pPr>
              <a:spcAft>
                <a:spcPts val="50"/>
              </a:spcAft>
              <a:buNone/>
            </a:pPr>
            <a:r>
              <a:rPr lang="hr-HR" dirty="0" smtClean="0"/>
              <a:t>T </a:t>
            </a:r>
            <a:r>
              <a:rPr lang="hr-HR" dirty="0" err="1" smtClean="0"/>
              <a:t>provides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model</a:t>
            </a:r>
          </a:p>
          <a:p>
            <a:pPr>
              <a:spcAft>
                <a:spcPts val="50"/>
              </a:spcAft>
              <a:buNone/>
            </a:pPr>
            <a:r>
              <a:rPr lang="hr-HR" dirty="0" err="1" smtClean="0"/>
              <a:t>Collaboration</a:t>
            </a:r>
            <a:r>
              <a:rPr lang="hr-HR" dirty="0" smtClean="0"/>
              <a:t> (</a:t>
            </a:r>
            <a:r>
              <a:rPr lang="hr-HR" dirty="0" err="1" smtClean="0"/>
              <a:t>writing</a:t>
            </a:r>
            <a:r>
              <a:rPr lang="hr-HR" dirty="0" smtClean="0"/>
              <a:t>) – all </a:t>
            </a:r>
            <a:r>
              <a:rPr lang="hr-HR" dirty="0" err="1" smtClean="0"/>
              <a:t>elements</a:t>
            </a:r>
            <a:endParaRPr lang="hr-HR" dirty="0" smtClean="0"/>
          </a:p>
          <a:p>
            <a:pPr>
              <a:spcAft>
                <a:spcPts val="50"/>
              </a:spcAft>
              <a:buNone/>
            </a:pPr>
            <a:endParaRPr lang="hr-HR" dirty="0" smtClean="0"/>
          </a:p>
          <a:p>
            <a:pPr>
              <a:spcAft>
                <a:spcPts val="50"/>
              </a:spcAft>
              <a:buNone/>
            </a:pPr>
            <a:r>
              <a:rPr lang="hr-HR" dirty="0" smtClean="0"/>
              <a:t>RESPONSE to </a:t>
            </a:r>
            <a:r>
              <a:rPr lang="hr-HR" dirty="0" err="1" smtClean="0"/>
              <a:t>feedback</a:t>
            </a:r>
            <a:endParaRPr lang="hr-HR" dirty="0" smtClean="0"/>
          </a:p>
          <a:p>
            <a:pPr>
              <a:spcAft>
                <a:spcPts val="50"/>
              </a:spcAft>
              <a:buNone/>
            </a:pPr>
            <a:endParaRPr lang="hr-HR" dirty="0" smtClean="0"/>
          </a:p>
          <a:p>
            <a:pPr>
              <a:buFont typeface="Courier New" pitchFamily="49" charset="0"/>
              <a:buChar char="o"/>
            </a:pPr>
            <a:r>
              <a:rPr lang="hr-HR" dirty="0" smtClean="0"/>
              <a:t>S</a:t>
            </a:r>
            <a:r>
              <a:rPr lang="en-US" dirty="0" err="1" smtClean="0"/>
              <a:t>ome</a:t>
            </a:r>
            <a:r>
              <a:rPr lang="en-US" dirty="0" smtClean="0"/>
              <a:t> learners are </a:t>
            </a:r>
            <a:r>
              <a:rPr lang="en-US" b="1" dirty="0" smtClean="0"/>
              <a:t>not receptive </a:t>
            </a:r>
            <a:r>
              <a:rPr lang="en-US" dirty="0" smtClean="0"/>
              <a:t>to feedback</a:t>
            </a:r>
          </a:p>
          <a:p>
            <a:pPr>
              <a:buNone/>
            </a:pPr>
            <a:r>
              <a:rPr lang="hr-HR" dirty="0" smtClean="0"/>
              <a:t>     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their</a:t>
            </a:r>
            <a:r>
              <a:rPr lang="hr-HR" dirty="0" smtClean="0"/>
              <a:t> </a:t>
            </a:r>
            <a:r>
              <a:rPr lang="hr-HR" dirty="0" err="1" smtClean="0"/>
              <a:t>peers</a:t>
            </a:r>
            <a:endParaRPr lang="hr-HR" dirty="0" smtClean="0"/>
          </a:p>
          <a:p>
            <a:pPr>
              <a:buFont typeface="Courier New" pitchFamily="49" charset="0"/>
              <a:buChar char="o"/>
            </a:pPr>
            <a:r>
              <a:rPr lang="hr-HR" dirty="0" smtClean="0"/>
              <a:t>S</a:t>
            </a:r>
            <a:r>
              <a:rPr lang="en-US" dirty="0" err="1" smtClean="0"/>
              <a:t>ome</a:t>
            </a:r>
            <a:r>
              <a:rPr lang="en-US" dirty="0" smtClean="0"/>
              <a:t> learners may be </a:t>
            </a:r>
            <a:r>
              <a:rPr lang="en-US" b="1" dirty="0" smtClean="0"/>
              <a:t>reluctant to offer</a:t>
            </a:r>
            <a:r>
              <a:rPr lang="hr-HR" b="1" dirty="0" smtClean="0"/>
              <a:t> </a:t>
            </a:r>
          </a:p>
          <a:p>
            <a:pPr>
              <a:buNone/>
            </a:pPr>
            <a:r>
              <a:rPr lang="hr-HR" dirty="0" smtClean="0"/>
              <a:t>      </a:t>
            </a:r>
            <a:r>
              <a:rPr lang="en-US" dirty="0" smtClean="0"/>
              <a:t>peer feedback for fear of giving offence</a:t>
            </a:r>
            <a:endParaRPr lang="hr-HR" dirty="0" smtClean="0"/>
          </a:p>
          <a:p>
            <a:pPr>
              <a:buFont typeface="Courier New" pitchFamily="49" charset="0"/>
              <a:buChar char="o"/>
            </a:pPr>
            <a:r>
              <a:rPr lang="hr-HR" dirty="0" err="1" smtClean="0"/>
              <a:t>Tendency</a:t>
            </a:r>
            <a:r>
              <a:rPr lang="hr-HR" dirty="0" smtClean="0"/>
              <a:t> to </a:t>
            </a:r>
            <a:r>
              <a:rPr lang="hr-HR" b="1" dirty="0" err="1" smtClean="0"/>
              <a:t>focus</a:t>
            </a:r>
            <a:r>
              <a:rPr lang="hr-HR" b="1" dirty="0" smtClean="0"/>
              <a:t> on </a:t>
            </a:r>
            <a:r>
              <a:rPr lang="hr-HR" b="1" dirty="0" err="1" smtClean="0"/>
              <a:t>grammatical</a:t>
            </a:r>
            <a:r>
              <a:rPr lang="hr-HR" b="1" dirty="0" smtClean="0"/>
              <a:t> </a:t>
            </a:r>
            <a:r>
              <a:rPr lang="hr-HR" b="1" dirty="0" err="1" smtClean="0"/>
              <a:t>accuracy</a:t>
            </a:r>
            <a:r>
              <a:rPr lang="hr-HR" b="1" dirty="0" smtClean="0"/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hr-HR" dirty="0" err="1" smtClean="0"/>
              <a:t>Peer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 </a:t>
            </a:r>
            <a:r>
              <a:rPr lang="en-US" dirty="0" smtClean="0"/>
              <a:t>is of greater value when it focuses on</a:t>
            </a:r>
            <a:r>
              <a:rPr lang="hr-HR" dirty="0" smtClean="0"/>
              <a:t> </a:t>
            </a:r>
            <a:r>
              <a:rPr lang="en-US" dirty="0" smtClean="0"/>
              <a:t>the </a:t>
            </a:r>
            <a:r>
              <a:rPr lang="en-US" b="1" dirty="0" smtClean="0"/>
              <a:t>content</a:t>
            </a:r>
            <a:r>
              <a:rPr lang="hr-HR" b="1" dirty="0" smtClean="0"/>
              <a:t> </a:t>
            </a:r>
            <a:r>
              <a:rPr lang="hr-HR" b="1" dirty="0" err="1" smtClean="0"/>
              <a:t>and</a:t>
            </a:r>
            <a:r>
              <a:rPr lang="hr-HR" b="1" dirty="0" smtClean="0"/>
              <a:t> </a:t>
            </a:r>
            <a:r>
              <a:rPr lang="hr-HR" b="1" dirty="0" err="1" smtClean="0"/>
              <a:t>organization</a:t>
            </a:r>
            <a:endParaRPr lang="hr-HR" b="1" dirty="0" smtClean="0"/>
          </a:p>
          <a:p>
            <a:pPr>
              <a:spcAft>
                <a:spcPts val="50"/>
              </a:spcAft>
              <a:buFontTx/>
              <a:buChar char="-"/>
            </a:pPr>
            <a:endParaRPr lang="hr-H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1898" y="1115363"/>
            <a:ext cx="2891096" cy="184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loud 9"/>
          <p:cNvSpPr/>
          <p:nvPr/>
        </p:nvSpPr>
        <p:spPr>
          <a:xfrm>
            <a:off x="9645445" y="1181686"/>
            <a:ext cx="2067128" cy="207770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9910505" y="1634671"/>
            <a:ext cx="12419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err="1" smtClean="0">
                <a:solidFill>
                  <a:schemeClr val="bg1">
                    <a:lumMod val="50000"/>
                  </a:schemeClr>
                </a:solidFill>
              </a:rPr>
              <a:t>Affective</a:t>
            </a:r>
            <a:r>
              <a:rPr lang="hr-HR" sz="16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600" b="1" dirty="0" err="1" smtClean="0">
                <a:solidFill>
                  <a:schemeClr val="bg1">
                    <a:lumMod val="50000"/>
                  </a:schemeClr>
                </a:solidFill>
              </a:rPr>
              <a:t>differences</a:t>
            </a:r>
            <a:r>
              <a:rPr lang="hr-HR" sz="1600" b="1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hr-HR" sz="1600" b="1" dirty="0" err="1" smtClean="0">
                <a:solidFill>
                  <a:schemeClr val="bg1">
                    <a:lumMod val="50000"/>
                  </a:schemeClr>
                </a:solidFill>
              </a:rPr>
              <a:t>MotivationAnxiety</a:t>
            </a:r>
            <a:r>
              <a:rPr lang="hr-HR" sz="16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600" b="1" dirty="0" err="1" smtClean="0">
                <a:solidFill>
                  <a:schemeClr val="bg1">
                    <a:lumMod val="50000"/>
                  </a:schemeClr>
                </a:solidFill>
              </a:rPr>
              <a:t>Beliefs</a:t>
            </a:r>
            <a:endParaRPr lang="hr-H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357" y="297304"/>
            <a:ext cx="5143876" cy="50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1267" y="297304"/>
            <a:ext cx="6239191" cy="356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5396" y="2054355"/>
            <a:ext cx="6673085" cy="282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95" y="2095974"/>
            <a:ext cx="4413752" cy="241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12A8A28-3945-D64A-AC2B-FD2D9E2F1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6550437" cy="649580"/>
          </a:xfrm>
        </p:spPr>
        <p:txBody>
          <a:bodyPr/>
          <a:lstStyle/>
          <a:p>
            <a:r>
              <a:rPr lang="hr-HR" dirty="0" err="1" smtClean="0"/>
              <a:t>Criteria</a:t>
            </a:r>
            <a:r>
              <a:rPr lang="hr-HR" dirty="0" smtClean="0"/>
              <a:t> – how </a:t>
            </a:r>
            <a:r>
              <a:rPr lang="hr-HR" dirty="0" err="1" smtClean="0"/>
              <a:t>they</a:t>
            </a:r>
            <a:r>
              <a:rPr lang="hr-HR" dirty="0" smtClean="0"/>
              <a:t>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help</a:t>
            </a:r>
            <a:r>
              <a:rPr lang="hr-HR" dirty="0" smtClean="0"/>
              <a:t>?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6CB878C7-4491-044D-9F1B-083836BD95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1318022"/>
            <a:ext cx="5400675" cy="430887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hr-HR" b="1" dirty="0" smtClean="0">
                <a:solidFill>
                  <a:srgbClr val="ED1A3A"/>
                </a:solidFill>
              </a:rPr>
              <a:t>Show </a:t>
            </a:r>
            <a:r>
              <a:rPr lang="hr-HR" b="1" dirty="0" err="1" smtClean="0">
                <a:solidFill>
                  <a:srgbClr val="ED1A3A"/>
                </a:solidFill>
              </a:rPr>
              <a:t>students</a:t>
            </a:r>
            <a:r>
              <a:rPr lang="hr-HR" b="1" dirty="0" smtClean="0">
                <a:solidFill>
                  <a:srgbClr val="ED1A3A"/>
                </a:solidFill>
              </a:rPr>
              <a:t> </a:t>
            </a:r>
            <a:r>
              <a:rPr lang="hr-HR" b="1" dirty="0" err="1" smtClean="0">
                <a:solidFill>
                  <a:srgbClr val="ED1A3A"/>
                </a:solidFill>
              </a:rPr>
              <a:t>success</a:t>
            </a:r>
            <a:r>
              <a:rPr lang="hr-HR" b="1" dirty="0" smtClean="0">
                <a:solidFill>
                  <a:srgbClr val="ED1A3A"/>
                </a:solidFill>
              </a:rPr>
              <a:t> </a:t>
            </a:r>
            <a:r>
              <a:rPr lang="hr-HR" b="1" dirty="0" err="1" smtClean="0">
                <a:solidFill>
                  <a:srgbClr val="ED1A3A"/>
                </a:solidFill>
              </a:rPr>
              <a:t>criteria</a:t>
            </a:r>
            <a:endParaRPr lang="hr-HR" b="1" dirty="0" smtClean="0">
              <a:solidFill>
                <a:srgbClr val="ED1A3A"/>
              </a:solidFill>
            </a:endParaRPr>
          </a:p>
          <a:p>
            <a:pPr>
              <a:buNone/>
            </a:pPr>
            <a:r>
              <a:rPr lang="hr-HR" b="1" dirty="0" smtClean="0"/>
              <a:t>A2 </a:t>
            </a:r>
            <a:r>
              <a:rPr lang="hr-HR" b="1" dirty="0" err="1" smtClean="0"/>
              <a:t>Level</a:t>
            </a:r>
            <a:endParaRPr lang="hr-HR" b="1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r>
              <a:rPr lang="hr-HR" i="1" dirty="0" smtClean="0"/>
              <a:t>TASK </a:t>
            </a:r>
            <a:r>
              <a:rPr lang="hr-HR" i="1" dirty="0" err="1" smtClean="0"/>
              <a:t>Speaking</a:t>
            </a:r>
            <a:r>
              <a:rPr lang="hr-HR" i="1" dirty="0" smtClean="0"/>
              <a:t>: </a:t>
            </a:r>
            <a:r>
              <a:rPr lang="hr-HR" i="1" dirty="0" err="1" smtClean="0"/>
              <a:t>Describe</a:t>
            </a:r>
            <a:r>
              <a:rPr lang="hr-HR" i="1" dirty="0" smtClean="0"/>
              <a:t> a picture</a:t>
            </a:r>
          </a:p>
          <a:p>
            <a:pPr>
              <a:buNone/>
            </a:pPr>
            <a:r>
              <a:rPr lang="hr-HR" dirty="0" err="1" smtClean="0"/>
              <a:t>Success</a:t>
            </a:r>
            <a:r>
              <a:rPr lang="hr-HR" dirty="0" smtClean="0"/>
              <a:t> </a:t>
            </a:r>
            <a:r>
              <a:rPr lang="hr-HR" dirty="0" err="1" smtClean="0"/>
              <a:t>criteria</a:t>
            </a:r>
            <a:r>
              <a:rPr lang="hr-HR" dirty="0" smtClean="0"/>
              <a:t>: </a:t>
            </a:r>
            <a:r>
              <a:rPr lang="hr-HR" dirty="0" err="1" smtClean="0"/>
              <a:t>describe</a:t>
            </a:r>
            <a:r>
              <a:rPr lang="hr-HR" dirty="0" smtClean="0"/>
              <a:t> </a:t>
            </a:r>
            <a:r>
              <a:rPr lang="hr-HR" dirty="0" err="1" smtClean="0"/>
              <a:t>where</a:t>
            </a:r>
            <a:r>
              <a:rPr lang="hr-HR" dirty="0" smtClean="0"/>
              <a:t> </a:t>
            </a:r>
            <a:r>
              <a:rPr lang="hr-HR" dirty="0" err="1" smtClean="0"/>
              <a:t>people</a:t>
            </a:r>
            <a:r>
              <a:rPr lang="hr-HR" dirty="0" smtClean="0"/>
              <a:t> are, use 3-7</a:t>
            </a:r>
          </a:p>
          <a:p>
            <a:pPr>
              <a:buNone/>
            </a:pPr>
            <a:r>
              <a:rPr lang="hr-HR" dirty="0" err="1" smtClean="0"/>
              <a:t>prepositions</a:t>
            </a:r>
            <a:r>
              <a:rPr lang="hr-HR" dirty="0" smtClean="0"/>
              <a:t>, </a:t>
            </a:r>
            <a:r>
              <a:rPr lang="hr-HR" dirty="0" err="1" smtClean="0"/>
              <a:t>what</a:t>
            </a:r>
            <a:r>
              <a:rPr lang="hr-HR" dirty="0" smtClean="0"/>
              <a:t> </a:t>
            </a:r>
            <a:r>
              <a:rPr lang="hr-HR" dirty="0" err="1" smtClean="0"/>
              <a:t>clothes</a:t>
            </a:r>
            <a:r>
              <a:rPr lang="hr-HR" dirty="0" smtClean="0"/>
              <a:t> </a:t>
            </a:r>
            <a:r>
              <a:rPr lang="hr-HR" dirty="0" err="1" smtClean="0"/>
              <a:t>people</a:t>
            </a:r>
            <a:r>
              <a:rPr lang="hr-HR" dirty="0" smtClean="0"/>
              <a:t> are </a:t>
            </a:r>
            <a:r>
              <a:rPr lang="hr-HR" dirty="0" err="1" smtClean="0"/>
              <a:t>wearing</a:t>
            </a:r>
            <a:r>
              <a:rPr lang="hr-HR" dirty="0" smtClean="0"/>
              <a:t>, use</a:t>
            </a:r>
          </a:p>
          <a:p>
            <a:pPr>
              <a:buNone/>
            </a:pPr>
            <a:r>
              <a:rPr lang="hr-HR" dirty="0" smtClean="0"/>
              <a:t>4-8 </a:t>
            </a:r>
            <a:r>
              <a:rPr lang="hr-HR" dirty="0" err="1" smtClean="0"/>
              <a:t>verbs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Present</a:t>
            </a:r>
            <a:r>
              <a:rPr lang="hr-HR" dirty="0" smtClean="0"/>
              <a:t> </a:t>
            </a:r>
            <a:r>
              <a:rPr lang="hr-HR" dirty="0" err="1" smtClean="0"/>
              <a:t>Continuous</a:t>
            </a:r>
            <a:r>
              <a:rPr lang="hr-HR" dirty="0" smtClean="0"/>
              <a:t>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="" xmlns:a16="http://schemas.microsoft.com/office/drawing/2014/main" id="{6CB878C7-4491-044D-9F1B-083836BD95B1}"/>
              </a:ext>
            </a:extLst>
          </p:cNvPr>
          <p:cNvSpPr txBox="1">
            <a:spLocks/>
          </p:cNvSpPr>
          <p:nvPr/>
        </p:nvSpPr>
        <p:spPr>
          <a:xfrm>
            <a:off x="6342958" y="1318022"/>
            <a:ext cx="5400675" cy="3693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Wingdings" pitchFamily="2" charset="2"/>
              <a:buChar char="Ø"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action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feedback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criteria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rgbClr val="ED1A3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smtClean="0"/>
              <a:t>B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898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439" y="501445"/>
            <a:ext cx="6607277" cy="530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Placeholder 6">
            <a:extLst>
              <a:ext uri="{FF2B5EF4-FFF2-40B4-BE49-F238E27FC236}">
                <a16:creationId xmlns="" xmlns:a16="http://schemas.microsoft.com/office/drawing/2014/main" id="{6CB878C7-4491-044D-9F1B-083836BD95B1}"/>
              </a:ext>
            </a:extLst>
          </p:cNvPr>
          <p:cNvSpPr txBox="1">
            <a:spLocks/>
          </p:cNvSpPr>
          <p:nvPr/>
        </p:nvSpPr>
        <p:spPr>
          <a:xfrm>
            <a:off x="7846142" y="1519084"/>
            <a:ext cx="4144297" cy="67710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action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feedback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endParaRPr lang="hr-HR" sz="2000" b="1" dirty="0" smtClean="0">
              <a:solidFill>
                <a:srgbClr val="ED1A3A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criteria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A3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lang="hr-HR" sz="2000" b="1" dirty="0" smtClean="0"/>
              <a:t>B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Wingdings" pitchFamily="2" charset="2"/>
              <a:buChar char="Ø"/>
              <a:tabLst/>
              <a:defRPr/>
            </a:pPr>
            <a:endParaRPr lang="hr-HR" sz="20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Wingdings" pitchFamily="2" charset="2"/>
              <a:buChar char="Ø"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Your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student got 2/3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points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mock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matura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their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essay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Wingdings" pitchFamily="2" charset="2"/>
              <a:buChar char="Ø"/>
              <a:tabLst/>
              <a:defRPr/>
            </a:pPr>
            <a:r>
              <a:rPr lang="hr-HR" sz="2000" b="1" dirty="0" err="1" smtClean="0"/>
              <a:t>In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pairs</a:t>
            </a:r>
            <a:r>
              <a:rPr lang="hr-HR" sz="2000" b="1" dirty="0" smtClean="0"/>
              <a:t>/groups </a:t>
            </a:r>
            <a:r>
              <a:rPr lang="hr-HR" sz="2000" b="1" dirty="0" err="1" smtClean="0"/>
              <a:t>choose</a:t>
            </a:r>
            <a:r>
              <a:rPr lang="hr-HR" sz="2000" b="1" dirty="0" smtClean="0"/>
              <a:t> 1 element </a:t>
            </a:r>
            <a:r>
              <a:rPr lang="hr-HR" sz="2000" b="1" dirty="0" err="1" smtClean="0"/>
              <a:t>and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give</a:t>
            </a:r>
            <a:r>
              <a:rPr lang="hr-HR" sz="2000" b="1" dirty="0" smtClean="0"/>
              <a:t> 2-3-sentence- </a:t>
            </a:r>
            <a:r>
              <a:rPr lang="hr-HR" sz="2000" b="1" dirty="0" err="1" smtClean="0"/>
              <a:t>feedback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with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specific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suggestions</a:t>
            </a:r>
            <a:r>
              <a:rPr lang="hr-HR" sz="2000" b="1" dirty="0" smtClean="0"/>
              <a:t> on how to </a:t>
            </a:r>
            <a:r>
              <a:rPr lang="hr-HR" sz="2000" b="1" dirty="0" err="1" smtClean="0"/>
              <a:t>improve</a:t>
            </a:r>
            <a:r>
              <a:rPr lang="hr-HR" sz="2000" b="1" dirty="0" smtClean="0"/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Wingdings" pitchFamily="2" charset="2"/>
              <a:buChar char="Ø"/>
              <a:tabLst/>
              <a:defRPr/>
            </a:pPr>
            <a:r>
              <a:rPr lang="hr-HR" sz="2000" b="1" dirty="0" smtClean="0"/>
              <a:t> 1 sentence </a:t>
            </a:r>
            <a:r>
              <a:rPr lang="hr-HR" sz="2000" b="1" dirty="0" err="1" smtClean="0"/>
              <a:t>positive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feedback</a:t>
            </a:r>
            <a:endParaRPr lang="hr-HR" sz="20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tabLst/>
              <a:defRPr/>
            </a:pPr>
            <a:r>
              <a:rPr lang="hr-HR" sz="2000" b="1" dirty="0" smtClean="0"/>
              <a:t>       1-2 </a:t>
            </a:r>
            <a:r>
              <a:rPr lang="hr-HR" sz="2000" b="1" dirty="0" err="1" smtClean="0"/>
              <a:t>actionable</a:t>
            </a:r>
            <a:r>
              <a:rPr lang="hr-HR" sz="2000" b="1" dirty="0" smtClean="0"/>
              <a:t> </a:t>
            </a:r>
            <a:r>
              <a:rPr lang="hr-HR" sz="2000" b="1" dirty="0" err="1" smtClean="0"/>
              <a:t>Feedback</a:t>
            </a:r>
            <a:r>
              <a:rPr lang="hr-HR" sz="2000" b="1" dirty="0" smtClean="0"/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Wingdings" pitchFamily="2" charset="2"/>
              <a:buChar char="Ø"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Share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examples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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A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FB68C4-B511-E046-8BE9-67E8804A45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1612124"/>
            <a:ext cx="5985344" cy="3385542"/>
          </a:xfrm>
        </p:spPr>
        <p:txBody>
          <a:bodyPr/>
          <a:lstStyle/>
          <a:p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Recently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updated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CEFR; it </a:t>
            </a:r>
            <a:r>
              <a:rPr lang="en-US" dirty="0" smtClean="0"/>
              <a:t>describes four ‘modes’ to better reflect </a:t>
            </a:r>
            <a:r>
              <a:rPr lang="en-US" b="1" dirty="0" smtClean="0"/>
              <a:t>how communication occurs in real life: </a:t>
            </a:r>
            <a:endParaRPr lang="hr-HR" b="1" dirty="0" smtClean="0"/>
          </a:p>
          <a:p>
            <a:endParaRPr lang="en-US" b="1" dirty="0" smtClean="0"/>
          </a:p>
          <a:p>
            <a:r>
              <a:rPr lang="en-US" b="1" dirty="0" smtClean="0"/>
              <a:t>Reception</a:t>
            </a:r>
            <a:r>
              <a:rPr lang="en-US" dirty="0" smtClean="0"/>
              <a:t>: comprehension in reading</a:t>
            </a:r>
            <a:r>
              <a:rPr lang="hr-HR" dirty="0" smtClean="0"/>
              <a:t> </a:t>
            </a:r>
            <a:r>
              <a:rPr lang="en-US" dirty="0" smtClean="0"/>
              <a:t>and listening</a:t>
            </a:r>
          </a:p>
          <a:p>
            <a:r>
              <a:rPr lang="en-US" b="1" dirty="0" smtClean="0"/>
              <a:t>Production</a:t>
            </a:r>
            <a:r>
              <a:rPr lang="en-US" dirty="0" smtClean="0"/>
              <a:t>: formulating something new</a:t>
            </a:r>
          </a:p>
          <a:p>
            <a:r>
              <a:rPr lang="en-US" b="1" dirty="0" smtClean="0"/>
              <a:t>Interaction</a:t>
            </a:r>
            <a:r>
              <a:rPr lang="en-US" dirty="0" smtClean="0"/>
              <a:t>: engaging in conversation or written </a:t>
            </a:r>
            <a:r>
              <a:rPr lang="hr-HR" dirty="0" smtClean="0"/>
              <a:t> </a:t>
            </a:r>
            <a:r>
              <a:rPr lang="hr-HR" dirty="0" err="1" smtClean="0"/>
              <a:t>communication</a:t>
            </a:r>
            <a:endParaRPr lang="hr-HR" dirty="0" smtClean="0"/>
          </a:p>
          <a:p>
            <a:endParaRPr lang="en-US" dirty="0" smtClean="0"/>
          </a:p>
          <a:p>
            <a:r>
              <a:rPr lang="en-US" b="1" dirty="0" smtClean="0"/>
              <a:t>Mediation</a:t>
            </a:r>
            <a:r>
              <a:rPr lang="en-US" dirty="0" smtClean="0"/>
              <a:t>: adjusting the message for the recipient</a:t>
            </a:r>
            <a:endParaRPr lang="hr-HR" dirty="0" smtClean="0"/>
          </a:p>
          <a:p>
            <a:endParaRPr lang="en-US" dirty="0" smtClean="0"/>
          </a:p>
          <a:p>
            <a:r>
              <a:rPr lang="hr-HR" dirty="0" smtClean="0"/>
              <a:t>M</a:t>
            </a:r>
            <a:r>
              <a:rPr lang="en-US" i="1" dirty="0" err="1" smtClean="0"/>
              <a:t>ediation</a:t>
            </a:r>
            <a:r>
              <a:rPr lang="en-US" i="1" dirty="0" smtClean="0"/>
              <a:t> is not </a:t>
            </a:r>
            <a:r>
              <a:rPr lang="hr-HR" i="1" dirty="0" err="1" smtClean="0"/>
              <a:t>the</a:t>
            </a:r>
            <a:r>
              <a:rPr lang="hr-HR" i="1" dirty="0" smtClean="0"/>
              <a:t> fifth </a:t>
            </a:r>
            <a:r>
              <a:rPr lang="en-US" i="1" dirty="0" smtClean="0"/>
              <a:t>skill.  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5C8747BC-6EDF-C843-9E5A-843AF1476F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5400675" cy="553998"/>
          </a:xfrm>
        </p:spPr>
        <p:txBody>
          <a:bodyPr/>
          <a:lstStyle/>
          <a:p>
            <a:r>
              <a:rPr lang="hr-HR" dirty="0" smtClean="0"/>
              <a:t>MEDIATION</a:t>
            </a:r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139FAC7F-D6AB-7147-B301-E8D8839FAF4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tretch>
            <a:fillRect/>
          </a:stretch>
        </p:blipFill>
        <p:spPr>
          <a:xfrm>
            <a:off x="7259928" y="419803"/>
            <a:ext cx="3694603" cy="5234022"/>
          </a:xfrm>
        </p:spPr>
      </p:pic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C5C36BC9-65EF-A644-927E-5CAF9500DB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5794" y="1071975"/>
            <a:ext cx="6379240" cy="276999"/>
          </a:xfrm>
        </p:spPr>
        <p:txBody>
          <a:bodyPr/>
          <a:lstStyle/>
          <a:p>
            <a:r>
              <a:rPr lang="en-US" sz="2000" i="1" dirty="0" smtClean="0"/>
              <a:t>how</a:t>
            </a:r>
            <a:r>
              <a:rPr lang="en-US" sz="2000" dirty="0" smtClean="0"/>
              <a:t> we use the four skills and </a:t>
            </a:r>
            <a:r>
              <a:rPr lang="hr-HR" sz="2000" dirty="0" smtClean="0"/>
              <a:t>how </a:t>
            </a:r>
            <a:r>
              <a:rPr lang="en-US" sz="2000" dirty="0" smtClean="0"/>
              <a:t>often </a:t>
            </a:r>
            <a:r>
              <a:rPr lang="hr-HR" sz="2000" dirty="0" err="1" smtClean="0"/>
              <a:t>we</a:t>
            </a:r>
            <a:r>
              <a:rPr lang="hr-HR" sz="2000" dirty="0" smtClean="0"/>
              <a:t> </a:t>
            </a:r>
            <a:r>
              <a:rPr lang="en-US" sz="2000" dirty="0" smtClean="0"/>
              <a:t>integrate them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0279282" y="5653825"/>
            <a:ext cx="9597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/>
              <a:t>Emily</a:t>
            </a:r>
            <a:r>
              <a:rPr lang="hr-HR" sz="1200" dirty="0" smtClean="0"/>
              <a:t> </a:t>
            </a:r>
            <a:r>
              <a:rPr lang="hr-HR" sz="1200" dirty="0" err="1" smtClean="0"/>
              <a:t>Levine</a:t>
            </a:r>
            <a:endParaRPr lang="hr-HR" sz="1200" dirty="0"/>
          </a:p>
        </p:txBody>
      </p:sp>
    </p:spTree>
    <p:extLst>
      <p:ext uri="{BB962C8B-B14F-4D97-AF65-F5344CB8AC3E}">
        <p14:creationId xmlns="" xmlns:p14="http://schemas.microsoft.com/office/powerpoint/2010/main" val="1772715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3873" y="0"/>
            <a:ext cx="9267788" cy="603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28243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011" y="696801"/>
            <a:ext cx="7704634" cy="5404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F6DE4B-BD3C-C346-A56E-E89866389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10819157" cy="276999"/>
          </a:xfrm>
        </p:spPr>
        <p:txBody>
          <a:bodyPr/>
          <a:lstStyle/>
          <a:p>
            <a:r>
              <a:rPr lang="hr-HR" sz="2000" dirty="0" smtClean="0"/>
              <a:t>National </a:t>
            </a:r>
            <a:r>
              <a:rPr lang="hr-HR" sz="2000" dirty="0" err="1" smtClean="0"/>
              <a:t>parks</a:t>
            </a:r>
            <a:r>
              <a:rPr lang="hr-HR" sz="2000" dirty="0" smtClean="0"/>
              <a:t> – </a:t>
            </a:r>
            <a:r>
              <a:rPr lang="hr-HR" sz="2000" dirty="0" err="1" smtClean="0"/>
              <a:t>an</a:t>
            </a:r>
            <a:r>
              <a:rPr lang="hr-HR" sz="2000" dirty="0" smtClean="0"/>
              <a:t> </a:t>
            </a:r>
            <a:r>
              <a:rPr lang="hr-HR" sz="2000" dirty="0" err="1" smtClean="0"/>
              <a:t>example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a </a:t>
            </a:r>
            <a:r>
              <a:rPr lang="hr-HR" sz="2000" dirty="0" err="1" smtClean="0"/>
              <a:t>mediation</a:t>
            </a:r>
            <a:r>
              <a:rPr lang="hr-HR" sz="2000" dirty="0" smtClean="0"/>
              <a:t> </a:t>
            </a:r>
            <a:r>
              <a:rPr lang="hr-HR" sz="2000" dirty="0" err="1" smtClean="0"/>
              <a:t>task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7156" y="3044416"/>
            <a:ext cx="4824844" cy="286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7787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2D3ADD-5895-4A49-A6E9-8C72FD7CF4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11899" y="2533314"/>
            <a:ext cx="5630165" cy="3323987"/>
          </a:xfrm>
        </p:spPr>
        <p:txBody>
          <a:bodyPr/>
          <a:lstStyle/>
          <a:p>
            <a:r>
              <a:rPr lang="hr-H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ASSESSMENT	  FEEDBACK	MEDIATION</a:t>
            </a:r>
          </a:p>
          <a:p>
            <a:endParaRPr lang="hr-H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hr-HR" sz="4400" b="1" dirty="0" err="1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hr-HR" sz="4400" b="1" dirty="0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hr-HR" sz="4400" b="1" dirty="0" err="1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</a:t>
            </a:r>
            <a:r>
              <a:rPr lang="hr-HR" sz="4400" b="1" dirty="0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hr-HR" sz="4400" b="1" dirty="0" err="1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hr-HR" sz="4400" b="1" dirty="0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ctr"/>
            <a:r>
              <a:rPr lang="hr-HR" sz="4400" b="1" dirty="0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(</a:t>
            </a:r>
            <a:r>
              <a:rPr lang="hr-HR" sz="4400" b="1" dirty="0" err="1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hr-HR" sz="4400" b="1" dirty="0" smtClean="0">
                <a:solidFill>
                  <a:srgbClr val="ED1A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)?</a:t>
            </a:r>
          </a:p>
          <a:p>
            <a:endParaRPr lang="hr-HR" sz="4400" b="1" dirty="0" smtClean="0">
              <a:solidFill>
                <a:srgbClr val="ED1A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x-non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67CFB0-1A39-8B4C-B4F4-0548E48590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 dirty="0" err="1" smtClean="0"/>
              <a:t>What</a:t>
            </a:r>
            <a:r>
              <a:rPr lang="hr-HR" dirty="0" smtClean="0"/>
              <a:t> do </a:t>
            </a:r>
            <a:r>
              <a:rPr lang="hr-HR" dirty="0" err="1" smtClean="0"/>
              <a:t>we</a:t>
            </a:r>
            <a:r>
              <a:rPr lang="hr-HR" dirty="0" smtClean="0"/>
              <a:t> </a:t>
            </a:r>
            <a:r>
              <a:rPr lang="hr-HR" dirty="0" err="1" smtClean="0"/>
              <a:t>do</a:t>
            </a:r>
            <a:r>
              <a:rPr lang="hr-HR" dirty="0" smtClean="0"/>
              <a:t>?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="" xmlns:a16="http://schemas.microsoft.com/office/drawing/2014/main" id="{2E219CDC-83DB-F145-89DA-EAD581B75B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tretch>
            <a:fillRect/>
          </a:stretch>
        </p:blipFill>
        <p:spPr>
          <a:xfrm>
            <a:off x="485794" y="2533314"/>
            <a:ext cx="5394308" cy="2197056"/>
          </a:xfrm>
        </p:spPr>
      </p:pic>
    </p:spTree>
    <p:extLst>
      <p:ext uri="{BB962C8B-B14F-4D97-AF65-F5344CB8AC3E}">
        <p14:creationId xmlns="" xmlns:p14="http://schemas.microsoft.com/office/powerpoint/2010/main" val="2911412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FB68C4-B511-E046-8BE9-67E8804A45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2831003"/>
            <a:ext cx="5400675" cy="2031325"/>
          </a:xfrm>
        </p:spPr>
        <p:txBody>
          <a:bodyPr/>
          <a:lstStyle/>
          <a:p>
            <a:r>
              <a:rPr lang="hr-HR" sz="2400" b="1" i="1" dirty="0" smtClean="0"/>
              <a:t>It’s </a:t>
            </a:r>
            <a:r>
              <a:rPr lang="hr-HR" sz="2400" b="1" i="1" dirty="0" err="1" smtClean="0"/>
              <a:t>good</a:t>
            </a:r>
            <a:r>
              <a:rPr lang="hr-HR" sz="2400" b="1" i="1" dirty="0" smtClean="0"/>
              <a:t> to </a:t>
            </a:r>
            <a:r>
              <a:rPr lang="hr-HR" sz="2400" b="1" i="1" dirty="0" err="1" smtClean="0"/>
              <a:t>have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an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end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to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journey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toward</a:t>
            </a:r>
            <a:r>
              <a:rPr lang="hr-HR" sz="2400" b="1" i="1" dirty="0" smtClean="0"/>
              <a:t>; but it is  </a:t>
            </a:r>
            <a:r>
              <a:rPr lang="hr-HR" sz="2400" b="1" i="1" dirty="0" err="1" smtClean="0"/>
              <a:t>the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journey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that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matters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in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the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end</a:t>
            </a:r>
            <a:r>
              <a:rPr lang="hr-HR" sz="2400" b="1" i="1" dirty="0" smtClean="0"/>
              <a:t>. </a:t>
            </a:r>
          </a:p>
          <a:p>
            <a:pPr algn="r"/>
            <a:endParaRPr lang="hr-HR" dirty="0" smtClean="0"/>
          </a:p>
          <a:p>
            <a:pPr algn="r"/>
            <a:r>
              <a:rPr lang="hr-HR" dirty="0" err="1" smtClean="0"/>
              <a:t>Ursula</a:t>
            </a:r>
            <a:r>
              <a:rPr lang="hr-HR" dirty="0" smtClean="0"/>
              <a:t> K. le </a:t>
            </a:r>
            <a:r>
              <a:rPr lang="hr-HR" dirty="0" err="1" smtClean="0"/>
              <a:t>Guin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5C8747BC-6EDF-C843-9E5A-843AF1476F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5400675" cy="553998"/>
          </a:xfrm>
        </p:spPr>
        <p:txBody>
          <a:bodyPr/>
          <a:lstStyle/>
          <a:p>
            <a:r>
              <a:rPr lang="hr-HR" dirty="0" smtClean="0"/>
              <a:t>CONCLUSION</a:t>
            </a:r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139FAC7F-D6AB-7147-B301-E8D8839FAF4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6410076" y="1019343"/>
            <a:ext cx="5394308" cy="4034942"/>
          </a:xfrm>
        </p:spPr>
      </p:pic>
    </p:spTree>
    <p:extLst>
      <p:ext uri="{BB962C8B-B14F-4D97-AF65-F5344CB8AC3E}">
        <p14:creationId xmlns="" xmlns:p14="http://schemas.microsoft.com/office/powerpoint/2010/main" val="17727152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LT_ProfessionalLearning&amp;Development_CHLTWoBLCampaignHeader_FY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578" cy="406055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59E01B1-50DD-7C48-B68A-A8F5905B8F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2" y="1828568"/>
            <a:ext cx="9929069" cy="4629985"/>
          </a:xfrm>
        </p:spPr>
        <p:txBody>
          <a:bodyPr/>
          <a:lstStyle/>
          <a:p>
            <a:endParaRPr lang="hr-HR" dirty="0" smtClean="0"/>
          </a:p>
          <a:p>
            <a:r>
              <a:rPr lang="hr-HR" dirty="0" err="1" smtClean="0"/>
              <a:t>worksheets</a:t>
            </a:r>
            <a:r>
              <a:rPr lang="hr-HR" dirty="0" smtClean="0"/>
              <a:t>&amp;</a:t>
            </a:r>
            <a:r>
              <a:rPr lang="hr-HR" dirty="0" err="1" smtClean="0"/>
              <a:t>ppt</a:t>
            </a:r>
            <a:r>
              <a:rPr lang="hr-HR" dirty="0" smtClean="0"/>
              <a:t>: </a:t>
            </a:r>
          </a:p>
          <a:p>
            <a:r>
              <a:rPr lang="hr-HR" dirty="0" err="1" smtClean="0"/>
              <a:t>shorturl.at</a:t>
            </a:r>
            <a:r>
              <a:rPr lang="hr-HR" dirty="0" smtClean="0"/>
              <a:t>/</a:t>
            </a:r>
            <a:r>
              <a:rPr lang="hr-HR" dirty="0" err="1" smtClean="0"/>
              <a:t>lvFKS</a:t>
            </a:r>
            <a:endParaRPr lang="hr-HR" dirty="0" smtClean="0"/>
          </a:p>
          <a:p>
            <a:r>
              <a:rPr lang="hr-HR" b="0" dirty="0" err="1" smtClean="0"/>
              <a:t>katarina.ivanjek</a:t>
            </a:r>
            <a:r>
              <a:rPr lang="hr-HR" b="0" dirty="0" smtClean="0"/>
              <a:t>@</a:t>
            </a:r>
            <a:r>
              <a:rPr lang="hr-HR" b="0" dirty="0" err="1" smtClean="0"/>
              <a:t>skolskaknjiga.hr</a:t>
            </a:r>
            <a:endParaRPr lang="hr-HR" b="0" dirty="0" smtClean="0"/>
          </a:p>
          <a:p>
            <a:endParaRPr lang="hr-HR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2809" y="5748080"/>
            <a:ext cx="3229281" cy="69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sk-kivanjek\Documents\kivanjek\WEBINARI\HUPE2021\oglas hhupe 2021\BLACK CAT 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1967" y="5564076"/>
            <a:ext cx="1736194" cy="894477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2809" y="1199075"/>
            <a:ext cx="19431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975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998A895-DA36-7B46-A716-3C262FF186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1939071"/>
            <a:ext cx="5400675" cy="307777"/>
          </a:xfrm>
        </p:spPr>
        <p:txBody>
          <a:bodyPr/>
          <a:lstStyle/>
          <a:p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x-non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0BE72BD-684A-CB41-A62F-62C65B1AD5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5400675" cy="553998"/>
          </a:xfrm>
        </p:spPr>
        <p:txBody>
          <a:bodyPr/>
          <a:lstStyle/>
          <a:p>
            <a:r>
              <a:rPr lang="hr-HR" dirty="0" smtClean="0"/>
              <a:t>ASSESSMENT</a:t>
            </a:r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="" xmlns:a16="http://schemas.microsoft.com/office/drawing/2014/main" id="{DC29FBEA-BB91-AE4A-9330-6289A607DD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6728129" y="419803"/>
            <a:ext cx="4758201" cy="5234022"/>
          </a:xfrm>
        </p:spPr>
      </p:pic>
      <p:sp>
        <p:nvSpPr>
          <p:cNvPr id="7" name="Text Placeholder 1">
            <a:extLst>
              <a:ext uri="{FF2B5EF4-FFF2-40B4-BE49-F238E27FC236}">
                <a16:creationId xmlns="" xmlns:a16="http://schemas.microsoft.com/office/drawing/2014/main" id="{5439C316-8A8E-AC4F-856A-8103AD0B5987}"/>
              </a:ext>
            </a:extLst>
          </p:cNvPr>
          <p:cNvSpPr txBox="1">
            <a:spLocks/>
          </p:cNvSpPr>
          <p:nvPr/>
        </p:nvSpPr>
        <p:spPr>
          <a:xfrm>
            <a:off x="485794" y="1477408"/>
            <a:ext cx="5713838" cy="5847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PRINCIPLES AND PURPOSES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’re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diagnostic</a:t>
            </a:r>
            <a:endParaRPr lang="hr-H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How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far I am: </a:t>
            </a:r>
            <a:r>
              <a:rPr kumimoji="0" lang="hr-H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summative</a:t>
            </a: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Distance/progress,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instructions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 how to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alternatives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formative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make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decisions</a:t>
            </a:r>
            <a:endParaRPr lang="hr-H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No change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hr-HR" sz="2000" noProof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teaching</a:t>
            </a:r>
            <a:r>
              <a:rPr lang="hr-HR" sz="2000" noProof="0" dirty="0" smtClean="0">
                <a:latin typeface="Calibri" panose="020F0502020204030204" pitchFamily="34" charset="0"/>
                <a:cs typeface="Calibri" panose="020F0502020204030204" pitchFamily="34" charset="0"/>
              </a:rPr>
              <a:t> = DATA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r-H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defRPr/>
            </a:pP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activity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summative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formative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nature,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even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lvl="0" indent="-457200">
              <a:defRPr/>
            </a:pP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summative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hr-H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formative</a:t>
            </a:r>
            <a:r>
              <a:rPr lang="hr-H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hr-H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hr-H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hr-H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x-none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86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182667" y="3524865"/>
            <a:ext cx="4670323" cy="2298040"/>
          </a:xfrm>
        </p:spPr>
        <p:txBody>
          <a:bodyPr/>
          <a:lstStyle/>
          <a:p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AI: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unit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progress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tests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skills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tests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available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operate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based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on LOA: </a:t>
            </a:r>
          </a:p>
          <a:p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personalized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roadmaps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Gradebook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extension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r>
              <a:rPr lang="hr-HR" b="1" dirty="0" smtClean="0"/>
              <a:t>WRITE&amp;IMPROVE – </a:t>
            </a:r>
            <a:r>
              <a:rPr lang="hr-HR" dirty="0" err="1" smtClean="0"/>
              <a:t>solution</a:t>
            </a:r>
            <a:r>
              <a:rPr lang="hr-HR" dirty="0" smtClean="0"/>
              <a:t> to </a:t>
            </a:r>
            <a:r>
              <a:rPr lang="hr-HR" dirty="0" err="1" smtClean="0"/>
              <a:t>reluctance</a:t>
            </a:r>
            <a:r>
              <a:rPr lang="hr-HR" dirty="0" smtClean="0"/>
              <a:t> </a:t>
            </a:r>
            <a:r>
              <a:rPr lang="hr-HR" dirty="0" err="1" smtClean="0"/>
              <a:t>to</a:t>
            </a:r>
            <a:r>
              <a:rPr lang="hr-HR" dirty="0" smtClean="0"/>
              <a:t> </a:t>
            </a:r>
            <a:r>
              <a:rPr lang="hr-HR" dirty="0" err="1" smtClean="0"/>
              <a:t>engage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repeated</a:t>
            </a:r>
            <a:r>
              <a:rPr lang="hr-HR" dirty="0" smtClean="0"/>
              <a:t> </a:t>
            </a:r>
            <a:r>
              <a:rPr lang="hr-HR" dirty="0" err="1" smtClean="0"/>
              <a:t>tasks</a:t>
            </a:r>
            <a:endParaRPr lang="hr-HR" dirty="0" smtClean="0"/>
          </a:p>
          <a:p>
            <a:endParaRPr lang="hr-H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7389845" cy="727722"/>
          </a:xfrm>
        </p:spPr>
        <p:txBody>
          <a:bodyPr/>
          <a:lstStyle/>
          <a:p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LOA - </a:t>
            </a:r>
            <a:r>
              <a:rPr lang="hr-H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hr-H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to provide </a:t>
            </a:r>
            <a:r>
              <a:rPr lang="hr-H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better</a:t>
            </a:r>
            <a:r>
              <a:rPr lang="hr-H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endParaRPr lang="hr-HR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x-none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85794" y="1147525"/>
            <a:ext cx="5752774" cy="4001095"/>
          </a:xfrm>
        </p:spPr>
        <p:txBody>
          <a:bodyPr/>
          <a:lstStyle/>
          <a:p>
            <a:pPr>
              <a:buNone/>
            </a:pPr>
            <a:r>
              <a:rPr lang="hr-HR" dirty="0" err="1" smtClean="0"/>
              <a:t>Proper</a:t>
            </a:r>
            <a:r>
              <a:rPr lang="hr-HR" dirty="0" smtClean="0"/>
              <a:t> </a:t>
            </a:r>
            <a:r>
              <a:rPr lang="hr-HR" dirty="0" err="1" smtClean="0"/>
              <a:t>assessment</a:t>
            </a:r>
            <a:r>
              <a:rPr lang="hr-HR" dirty="0" smtClean="0"/>
              <a:t> is </a:t>
            </a:r>
            <a:r>
              <a:rPr lang="hr-HR" dirty="0" err="1" smtClean="0"/>
              <a:t>about</a:t>
            </a:r>
            <a:r>
              <a:rPr lang="hr-HR" dirty="0" smtClean="0"/>
              <a:t>:</a:t>
            </a:r>
          </a:p>
          <a:p>
            <a:pPr>
              <a:buNone/>
            </a:pPr>
            <a:endParaRPr lang="hr-HR" dirty="0" smtClean="0"/>
          </a:p>
          <a:p>
            <a:pPr>
              <a:buFont typeface="Wingdings" pitchFamily="2" charset="2"/>
              <a:buChar char="§"/>
            </a:pPr>
            <a:r>
              <a:rPr lang="hr-HR" dirty="0" err="1" smtClean="0"/>
              <a:t>Rising</a:t>
            </a:r>
            <a:r>
              <a:rPr lang="hr-HR" dirty="0" smtClean="0"/>
              <a:t> </a:t>
            </a:r>
            <a:r>
              <a:rPr lang="hr-HR" dirty="0" err="1" smtClean="0"/>
              <a:t>awareness</a:t>
            </a:r>
            <a:r>
              <a:rPr lang="hr-HR" dirty="0" smtClean="0"/>
              <a:t>, </a:t>
            </a:r>
            <a:r>
              <a:rPr lang="hr-HR" dirty="0" err="1" smtClean="0"/>
              <a:t>fostering</a:t>
            </a:r>
            <a:r>
              <a:rPr lang="hr-HR" dirty="0" smtClean="0"/>
              <a:t> </a:t>
            </a:r>
            <a:r>
              <a:rPr lang="hr-HR" dirty="0" err="1" smtClean="0"/>
              <a:t>knowledge</a:t>
            </a:r>
            <a:r>
              <a:rPr lang="hr-HR" dirty="0" smtClean="0"/>
              <a:t>, </a:t>
            </a:r>
            <a:r>
              <a:rPr lang="hr-HR" dirty="0" err="1" smtClean="0"/>
              <a:t>motivation</a:t>
            </a:r>
            <a:endParaRPr lang="hr-HR" dirty="0" smtClean="0"/>
          </a:p>
          <a:p>
            <a:pPr>
              <a:buFont typeface="Wingdings" pitchFamily="2" charset="2"/>
              <a:buChar char="§"/>
            </a:pPr>
            <a:r>
              <a:rPr lang="hr-HR" dirty="0" err="1" smtClean="0"/>
              <a:t>Developig</a:t>
            </a:r>
            <a:r>
              <a:rPr lang="hr-HR" dirty="0" smtClean="0"/>
              <a:t> </a:t>
            </a:r>
            <a:r>
              <a:rPr lang="hr-HR" dirty="0" err="1" smtClean="0"/>
              <a:t>growth</a:t>
            </a:r>
            <a:r>
              <a:rPr lang="hr-HR" dirty="0" smtClean="0"/>
              <a:t> </a:t>
            </a:r>
            <a:r>
              <a:rPr lang="hr-HR" dirty="0" err="1" smtClean="0"/>
              <a:t>mindset</a:t>
            </a:r>
            <a:r>
              <a:rPr lang="hr-HR" dirty="0" smtClean="0"/>
              <a:t> &amp; </a:t>
            </a:r>
            <a:r>
              <a:rPr lang="hr-HR" dirty="0" err="1" smtClean="0"/>
              <a:t>autonomy</a:t>
            </a:r>
            <a:endParaRPr lang="hr-HR" dirty="0" smtClean="0"/>
          </a:p>
          <a:p>
            <a:pPr>
              <a:buNone/>
            </a:pPr>
            <a:r>
              <a:rPr lang="hr-HR" dirty="0" smtClean="0"/>
              <a:t>     =</a:t>
            </a:r>
            <a:r>
              <a:rPr lang="hr-HR" dirty="0" err="1" smtClean="0"/>
              <a:t>Assessment</a:t>
            </a:r>
            <a:r>
              <a:rPr lang="hr-HR" dirty="0" smtClean="0"/>
              <a:t> </a:t>
            </a:r>
            <a:r>
              <a:rPr lang="hr-HR" dirty="0" err="1" smtClean="0"/>
              <a:t>has</a:t>
            </a:r>
            <a:r>
              <a:rPr lang="hr-HR" dirty="0" smtClean="0"/>
              <a:t> to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actionable</a:t>
            </a:r>
            <a:r>
              <a:rPr lang="hr-HR" dirty="0" smtClean="0"/>
              <a:t>!</a:t>
            </a:r>
          </a:p>
          <a:p>
            <a:pPr>
              <a:buFont typeface="Wingdings" pitchFamily="2" charset="2"/>
              <a:buChar char="§"/>
            </a:pPr>
            <a:r>
              <a:rPr lang="hr-HR" dirty="0" err="1" smtClean="0"/>
              <a:t>Common</a:t>
            </a:r>
            <a:r>
              <a:rPr lang="hr-HR" dirty="0" smtClean="0"/>
              <a:t> </a:t>
            </a:r>
            <a:r>
              <a:rPr lang="hr-HR" dirty="0" err="1" smtClean="0"/>
              <a:t>type</a:t>
            </a:r>
            <a:r>
              <a:rPr lang="hr-HR" dirty="0" smtClean="0"/>
              <a:t> </a:t>
            </a:r>
            <a:r>
              <a:rPr lang="hr-HR" dirty="0" err="1" smtClean="0"/>
              <a:t>questions</a:t>
            </a:r>
            <a:endParaRPr lang="hr-HR" dirty="0" smtClean="0"/>
          </a:p>
          <a:p>
            <a:pPr>
              <a:buFont typeface="Wingdings" pitchFamily="2" charset="2"/>
              <a:buChar char="§"/>
            </a:pPr>
            <a:r>
              <a:rPr lang="hr-HR" dirty="0" err="1" smtClean="0"/>
              <a:t>Mock</a:t>
            </a:r>
            <a:r>
              <a:rPr lang="hr-HR" dirty="0" smtClean="0"/>
              <a:t> test; Matura – </a:t>
            </a:r>
            <a:r>
              <a:rPr lang="hr-HR" dirty="0" err="1" smtClean="0"/>
              <a:t>many</a:t>
            </a:r>
            <a:r>
              <a:rPr lang="hr-HR" dirty="0" smtClean="0"/>
              <a:t> </a:t>
            </a:r>
            <a:r>
              <a:rPr lang="hr-HR" dirty="0" err="1" smtClean="0"/>
              <a:t>advantages</a:t>
            </a:r>
            <a:endParaRPr lang="hr-HR" dirty="0" smtClean="0"/>
          </a:p>
          <a:p>
            <a:pPr>
              <a:buFont typeface="Wingdings" pitchFamily="2" charset="2"/>
              <a:buChar char="§"/>
            </a:pP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mismatch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* - Matura</a:t>
            </a:r>
            <a:endParaRPr lang="hr-HR" dirty="0" smtClean="0"/>
          </a:p>
          <a:p>
            <a:pPr>
              <a:buFont typeface="Wingdings" pitchFamily="2" charset="2"/>
              <a:buChar char="§"/>
            </a:pPr>
            <a:endParaRPr lang="hr-HR" dirty="0" smtClean="0"/>
          </a:p>
          <a:p>
            <a:pPr>
              <a:buFont typeface="Wingdings" pitchFamily="2" charset="2"/>
              <a:buChar char="§"/>
            </a:pPr>
            <a:endParaRPr lang="hr-HR" dirty="0" smtClean="0"/>
          </a:p>
          <a:p>
            <a:pPr>
              <a:buFont typeface="Wingdings" pitchFamily="2" charset="2"/>
              <a:buChar char="§"/>
            </a:pPr>
            <a:endParaRPr lang="hr-HR" dirty="0" smtClean="0"/>
          </a:p>
          <a:p>
            <a:endParaRPr lang="hr-HR" dirty="0" smtClean="0"/>
          </a:p>
        </p:txBody>
      </p:sp>
      <p:pic>
        <p:nvPicPr>
          <p:cNvPr id="6" name="Picture Placeholder 10">
            <a:extLst>
              <a:ext uri="{FF2B5EF4-FFF2-40B4-BE49-F238E27FC236}">
                <a16:creationId xmlns="" xmlns:a16="http://schemas.microsoft.com/office/drawing/2014/main" id="{139FAC7F-D6AB-7147-B301-E8D8839FA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697" y="1006987"/>
            <a:ext cx="1628343" cy="226715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75639" y="1147525"/>
            <a:ext cx="1951087" cy="1925191"/>
          </a:xfrm>
          <a:prstGeom prst="ellipse">
            <a:avLst/>
          </a:prstGeom>
          <a:solidFill>
            <a:srgbClr val="7030A0">
              <a:alpha val="45000"/>
            </a:srgb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Learners</a:t>
            </a:r>
            <a:r>
              <a:rPr lang="hr-HR" sz="1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 who </a:t>
            </a:r>
            <a:r>
              <a:rPr lang="hr-HR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take</a:t>
            </a:r>
            <a:r>
              <a:rPr lang="hr-HR" sz="1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 more </a:t>
            </a:r>
            <a:r>
              <a:rPr lang="hr-HR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responsibility</a:t>
            </a:r>
            <a:r>
              <a:rPr lang="hr-HR" sz="1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 </a:t>
            </a:r>
            <a:r>
              <a:rPr lang="hr-HR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make</a:t>
            </a:r>
            <a:r>
              <a:rPr lang="hr-HR" sz="1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 </a:t>
            </a:r>
            <a:r>
              <a:rPr lang="hr-HR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more</a:t>
            </a:r>
            <a:r>
              <a:rPr lang="hr-HR" sz="1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itchFamily="34" charset="0"/>
              </a:rPr>
              <a:t> progress</a:t>
            </a:r>
            <a:endParaRPr lang="hr-HR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5794" y="4144297"/>
            <a:ext cx="4425419" cy="1828800"/>
          </a:xfrm>
          <a:prstGeom prst="roundRect">
            <a:avLst/>
          </a:prstGeom>
          <a:solidFill>
            <a:srgbClr val="ED1A3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Target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certain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learners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for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each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activity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– tune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in</a:t>
            </a:r>
            <a:endParaRPr lang="hr-HR" sz="1600" b="1" dirty="0" smtClean="0">
              <a:latin typeface="Arial Narrow" pitchFamily="34" charset="0"/>
              <a:cs typeface="Calibri" panose="020F0502020204030204" pitchFamily="34" charset="0"/>
            </a:endParaRPr>
          </a:p>
          <a:p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Position</a:t>
            </a:r>
            <a:endParaRPr lang="hr-HR" sz="1600" b="1" dirty="0" smtClean="0">
              <a:latin typeface="Arial Narrow" pitchFamily="34" charset="0"/>
              <a:cs typeface="Calibri" panose="020F0502020204030204" pitchFamily="34" charset="0"/>
            </a:endParaRPr>
          </a:p>
          <a:p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Decide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on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you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approach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: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immediate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or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delayed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Which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item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are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you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going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to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listen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for?</a:t>
            </a:r>
          </a:p>
          <a:p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Success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model -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get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representatives</a:t>
            </a:r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b="1" dirty="0" err="1" smtClean="0">
                <a:latin typeface="Arial Narrow" pitchFamily="34" charset="0"/>
                <a:cs typeface="Calibri" panose="020F0502020204030204" pitchFamily="34" charset="0"/>
              </a:rPr>
              <a:t>perform</a:t>
            </a:r>
            <a:endParaRPr lang="hr-HR" sz="1600" b="1" dirty="0" smtClean="0">
              <a:latin typeface="Arial Narrow" pitchFamily="34" charset="0"/>
              <a:cs typeface="Calibri" panose="020F0502020204030204" pitchFamily="34" charset="0"/>
            </a:endParaRPr>
          </a:p>
          <a:p>
            <a:endParaRPr lang="hr-HR" sz="1600" b="1" dirty="0" smtClean="0">
              <a:latin typeface="Arial Narrow" pitchFamily="34" charset="0"/>
              <a:cs typeface="Calibri" panose="020F0502020204030204" pitchFamily="34" charset="0"/>
            </a:endParaRPr>
          </a:p>
          <a:p>
            <a:pPr algn="r"/>
            <a:r>
              <a:rPr lang="hr-HR" sz="1600" b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i="1" dirty="0" err="1" smtClean="0">
                <a:latin typeface="Arial Narrow" pitchFamily="34" charset="0"/>
                <a:cs typeface="Calibri" panose="020F0502020204030204" pitchFamily="34" charset="0"/>
              </a:rPr>
              <a:t>Craig</a:t>
            </a:r>
            <a:r>
              <a:rPr lang="hr-HR" sz="1600" i="1" dirty="0" smtClean="0">
                <a:latin typeface="Arial Narrow" pitchFamily="34" charset="0"/>
                <a:cs typeface="Calibri" panose="020F0502020204030204" pitchFamily="34" charset="0"/>
              </a:rPr>
              <a:t> </a:t>
            </a:r>
            <a:r>
              <a:rPr lang="hr-HR" sz="1600" i="1" dirty="0" err="1" smtClean="0">
                <a:latin typeface="Arial Narrow" pitchFamily="34" charset="0"/>
                <a:cs typeface="Calibri" panose="020F0502020204030204" pitchFamily="34" charset="0"/>
              </a:rPr>
              <a:t>Thaine</a:t>
            </a:r>
            <a:endParaRPr lang="x-none" sz="1600" i="1" smtClean="0">
              <a:latin typeface="Arial Narrow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69778" y="4525601"/>
            <a:ext cx="2137580" cy="1246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9916544" cy="553998"/>
          </a:xfrm>
        </p:spPr>
        <p:txBody>
          <a:bodyPr/>
          <a:lstStyle/>
          <a:p>
            <a:r>
              <a:rPr lang="hr-HR" dirty="0" err="1" smtClean="0"/>
              <a:t>Testing</a:t>
            </a:r>
            <a:r>
              <a:rPr lang="hr-HR" dirty="0" smtClean="0"/>
              <a:t> </a:t>
            </a:r>
            <a:r>
              <a:rPr lang="hr-HR" dirty="0" err="1" smtClean="0"/>
              <a:t>inside</a:t>
            </a:r>
            <a:r>
              <a:rPr lang="hr-HR" dirty="0" smtClean="0"/>
              <a:t> </a:t>
            </a:r>
            <a:r>
              <a:rPr lang="hr-HR" dirty="0" err="1" smtClean="0"/>
              <a:t>out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976" y="1248834"/>
            <a:ext cx="11975024" cy="478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FB68C4-B511-E046-8BE9-67E8804A45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2831003"/>
            <a:ext cx="5400675" cy="2769989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One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most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powerful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influences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endParaRPr lang="hr-H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learner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receives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production</a:t>
            </a:r>
            <a:endParaRPr lang="hr-H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summative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evaluation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given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score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) or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formative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continuously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Font typeface="Courier New" pitchFamily="49" charset="0"/>
              <a:buChar char="o"/>
            </a:pP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improve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motivate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autonomy</a:t>
            </a:r>
            <a:endParaRPr lang="hr-H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feed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forward</a:t>
            </a:r>
            <a:r>
              <a:rPr lang="hr-H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5C8747BC-6EDF-C843-9E5A-843AF1476F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5400675" cy="553998"/>
          </a:xfrm>
        </p:spPr>
        <p:txBody>
          <a:bodyPr/>
          <a:lstStyle/>
          <a:p>
            <a:r>
              <a:rPr lang="hr-HR" dirty="0" smtClean="0"/>
              <a:t>FEEDBACK</a:t>
            </a:r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139FAC7F-D6AB-7147-B301-E8D8839FAF4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6410076" y="1273223"/>
            <a:ext cx="5394308" cy="3527181"/>
          </a:xfrm>
        </p:spPr>
      </p:pic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C5C36BC9-65EF-A644-927E-5CAF9500DB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5793" y="2189315"/>
            <a:ext cx="5400675" cy="360099"/>
          </a:xfrm>
        </p:spPr>
        <p:txBody>
          <a:bodyPr/>
          <a:lstStyle/>
          <a:p>
            <a:r>
              <a:rPr lang="hr-HR" dirty="0" err="1" smtClean="0"/>
              <a:t>Feedback</a:t>
            </a:r>
            <a:r>
              <a:rPr lang="hr-HR" dirty="0" smtClean="0"/>
              <a:t> is a </a:t>
            </a:r>
            <a:r>
              <a:rPr lang="hr-HR" dirty="0" err="1" smtClean="0"/>
              <a:t>two</a:t>
            </a:r>
            <a:r>
              <a:rPr lang="hr-HR" dirty="0" smtClean="0"/>
              <a:t>-</a:t>
            </a:r>
            <a:r>
              <a:rPr lang="hr-HR" dirty="0" err="1" smtClean="0"/>
              <a:t>way</a:t>
            </a:r>
            <a:r>
              <a:rPr lang="hr-HR" dirty="0" smtClean="0"/>
              <a:t> </a:t>
            </a:r>
            <a:r>
              <a:rPr lang="hr-HR" dirty="0" err="1" smtClean="0"/>
              <a:t>ticket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27152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998A895-DA36-7B46-A716-3C262FF186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1939071"/>
            <a:ext cx="5400675" cy="307777"/>
          </a:xfrm>
        </p:spPr>
        <p:txBody>
          <a:bodyPr/>
          <a:lstStyle/>
          <a:p>
            <a:r>
              <a:rPr lang="hr-H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x-non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0BE72BD-684A-CB41-A62F-62C65B1AD5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6627928" cy="553998"/>
          </a:xfrm>
        </p:spPr>
        <p:txBody>
          <a:bodyPr/>
          <a:lstStyle/>
          <a:p>
            <a:r>
              <a:rPr lang="hr-HR" dirty="0" err="1" smtClean="0"/>
              <a:t>What</a:t>
            </a:r>
            <a:r>
              <a:rPr lang="hr-HR" dirty="0" smtClean="0"/>
              <a:t> is </a:t>
            </a:r>
            <a:r>
              <a:rPr lang="hr-HR" dirty="0" err="1" smtClean="0"/>
              <a:t>effective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?</a:t>
            </a:r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="" xmlns:a16="http://schemas.microsoft.com/office/drawing/2014/main" id="{DC29FBEA-BB91-AE4A-9330-6289A607DD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6728129" y="1450747"/>
            <a:ext cx="4758201" cy="3172134"/>
          </a:xfrm>
        </p:spPr>
      </p:pic>
      <p:sp>
        <p:nvSpPr>
          <p:cNvPr id="7" name="Text Placeholder 1">
            <a:extLst>
              <a:ext uri="{FF2B5EF4-FFF2-40B4-BE49-F238E27FC236}">
                <a16:creationId xmlns="" xmlns:a16="http://schemas.microsoft.com/office/drawing/2014/main" id="{5439C316-8A8E-AC4F-856A-8103AD0B5987}"/>
              </a:ext>
            </a:extLst>
          </p:cNvPr>
          <p:cNvSpPr txBox="1">
            <a:spLocks/>
          </p:cNvSpPr>
          <p:nvPr/>
        </p:nvSpPr>
        <p:spPr>
          <a:xfrm>
            <a:off x="485794" y="1083450"/>
            <a:ext cx="5713838" cy="7078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… a c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onversation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Meaningful</a:t>
            </a:r>
            <a:endParaRPr lang="hr-H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Specific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Timely</a:t>
            </a:r>
            <a:endParaRPr lang="hr-H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Future-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focused</a:t>
            </a: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Focused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process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person</a:t>
            </a:r>
            <a:endParaRPr lang="hr-H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r-H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message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enables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going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improve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Learners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r-H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to </a:t>
            </a:r>
            <a:r>
              <a:rPr kumimoji="0" lang="hr-H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understand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HOW to </a:t>
            </a:r>
            <a:r>
              <a:rPr kumimoji="0" lang="hr-H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improve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hr-H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r-H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success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r-H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looks</a:t>
            </a:r>
            <a:r>
              <a:rPr kumimoji="0" lang="hr-H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like?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Success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≠ 100% on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test</a:t>
            </a:r>
            <a:endParaRPr kumimoji="0" lang="hr-HR" sz="2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2000" b="1" baseline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participate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reflect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outcome</a:t>
            </a:r>
            <a:endParaRPr lang="hr-H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Reinforce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positive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mindset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motivation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+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positive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identities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self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</a:t>
            </a:r>
            <a:r>
              <a:rPr kumimoji="0" lang="hr-H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esteem</a:t>
            </a:r>
            <a:r>
              <a:rPr kumimoji="0" lang="hr-H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hr-H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hr-H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hr-H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lang="hr-HR" sz="2000" noProof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x-none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86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 dirty="0" err="1" smtClean="0"/>
              <a:t>How</a:t>
            </a:r>
            <a:r>
              <a:rPr lang="hr-HR" dirty="0" smtClean="0"/>
              <a:t> to </a:t>
            </a:r>
            <a:r>
              <a:rPr lang="hr-HR" dirty="0" err="1" smtClean="0"/>
              <a:t>give</a:t>
            </a:r>
            <a:r>
              <a:rPr lang="hr-HR" dirty="0" smtClean="0"/>
              <a:t> </a:t>
            </a:r>
            <a:r>
              <a:rPr lang="hr-HR" dirty="0" err="1" smtClean="0"/>
              <a:t>effective</a:t>
            </a:r>
            <a:r>
              <a:rPr lang="hr-HR" dirty="0" smtClean="0"/>
              <a:t> </a:t>
            </a:r>
            <a:r>
              <a:rPr lang="hr-HR" dirty="0" err="1" smtClean="0"/>
              <a:t>feedback</a:t>
            </a: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9426" y="1392702"/>
            <a:ext cx="5400675" cy="400109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hr-HR" b="1" dirty="0" smtClean="0"/>
              <a:t>It is </a:t>
            </a:r>
            <a:r>
              <a:rPr lang="hr-HR" b="1" dirty="0" err="1" smtClean="0"/>
              <a:t>about</a:t>
            </a:r>
            <a:r>
              <a:rPr lang="hr-HR" b="1" dirty="0" smtClean="0"/>
              <a:t> </a:t>
            </a:r>
            <a:r>
              <a:rPr lang="hr-HR" b="1" dirty="0" err="1" smtClean="0"/>
              <a:t>learning</a:t>
            </a:r>
            <a:r>
              <a:rPr lang="hr-HR" b="1" dirty="0" smtClean="0"/>
              <a:t> </a:t>
            </a:r>
            <a:r>
              <a:rPr lang="hr-HR" b="1" dirty="0" err="1" smtClean="0"/>
              <a:t>tasks</a:t>
            </a:r>
            <a:r>
              <a:rPr lang="hr-HR" b="1" dirty="0" smtClean="0"/>
              <a:t> </a:t>
            </a:r>
            <a:r>
              <a:rPr lang="hr-HR" dirty="0" smtClean="0"/>
              <a:t>–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way</a:t>
            </a:r>
            <a:r>
              <a:rPr lang="hr-HR" dirty="0" smtClean="0"/>
              <a:t> a </a:t>
            </a:r>
            <a:r>
              <a:rPr lang="hr-HR" dirty="0" err="1" smtClean="0"/>
              <a:t>learner</a:t>
            </a:r>
            <a:r>
              <a:rPr lang="hr-HR" dirty="0" smtClean="0"/>
              <a:t> </a:t>
            </a:r>
            <a:r>
              <a:rPr lang="hr-HR" dirty="0" err="1" smtClean="0"/>
              <a:t>has</a:t>
            </a:r>
            <a:r>
              <a:rPr lang="hr-HR" dirty="0" smtClean="0"/>
              <a:t> </a:t>
            </a:r>
            <a:r>
              <a:rPr lang="hr-HR" dirty="0" err="1" smtClean="0"/>
              <a:t>approached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task</a:t>
            </a:r>
            <a:endParaRPr lang="hr-HR" dirty="0" smtClean="0"/>
          </a:p>
          <a:p>
            <a:pPr marL="457200" indent="-457200">
              <a:buAutoNum type="arabicPeriod"/>
            </a:pPr>
            <a:r>
              <a:rPr lang="hr-HR" b="1" dirty="0" smtClean="0"/>
              <a:t>It is </a:t>
            </a:r>
            <a:r>
              <a:rPr lang="hr-HR" b="1" dirty="0" err="1" smtClean="0"/>
              <a:t>specific</a:t>
            </a:r>
            <a:r>
              <a:rPr lang="hr-HR" b="1" dirty="0" smtClean="0"/>
              <a:t> </a:t>
            </a:r>
            <a:r>
              <a:rPr lang="hr-HR" b="1" dirty="0" err="1" smtClean="0"/>
              <a:t>and</a:t>
            </a:r>
            <a:r>
              <a:rPr lang="hr-HR" b="1" dirty="0" smtClean="0"/>
              <a:t> </a:t>
            </a:r>
            <a:r>
              <a:rPr lang="hr-HR" b="1" dirty="0" err="1" smtClean="0"/>
              <a:t>related</a:t>
            </a:r>
            <a:r>
              <a:rPr lang="hr-HR" b="1" dirty="0" smtClean="0"/>
              <a:t> to </a:t>
            </a:r>
            <a:r>
              <a:rPr lang="hr-HR" b="1" dirty="0" err="1" smtClean="0"/>
              <a:t>learning</a:t>
            </a:r>
            <a:r>
              <a:rPr lang="hr-HR" b="1" dirty="0" smtClean="0"/>
              <a:t> </a:t>
            </a:r>
            <a:r>
              <a:rPr lang="hr-HR" b="1" dirty="0" err="1" smtClean="0"/>
              <a:t>goals</a:t>
            </a:r>
            <a:r>
              <a:rPr lang="hr-HR" dirty="0" smtClean="0"/>
              <a:t>, </a:t>
            </a:r>
            <a:r>
              <a:rPr lang="hr-HR" dirty="0" err="1" smtClean="0"/>
              <a:t>not</a:t>
            </a:r>
            <a:r>
              <a:rPr lang="hr-HR" dirty="0" smtClean="0"/>
              <a:t> general</a:t>
            </a:r>
          </a:p>
          <a:p>
            <a:pPr marL="457200" indent="-457200">
              <a:buAutoNum type="arabicPeriod"/>
            </a:pPr>
            <a:r>
              <a:rPr lang="hr-HR" b="1" dirty="0" smtClean="0"/>
              <a:t>It is </a:t>
            </a:r>
            <a:r>
              <a:rPr lang="hr-HR" b="1" dirty="0" err="1" smtClean="0"/>
              <a:t>appropriately</a:t>
            </a:r>
            <a:r>
              <a:rPr lang="hr-HR" b="1" dirty="0" smtClean="0"/>
              <a:t> </a:t>
            </a:r>
            <a:r>
              <a:rPr lang="hr-HR" b="1" dirty="0" err="1" smtClean="0"/>
              <a:t>challenging</a:t>
            </a:r>
            <a:r>
              <a:rPr lang="hr-HR" b="1" dirty="0" smtClean="0"/>
              <a:t> </a:t>
            </a:r>
            <a:r>
              <a:rPr lang="hr-HR" dirty="0" smtClean="0"/>
              <a:t>– </a:t>
            </a:r>
            <a:r>
              <a:rPr lang="hr-HR" dirty="0" err="1" smtClean="0"/>
              <a:t>targets</a:t>
            </a:r>
            <a:r>
              <a:rPr lang="hr-HR" dirty="0" smtClean="0"/>
              <a:t> </a:t>
            </a:r>
            <a:r>
              <a:rPr lang="hr-HR" dirty="0" err="1" smtClean="0"/>
              <a:t>areas</a:t>
            </a:r>
            <a:r>
              <a:rPr lang="hr-HR" dirty="0" smtClean="0"/>
              <a:t> </a:t>
            </a:r>
            <a:r>
              <a:rPr lang="hr-HR" dirty="0" err="1" smtClean="0"/>
              <a:t>where</a:t>
            </a:r>
            <a:r>
              <a:rPr lang="hr-HR" dirty="0" smtClean="0"/>
              <a:t> </a:t>
            </a:r>
            <a:r>
              <a:rPr lang="hr-HR" dirty="0" err="1" smtClean="0"/>
              <a:t>improvement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possible</a:t>
            </a:r>
            <a:r>
              <a:rPr lang="hr-HR" dirty="0" smtClean="0"/>
              <a:t>. </a:t>
            </a:r>
            <a:r>
              <a:rPr lang="hr-HR" dirty="0" err="1" smtClean="0"/>
              <a:t>What</a:t>
            </a:r>
            <a:r>
              <a:rPr lang="hr-HR" dirty="0" smtClean="0"/>
              <a:t> a L </a:t>
            </a:r>
            <a:r>
              <a:rPr lang="hr-HR" dirty="0" err="1" smtClean="0"/>
              <a:t>might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able</a:t>
            </a:r>
            <a:r>
              <a:rPr lang="hr-HR" dirty="0" smtClean="0"/>
              <a:t> to do </a:t>
            </a:r>
            <a:r>
              <a:rPr lang="hr-HR" dirty="0" err="1" smtClean="0"/>
              <a:t>better</a:t>
            </a:r>
            <a:r>
              <a:rPr lang="hr-HR" dirty="0" smtClean="0"/>
              <a:t>, </a:t>
            </a:r>
            <a:r>
              <a:rPr lang="hr-HR" dirty="0" err="1" smtClean="0"/>
              <a:t>than</a:t>
            </a:r>
            <a:r>
              <a:rPr lang="hr-HR" dirty="0" smtClean="0"/>
              <a:t> </a:t>
            </a:r>
            <a:r>
              <a:rPr lang="hr-HR" dirty="0" err="1" smtClean="0"/>
              <a:t>what</a:t>
            </a:r>
            <a:r>
              <a:rPr lang="hr-HR" dirty="0" smtClean="0"/>
              <a:t> a L </a:t>
            </a:r>
            <a:r>
              <a:rPr lang="hr-HR" dirty="0" err="1" smtClean="0"/>
              <a:t>needs</a:t>
            </a:r>
            <a:r>
              <a:rPr lang="hr-HR" dirty="0" smtClean="0"/>
              <a:t> to </a:t>
            </a:r>
            <a:r>
              <a:rPr lang="hr-HR" dirty="0" err="1" smtClean="0"/>
              <a:t>get</a:t>
            </a:r>
            <a:r>
              <a:rPr lang="hr-HR" dirty="0" smtClean="0"/>
              <a:t> </a:t>
            </a:r>
            <a:r>
              <a:rPr lang="hr-HR" dirty="0" err="1" smtClean="0"/>
              <a:t>right</a:t>
            </a:r>
            <a:endParaRPr lang="hr-HR" dirty="0" smtClean="0"/>
          </a:p>
          <a:p>
            <a:pPr marL="457200" indent="-457200">
              <a:buAutoNum type="arabicPeriod"/>
            </a:pPr>
            <a:r>
              <a:rPr lang="hr-HR" b="1" dirty="0" smtClean="0"/>
              <a:t>It </a:t>
            </a:r>
            <a:r>
              <a:rPr lang="hr-HR" b="1" dirty="0" err="1" smtClean="0"/>
              <a:t>calls</a:t>
            </a:r>
            <a:r>
              <a:rPr lang="hr-HR" b="1" dirty="0" smtClean="0"/>
              <a:t> for </a:t>
            </a:r>
            <a:r>
              <a:rPr lang="hr-HR" b="1" dirty="0" err="1" smtClean="0"/>
              <a:t>the</a:t>
            </a:r>
            <a:r>
              <a:rPr lang="hr-HR" b="1" dirty="0" smtClean="0"/>
              <a:t> </a:t>
            </a:r>
            <a:r>
              <a:rPr lang="hr-HR" b="1" dirty="0" err="1" smtClean="0"/>
              <a:t>active</a:t>
            </a:r>
            <a:r>
              <a:rPr lang="hr-HR" b="1" dirty="0" smtClean="0"/>
              <a:t> </a:t>
            </a:r>
            <a:r>
              <a:rPr lang="hr-HR" b="1" dirty="0" err="1" smtClean="0"/>
              <a:t>involvement</a:t>
            </a:r>
            <a:r>
              <a:rPr lang="hr-HR" b="1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L to </a:t>
            </a:r>
            <a:r>
              <a:rPr lang="hr-HR" dirty="0" err="1" smtClean="0"/>
              <a:t>have</a:t>
            </a:r>
            <a:r>
              <a:rPr lang="hr-HR" dirty="0" smtClean="0"/>
              <a:t> </a:t>
            </a:r>
            <a:r>
              <a:rPr lang="hr-HR" dirty="0" err="1" smtClean="0"/>
              <a:t>greater</a:t>
            </a:r>
            <a:r>
              <a:rPr lang="hr-HR" dirty="0" smtClean="0"/>
              <a:t> </a:t>
            </a:r>
            <a:r>
              <a:rPr lang="hr-HR" dirty="0" err="1" smtClean="0"/>
              <a:t>autonomy</a:t>
            </a:r>
            <a:endParaRPr lang="hr-HR" dirty="0" smtClean="0"/>
          </a:p>
          <a:p>
            <a:pPr marL="457200" indent="-457200">
              <a:buAutoNum type="arabicPeriod"/>
            </a:pPr>
            <a:r>
              <a:rPr lang="hr-HR" b="1" dirty="0" smtClean="0"/>
              <a:t>It is a </a:t>
            </a:r>
            <a:r>
              <a:rPr lang="hr-HR" b="1" dirty="0" err="1" smtClean="0"/>
              <a:t>combination</a:t>
            </a:r>
            <a:r>
              <a:rPr lang="hr-HR" b="1" dirty="0" smtClean="0"/>
              <a:t> </a:t>
            </a:r>
            <a:r>
              <a:rPr lang="hr-HR" b="1" dirty="0" err="1" smtClean="0"/>
              <a:t>of</a:t>
            </a:r>
            <a:r>
              <a:rPr lang="hr-HR" b="1" dirty="0" smtClean="0"/>
              <a:t> POSITIVE </a:t>
            </a:r>
            <a:r>
              <a:rPr lang="hr-HR" b="1" dirty="0" err="1" smtClean="0"/>
              <a:t>and</a:t>
            </a:r>
            <a:r>
              <a:rPr lang="hr-HR" b="1" dirty="0" smtClean="0"/>
              <a:t> negative</a:t>
            </a:r>
            <a:r>
              <a:rPr lang="hr-HR" dirty="0" smtClean="0"/>
              <a:t> – </a:t>
            </a:r>
            <a:r>
              <a:rPr lang="hr-HR" dirty="0" err="1" smtClean="0"/>
              <a:t>develop</a:t>
            </a:r>
            <a:r>
              <a:rPr lang="hr-HR" dirty="0" smtClean="0"/>
              <a:t> </a:t>
            </a:r>
            <a:r>
              <a:rPr lang="hr-HR" dirty="0" err="1" smtClean="0"/>
              <a:t>non</a:t>
            </a:r>
            <a:r>
              <a:rPr lang="hr-HR" dirty="0" smtClean="0"/>
              <a:t>-</a:t>
            </a:r>
            <a:r>
              <a:rPr lang="hr-HR" dirty="0" err="1" smtClean="0"/>
              <a:t>threatening</a:t>
            </a:r>
            <a:r>
              <a:rPr lang="hr-HR" dirty="0" smtClean="0"/>
              <a:t>, </a:t>
            </a:r>
            <a:r>
              <a:rPr lang="hr-HR" dirty="0" err="1" smtClean="0"/>
              <a:t>supportive</a:t>
            </a:r>
            <a:r>
              <a:rPr lang="hr-HR" dirty="0" smtClean="0"/>
              <a:t> </a:t>
            </a:r>
            <a:r>
              <a:rPr lang="hr-HR" dirty="0" err="1" smtClean="0"/>
              <a:t>environment</a:t>
            </a:r>
            <a:endParaRPr lang="hr-H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1686" y="1152765"/>
            <a:ext cx="5830887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A758576C-7316-E142-BD06-C7DC7BAFD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794" y="1939071"/>
            <a:ext cx="5400675" cy="2462213"/>
          </a:xfrm>
        </p:spPr>
        <p:txBody>
          <a:bodyPr/>
          <a:lstStyle/>
          <a:p>
            <a:pPr>
              <a:buNone/>
            </a:pPr>
            <a:r>
              <a:rPr lang="hr-HR" sz="3200" b="1" dirty="0" smtClean="0">
                <a:solidFill>
                  <a:srgbClr val="ED1A3A"/>
                </a:solidFill>
              </a:rPr>
              <a:t>S</a:t>
            </a:r>
            <a:r>
              <a:rPr lang="hr-HR" sz="3200" b="1" dirty="0" smtClean="0"/>
              <a:t>PECIFIC</a:t>
            </a:r>
          </a:p>
          <a:p>
            <a:pPr>
              <a:buNone/>
            </a:pPr>
            <a:r>
              <a:rPr lang="hr-HR" sz="3200" b="1" dirty="0" smtClean="0">
                <a:solidFill>
                  <a:srgbClr val="ED1A3A"/>
                </a:solidFill>
              </a:rPr>
              <a:t>M</a:t>
            </a:r>
            <a:r>
              <a:rPr lang="hr-HR" sz="3200" b="1" dirty="0" smtClean="0"/>
              <a:t>EASURABLE</a:t>
            </a:r>
          </a:p>
          <a:p>
            <a:pPr>
              <a:buNone/>
            </a:pPr>
            <a:r>
              <a:rPr lang="hr-HR" sz="3200" b="1" dirty="0" smtClean="0">
                <a:solidFill>
                  <a:srgbClr val="ED1A3A"/>
                </a:solidFill>
              </a:rPr>
              <a:t>A</a:t>
            </a:r>
            <a:r>
              <a:rPr lang="hr-HR" sz="3200" b="1" dirty="0" smtClean="0"/>
              <a:t>CHIEVABLE</a:t>
            </a:r>
          </a:p>
          <a:p>
            <a:pPr>
              <a:buNone/>
            </a:pPr>
            <a:r>
              <a:rPr lang="hr-HR" sz="3200" b="1" dirty="0" smtClean="0">
                <a:solidFill>
                  <a:srgbClr val="ED1A3A"/>
                </a:solidFill>
              </a:rPr>
              <a:t>R</a:t>
            </a:r>
            <a:r>
              <a:rPr lang="hr-HR" sz="3200" b="1" dirty="0" smtClean="0"/>
              <a:t>ELEVANT</a:t>
            </a:r>
          </a:p>
          <a:p>
            <a:pPr>
              <a:buNone/>
            </a:pPr>
            <a:r>
              <a:rPr lang="hr-HR" sz="3200" b="1" dirty="0" smtClean="0">
                <a:solidFill>
                  <a:srgbClr val="ED1A3A"/>
                </a:solidFill>
              </a:rPr>
              <a:t>T</a:t>
            </a:r>
            <a:r>
              <a:rPr lang="hr-HR" sz="3200" b="1" dirty="0" smtClean="0"/>
              <a:t>IME-BASED</a:t>
            </a:r>
            <a:endParaRPr lang="en-US" sz="3200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81525A85-9387-8D4A-9D02-074C1156A4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4" y="419803"/>
            <a:ext cx="8983670" cy="553998"/>
          </a:xfrm>
        </p:spPr>
        <p:txBody>
          <a:bodyPr/>
          <a:lstStyle/>
          <a:p>
            <a:r>
              <a:rPr lang="hr-HR" dirty="0" smtClean="0"/>
              <a:t>S.M.A.R.T. </a:t>
            </a:r>
            <a:r>
              <a:rPr lang="hr-HR" dirty="0" err="1" smtClean="0"/>
              <a:t>control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confidence</a:t>
            </a:r>
            <a:endParaRPr lang="en-US" dirty="0"/>
          </a:p>
        </p:txBody>
      </p:sp>
      <p:pic>
        <p:nvPicPr>
          <p:cNvPr id="6" name="Picture Placeholder 5" descr="banner preview jpeg.png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6410076" y="1725276"/>
            <a:ext cx="5394308" cy="3599337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6336" y="1939071"/>
            <a:ext cx="2790133" cy="273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7494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vod i kraj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5448</TotalTime>
  <Words>932</Words>
  <Application>Microsoft Office PowerPoint</Application>
  <PresentationFormat>Custom</PresentationFormat>
  <Paragraphs>216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Wingdings</vt:lpstr>
      <vt:lpstr>Arial Narrow</vt:lpstr>
      <vt:lpstr>Courier New</vt:lpstr>
      <vt:lpstr>1</vt:lpstr>
      <vt:lpstr>uvod i kraj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sk-kivanjek</cp:lastModifiedBy>
  <cp:revision>250</cp:revision>
  <dcterms:created xsi:type="dcterms:W3CDTF">2020-12-21T07:38:07Z</dcterms:created>
  <dcterms:modified xsi:type="dcterms:W3CDTF">2021-11-11T20:51:24Z</dcterms:modified>
</cp:coreProperties>
</file>