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sldIdLst>
    <p:sldId id="284" r:id="rId3"/>
    <p:sldId id="256" r:id="rId4"/>
    <p:sldId id="257" r:id="rId5"/>
    <p:sldId id="258" r:id="rId6"/>
    <p:sldId id="259" r:id="rId7"/>
    <p:sldId id="287" r:id="rId8"/>
    <p:sldId id="260" r:id="rId9"/>
    <p:sldId id="277" r:id="rId10"/>
    <p:sldId id="278" r:id="rId11"/>
    <p:sldId id="279" r:id="rId12"/>
    <p:sldId id="280" r:id="rId13"/>
    <p:sldId id="263" r:id="rId14"/>
    <p:sldId id="285" r:id="rId15"/>
    <p:sldId id="281" r:id="rId16"/>
    <p:sldId id="264" r:id="rId17"/>
    <p:sldId id="265" r:id="rId18"/>
    <p:sldId id="266" r:id="rId19"/>
    <p:sldId id="272" r:id="rId20"/>
    <p:sldId id="269" r:id="rId21"/>
    <p:sldId id="273" r:id="rId22"/>
    <p:sldId id="274" r:id="rId23"/>
    <p:sldId id="275" r:id="rId24"/>
    <p:sldId id="286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99FF"/>
    <a:srgbClr val="4B1343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0" autoAdjust="0"/>
    <p:restoredTop sz="94270" autoAdjust="0"/>
  </p:normalViewPr>
  <p:slideViewPr>
    <p:cSldViewPr snapToGrid="0">
      <p:cViewPr varScale="1">
        <p:scale>
          <a:sx n="63" d="100"/>
          <a:sy n="63" d="100"/>
        </p:scale>
        <p:origin x="10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835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12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764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7860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6187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5491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08293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7080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1526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340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3548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032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0681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0780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487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240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4501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401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E5B9B-3A8F-451C-B886-F6E24D30AEB4}" type="datetimeFigureOut">
              <a:rPr lang="hr-HR" smtClean="0"/>
              <a:t>10.11.2021.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FBDA8C-81B5-4482-AA80-4F909AD39E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092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8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7C0A21-780E-B042-AF02-25D95357E7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7574" y="6305446"/>
            <a:ext cx="12054628" cy="35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hyperlink" Target="http://www.progressive-charlestown.com/2020/11/singing-new-song.html" TargetMode="Externa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qsels.com/en/public-domain-photo-iffrx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flickr.com/photos/animalfarmfoundation/6999728477" TargetMode="External"/><Relationship Id="rId12" Type="http://schemas.openxmlformats.org/officeDocument/2006/relationships/hyperlink" Target="https://en.wikipedia.org/wiki/Missundaztood" TargetMode="Externa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jpeg"/><Relationship Id="rId11" Type="http://schemas.openxmlformats.org/officeDocument/2006/relationships/image" Target="../media/image35.jpeg"/><Relationship Id="rId5" Type="http://schemas.openxmlformats.org/officeDocument/2006/relationships/image" Target="../media/image14.png"/><Relationship Id="rId10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ww.youtube.com/watch?v=hSjIz8oQuko" TargetMode="External"/><Relationship Id="rId9" Type="http://schemas.openxmlformats.org/officeDocument/2006/relationships/hyperlink" Target="https://freepngimg.com/png/28209-alecia-moore-transparent-imag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jonolan.net/politics/2012-election/seconds/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tsaiyuri.blogspot.com/2011_04_01_archive.html" TargetMode="Externa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0.jpg"/><Relationship Id="rId11" Type="http://schemas.openxmlformats.org/officeDocument/2006/relationships/image" Target="../media/image14.png"/><Relationship Id="rId5" Type="http://schemas.openxmlformats.org/officeDocument/2006/relationships/image" Target="../media/image39.png"/><Relationship Id="rId10" Type="http://schemas.openxmlformats.org/officeDocument/2006/relationships/image" Target="../media/image44.jp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hyperlink" Target="https://www.deviantart.com/silent-howl/art/blue-turtle-170455684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pn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hyperlink" Target="https://www.youtube.com/watch?v=uXZistami3c" TargetMode="External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mailto:marinah1960@yahoo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emf"/><Relationship Id="rId4" Type="http://schemas.openxmlformats.org/officeDocument/2006/relationships/hyperlink" Target="https://pixabay.com/en/fantasy-fairy-tales-mystical-woman-2615040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hyperlink" Target="https://pixabay.com/en/maple-leaf-green-maple-leaf-tree-888807/" TargetMode="External"/><Relationship Id="rId7" Type="http://schemas.openxmlformats.org/officeDocument/2006/relationships/hyperlink" Target="https://nobaproject.com/modules/anxiety-and-related-disorders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hyperlink" Target="https://www.piqsels.com/en/search?q=shouting" TargetMode="External"/><Relationship Id="rId5" Type="http://schemas.openxmlformats.org/officeDocument/2006/relationships/hyperlink" Target="http://www.pixnio.com/de/landschaften/wellen/meer-himmel-surfen-tuerkis-wasser-wellen" TargetMode="External"/><Relationship Id="rId10" Type="http://schemas.openxmlformats.org/officeDocument/2006/relationships/image" Target="../media/image54.jpg"/><Relationship Id="rId4" Type="http://schemas.openxmlformats.org/officeDocument/2006/relationships/image" Target="../media/image51.jpeg"/><Relationship Id="rId9" Type="http://schemas.openxmlformats.org/officeDocument/2006/relationships/hyperlink" Target="https://www.flickr.com/photos/21561428@N03/5033920181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hyperlink" Target="https://www.goodfreephotos.com/animals/prehistoric-animals/cactus-worm.jpg.php" TargetMode="External"/><Relationship Id="rId18" Type="http://schemas.openxmlformats.org/officeDocument/2006/relationships/hyperlink" Target="https://pixabay.com/en/clouds-weather-rainy-159842/" TargetMode="Externa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63.jpeg"/><Relationship Id="rId7" Type="http://schemas.openxmlformats.org/officeDocument/2006/relationships/hyperlink" Target="https://pixabay.com/en/sun-weather-day-bet-ricon-icon-1265199/" TargetMode="External"/><Relationship Id="rId12" Type="http://schemas.openxmlformats.org/officeDocument/2006/relationships/image" Target="../media/image59.jpg"/><Relationship Id="rId17" Type="http://schemas.openxmlformats.org/officeDocument/2006/relationships/image" Target="../media/image61.png"/><Relationship Id="rId2" Type="http://schemas.openxmlformats.org/officeDocument/2006/relationships/audio" Target="../media/media7.mp3"/><Relationship Id="rId16" Type="http://schemas.openxmlformats.org/officeDocument/2006/relationships/hyperlink" Target="https://creativecommons.org/licenses/by-nd/3.0/" TargetMode="External"/><Relationship Id="rId20" Type="http://schemas.openxmlformats.org/officeDocument/2006/relationships/hyperlink" Target="http://owsblog.blogspot.com/2012/10/orarian-orison.html" TargetMode="External"/><Relationship Id="rId1" Type="http://schemas.microsoft.com/office/2007/relationships/media" Target="../media/media7.mp3"/><Relationship Id="rId6" Type="http://schemas.openxmlformats.org/officeDocument/2006/relationships/image" Target="../media/image56.png"/><Relationship Id="rId11" Type="http://schemas.openxmlformats.org/officeDocument/2006/relationships/hyperlink" Target="http://grokearth.blogspot.com/2012/12/a-snowflakes-journey.html" TargetMode="External"/><Relationship Id="rId5" Type="http://schemas.openxmlformats.org/officeDocument/2006/relationships/hyperlink" Target="https://www.edu.xunta.es/espazoAbalar/sites/espazoAbalar/files/datos/1496406932/contido/learning-about-town-cities/weather.html" TargetMode="External"/><Relationship Id="rId15" Type="http://schemas.openxmlformats.org/officeDocument/2006/relationships/hyperlink" Target="https://www.teacherspayteachers.com/Product/Weather-Bears-Clip-Art-48-PNGs-APRILFLASHSALE14-1204482" TargetMode="External"/><Relationship Id="rId23" Type="http://schemas.openxmlformats.org/officeDocument/2006/relationships/image" Target="../media/image14.png"/><Relationship Id="rId10" Type="http://schemas.openxmlformats.org/officeDocument/2006/relationships/image" Target="../media/image58.png"/><Relationship Id="rId19" Type="http://schemas.openxmlformats.org/officeDocument/2006/relationships/image" Target="../media/image62.gif"/><Relationship Id="rId4" Type="http://schemas.openxmlformats.org/officeDocument/2006/relationships/image" Target="../media/image55.png"/><Relationship Id="rId9" Type="http://schemas.openxmlformats.org/officeDocument/2006/relationships/hyperlink" Target="https://pixabay.com/en/raincloud-storm-weather-symbol-47580/" TargetMode="External"/><Relationship Id="rId14" Type="http://schemas.openxmlformats.org/officeDocument/2006/relationships/image" Target="../media/image60.jpg"/><Relationship Id="rId22" Type="http://schemas.openxmlformats.org/officeDocument/2006/relationships/hyperlink" Target="http://ravene20.deviantart.com/art/jack-in-the-coldness-518107272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hyperlink" Target="http://www.expatkiwis.com/2013/01/world-of-colours.html" TargetMode="External"/><Relationship Id="rId5" Type="http://schemas.openxmlformats.org/officeDocument/2006/relationships/image" Target="../media/image64.jp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4.png"/><Relationship Id="rId5" Type="http://schemas.openxmlformats.org/officeDocument/2006/relationships/hyperlink" Target="http://forprimarykids.blogspot.com/2012/09/english-3rd-and-4th-days-of-week.html" TargetMode="External"/><Relationship Id="rId4" Type="http://schemas.openxmlformats.org/officeDocument/2006/relationships/image" Target="../media/image6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https://pixabay.com/en/hand-wave-motion-movement-fingers-2415036/" TargetMode="External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9.png"/><Relationship Id="rId5" Type="http://schemas.openxmlformats.org/officeDocument/2006/relationships/hyperlink" Target="http://ondarock.it/recensioni/2007_ame.htm" TargetMode="External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https://pixabay.com/en/piano-keyboard-keys-music-362252/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12.jpeg"/><Relationship Id="rId9" Type="http://schemas.openxmlformats.org/officeDocument/2006/relationships/hyperlink" Target="https://stileex.xyz/food-store-oly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hyperlink" Target="http://physics.stackexchange.com/questions/184186/why-opposite-poles-of-magnet-attract-each-other-why-dont-they-repel" TargetMode="External"/><Relationship Id="rId7" Type="http://schemas.openxmlformats.org/officeDocument/2006/relationships/hyperlink" Target="https://hi.wikipedia.org/wiki/%E0%A4%9A%E0%A4%BF%E0%A4%A4%E0%A5%8D%E0%A4%B0:%E0%A4%B0%E0%A4%82%E0%A4%97_%E0%A4%9A%E0%A4%95%E0%A5%8D%E0%A4%B0.png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hyperlink" Target="http://musictechgirl1.deviantart.com/art/i-guess-opposites-really-do-attract-400560380" TargetMode="Externa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henewcode.com/1017/JavaScript-Strings-Concatenation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emf"/><Relationship Id="rId5" Type="http://schemas.openxmlformats.org/officeDocument/2006/relationships/image" Target="../media/image14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t.wikipedia.org/wiki/Pilt:S7_Siberia_Airlines_A320-214_VP-BCZ.jpg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D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FAD1A59-5F59-9C41-95F4-9D19335E5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853" y="6011757"/>
            <a:ext cx="2565400" cy="469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1B09C8-F145-4D49-9FAE-66477EAEF5FB}"/>
              </a:ext>
            </a:extLst>
          </p:cNvPr>
          <p:cNvSpPr txBox="1"/>
          <p:nvPr/>
        </p:nvSpPr>
        <p:spPr>
          <a:xfrm>
            <a:off x="631608" y="1424027"/>
            <a:ext cx="1122678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HUPE CONFERENCE 2021 Poreč</a:t>
            </a:r>
            <a:endParaRPr kumimoji="0" lang="en-H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ra PRO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911F37-0AD3-4B8B-8375-7C2C7C794C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545944" y="2490756"/>
            <a:ext cx="3100112" cy="2003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Grafika 7" descr="Music with solid fill">
            <a:extLst>
              <a:ext uri="{FF2B5EF4-FFF2-40B4-BE49-F238E27FC236}">
                <a16:creationId xmlns:a16="http://schemas.microsoft.com/office/drawing/2014/main" id="{084CBA5B-B1D0-4752-9981-4C9A5C213A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82396">
            <a:off x="6127572" y="2829715"/>
            <a:ext cx="285581" cy="285581"/>
          </a:xfrm>
          <a:prstGeom prst="rect">
            <a:avLst/>
          </a:prstGeom>
        </p:spPr>
      </p:pic>
      <p:pic>
        <p:nvPicPr>
          <p:cNvPr id="12" name="Grafika 11" descr="Music notes with solid fill">
            <a:extLst>
              <a:ext uri="{FF2B5EF4-FFF2-40B4-BE49-F238E27FC236}">
                <a16:creationId xmlns:a16="http://schemas.microsoft.com/office/drawing/2014/main" id="{B84FE45B-ED6B-4CEB-8724-B13B6ECFF8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9719" y="2505688"/>
            <a:ext cx="285581" cy="285581"/>
          </a:xfrm>
          <a:prstGeom prst="rect">
            <a:avLst/>
          </a:prstGeom>
        </p:spPr>
      </p:pic>
      <p:pic>
        <p:nvPicPr>
          <p:cNvPr id="14" name="Grafika 13" descr="Music note with solid fill">
            <a:extLst>
              <a:ext uri="{FF2B5EF4-FFF2-40B4-BE49-F238E27FC236}">
                <a16:creationId xmlns:a16="http://schemas.microsoft.com/office/drawing/2014/main" id="{7F3BFF08-98A2-48BA-BDAE-BFDC9B641A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832547">
            <a:off x="6100635" y="3887973"/>
            <a:ext cx="288730" cy="288730"/>
          </a:xfrm>
          <a:prstGeom prst="rect">
            <a:avLst/>
          </a:prstGeom>
        </p:spPr>
      </p:pic>
      <p:pic>
        <p:nvPicPr>
          <p:cNvPr id="17" name="Grafika 16" descr="Music note with solid fill">
            <a:extLst>
              <a:ext uri="{FF2B5EF4-FFF2-40B4-BE49-F238E27FC236}">
                <a16:creationId xmlns:a16="http://schemas.microsoft.com/office/drawing/2014/main" id="{FE056EA3-DE92-4415-9B5D-02BFD55195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22877" y="2381085"/>
            <a:ext cx="178149" cy="17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86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4B75-C0F0-46AE-8F24-F3AEE4CAD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482" y="551329"/>
            <a:ext cx="11425518" cy="63066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[Verse 2]</a:t>
            </a:r>
          </a:p>
          <a:p>
            <a:pPr marL="0" indent="0">
              <a:buNone/>
            </a:pPr>
            <a:r>
              <a:rPr lang="en-US" sz="3200" dirty="0"/>
              <a:t>Do you think he'd drive in his car without </a:t>
            </a:r>
            <a:r>
              <a:rPr lang="en-US" sz="3200" dirty="0">
                <a:solidFill>
                  <a:srgbClr val="FF0000"/>
                </a:solidFill>
              </a:rPr>
              <a:t>insurance</a:t>
            </a:r>
            <a:r>
              <a:rPr lang="en-US" sz="3200" dirty="0"/>
              <a:t>?</a:t>
            </a:r>
          </a:p>
          <a:p>
            <a:pPr marL="0" indent="0">
              <a:buNone/>
            </a:pPr>
            <a:r>
              <a:rPr lang="en-US" sz="3200" dirty="0"/>
              <a:t>Now is he interesting, or do you think he'd bore us?</a:t>
            </a:r>
          </a:p>
          <a:p>
            <a:pPr marL="0" indent="0">
              <a:buNone/>
            </a:pPr>
            <a:r>
              <a:rPr lang="en-US" sz="3200" dirty="0"/>
              <a:t>Do you think his favorite type of human is </a:t>
            </a:r>
            <a:r>
              <a:rPr lang="en-US" sz="3200" dirty="0">
                <a:solidFill>
                  <a:srgbClr val="FF0000"/>
                </a:solidFill>
              </a:rPr>
              <a:t>Caucasian</a:t>
            </a:r>
            <a:r>
              <a:rPr lang="en-US" sz="3200" dirty="0"/>
              <a:t>?</a:t>
            </a:r>
          </a:p>
          <a:p>
            <a:pPr marL="0" indent="0">
              <a:buNone/>
            </a:pPr>
            <a:r>
              <a:rPr lang="en-US" sz="3200" dirty="0"/>
              <a:t>Do you </a:t>
            </a:r>
            <a:r>
              <a:rPr lang="en-US" sz="3200" dirty="0">
                <a:solidFill>
                  <a:srgbClr val="FF0000"/>
                </a:solidFill>
              </a:rPr>
              <a:t>reckon</a:t>
            </a:r>
            <a:r>
              <a:rPr lang="en-US" sz="3200" dirty="0"/>
              <a:t> he's ever been done for </a:t>
            </a:r>
            <a:r>
              <a:rPr lang="en-US" sz="3200" dirty="0">
                <a:solidFill>
                  <a:srgbClr val="FF0000"/>
                </a:solidFill>
              </a:rPr>
              <a:t>tax evasion</a:t>
            </a:r>
            <a:r>
              <a:rPr lang="en-US" sz="3200" dirty="0"/>
              <a:t>?</a:t>
            </a:r>
          </a:p>
          <a:p>
            <a:pPr marL="0" indent="0">
              <a:buNone/>
            </a:pPr>
            <a:r>
              <a:rPr lang="en-US" sz="3200" dirty="0"/>
              <a:t>Do you think he's any good at remembering people's names?</a:t>
            </a:r>
          </a:p>
          <a:p>
            <a:pPr marL="0" indent="0">
              <a:buNone/>
            </a:pPr>
            <a:r>
              <a:rPr lang="en-US" sz="3200" dirty="0"/>
              <a:t>Do you think he's ever taken </a:t>
            </a:r>
            <a:r>
              <a:rPr lang="en-US" sz="3200" dirty="0">
                <a:solidFill>
                  <a:srgbClr val="FF0000"/>
                </a:solidFill>
              </a:rPr>
              <a:t>smack</a:t>
            </a:r>
            <a:r>
              <a:rPr lang="en-US" sz="3200" dirty="0"/>
              <a:t> or cocaine?</a:t>
            </a:r>
          </a:p>
          <a:p>
            <a:pPr marL="0" indent="0">
              <a:buNone/>
            </a:pPr>
            <a:r>
              <a:rPr lang="en-US" sz="3200" dirty="0"/>
              <a:t>I don't imagine he's ever been suicidal</a:t>
            </a:r>
          </a:p>
          <a:p>
            <a:pPr marL="0" indent="0">
              <a:buNone/>
            </a:pPr>
            <a:r>
              <a:rPr lang="en-US" sz="3200" dirty="0"/>
              <a:t>His favourite band is Creedence Clearwater Revival</a:t>
            </a:r>
          </a:p>
        </p:txBody>
      </p:sp>
    </p:spTree>
    <p:extLst>
      <p:ext uri="{BB962C8B-B14F-4D97-AF65-F5344CB8AC3E}">
        <p14:creationId xmlns:p14="http://schemas.microsoft.com/office/powerpoint/2010/main" val="391951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842FF-C9E3-4D9D-ABC4-CFB344B26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934" y="713119"/>
            <a:ext cx="8596668" cy="5431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[Chorus]</a:t>
            </a:r>
          </a:p>
          <a:p>
            <a:pPr marL="0" indent="0">
              <a:buNone/>
            </a:pPr>
            <a:r>
              <a:rPr lang="en-US" sz="3200" dirty="0"/>
              <a:t>Ever since he can remember, people have died in his good name</a:t>
            </a:r>
          </a:p>
          <a:p>
            <a:pPr marL="0" indent="0">
              <a:buNone/>
            </a:pPr>
            <a:r>
              <a:rPr lang="en-US" sz="3200" dirty="0"/>
              <a:t>Long before that September</a:t>
            </a:r>
          </a:p>
          <a:p>
            <a:pPr marL="0" indent="0">
              <a:buNone/>
            </a:pPr>
            <a:r>
              <a:rPr lang="en-US" sz="3200" dirty="0"/>
              <a:t>Long before </a:t>
            </a:r>
            <a:r>
              <a:rPr lang="en-US" sz="3200" dirty="0">
                <a:solidFill>
                  <a:srgbClr val="FF0000"/>
                </a:solidFill>
              </a:rPr>
              <a:t>hijacking</a:t>
            </a:r>
            <a:r>
              <a:rPr lang="en-US" sz="3200" dirty="0"/>
              <a:t> planes</a:t>
            </a:r>
          </a:p>
          <a:p>
            <a:pPr marL="0" indent="0">
              <a:buNone/>
            </a:pPr>
            <a:r>
              <a:rPr lang="en-US" sz="3200" dirty="0"/>
              <a:t>He's lost the will, he can't decide</a:t>
            </a:r>
          </a:p>
          <a:p>
            <a:pPr marL="0" indent="0">
              <a:buNone/>
            </a:pPr>
            <a:r>
              <a:rPr lang="en-US" sz="3200" dirty="0"/>
              <a:t>He doesn't know who's right or wrong</a:t>
            </a:r>
          </a:p>
          <a:p>
            <a:pPr marL="0" indent="0">
              <a:buNone/>
            </a:pPr>
            <a:r>
              <a:rPr lang="en-US" sz="3200" dirty="0"/>
              <a:t>But there's one thing that he's sure of</a:t>
            </a:r>
          </a:p>
          <a:p>
            <a:pPr marL="0" indent="0">
              <a:buNone/>
            </a:pPr>
            <a:r>
              <a:rPr lang="en-US" sz="3200" dirty="0"/>
              <a:t>This has been going on too long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B60B0-23D0-4475-A3A0-D86AA7F7D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29699" y="2166425"/>
            <a:ext cx="4745806" cy="158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62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81692" y="419249"/>
            <a:ext cx="989834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Match the words with the paraphrases</a:t>
            </a:r>
            <a:r>
              <a:rPr lang="hr-HR" sz="2400" b="1" dirty="0"/>
              <a:t>.</a:t>
            </a:r>
          </a:p>
          <a:p>
            <a:endParaRPr lang="en-US" sz="2400" b="1" dirty="0"/>
          </a:p>
          <a:p>
            <a:r>
              <a:rPr lang="en-US" sz="2400" dirty="0"/>
              <a:t>1</a:t>
            </a:r>
            <a:r>
              <a:rPr lang="hr-HR" sz="2400" dirty="0"/>
              <a:t> </a:t>
            </a:r>
            <a:r>
              <a:rPr lang="en-US" sz="2400" dirty="0"/>
              <a:t>skint		</a:t>
            </a:r>
            <a:r>
              <a:rPr lang="hr-HR" sz="2400" dirty="0"/>
              <a:t>      </a:t>
            </a:r>
            <a:r>
              <a:rPr lang="en-US" sz="2400" dirty="0"/>
              <a:t>___ formal choice of a person for a political office </a:t>
            </a:r>
          </a:p>
          <a:p>
            <a:r>
              <a:rPr lang="en-US" sz="2400" dirty="0"/>
              <a:t>2 financially	</a:t>
            </a:r>
            <a:r>
              <a:rPr lang="hr-HR" sz="2400" dirty="0"/>
              <a:t> </a:t>
            </a:r>
            <a:r>
              <a:rPr lang="en-US" sz="2400" dirty="0"/>
              <a:t>___ unlawfully seizing an aircraft </a:t>
            </a:r>
          </a:p>
          <a:p>
            <a:r>
              <a:rPr lang="en-US" sz="2400" dirty="0"/>
              <a:t>3 election	</a:t>
            </a:r>
            <a:r>
              <a:rPr lang="hr-HR" sz="2400" dirty="0"/>
              <a:t>      </a:t>
            </a:r>
            <a:r>
              <a:rPr lang="en-US" sz="2400" dirty="0"/>
              <a:t>___ be of the opinion, think</a:t>
            </a:r>
          </a:p>
          <a:p>
            <a:r>
              <a:rPr lang="en-US" sz="2400" dirty="0"/>
              <a:t>4 vote		</a:t>
            </a:r>
            <a:r>
              <a:rPr lang="hr-HR" sz="2400" dirty="0"/>
              <a:t>      </a:t>
            </a:r>
            <a:r>
              <a:rPr lang="en-US" sz="2400" dirty="0"/>
              <a:t>___ having little or no money available (slang)</a:t>
            </a:r>
          </a:p>
          <a:p>
            <a:r>
              <a:rPr lang="en-US" sz="2400" dirty="0"/>
              <a:t>5 hijacking	</a:t>
            </a:r>
            <a:r>
              <a:rPr lang="hr-HR" sz="2400" dirty="0"/>
              <a:t> </a:t>
            </a:r>
            <a:r>
              <a:rPr lang="en-US" sz="2400" dirty="0"/>
              <a:t>___ the illegal non-payment or underpayment of tax</a:t>
            </a:r>
          </a:p>
          <a:p>
            <a:r>
              <a:rPr lang="en-US" sz="2400" dirty="0"/>
              <a:t>6 insurance	</a:t>
            </a:r>
            <a:r>
              <a:rPr lang="hr-HR" sz="2400" dirty="0"/>
              <a:t> </a:t>
            </a:r>
            <a:r>
              <a:rPr lang="en-US" sz="2400" dirty="0"/>
              <a:t>___ in a way that relates to finance, money</a:t>
            </a:r>
          </a:p>
          <a:p>
            <a:r>
              <a:rPr lang="en-US" sz="2400" dirty="0"/>
              <a:t>7 Caucasian	</a:t>
            </a:r>
            <a:r>
              <a:rPr lang="hr-HR" sz="2400" dirty="0"/>
              <a:t> </a:t>
            </a:r>
            <a:r>
              <a:rPr lang="en-US" sz="2400" dirty="0"/>
              <a:t>___ white-skinned; of European origin</a:t>
            </a:r>
          </a:p>
          <a:p>
            <a:r>
              <a:rPr lang="en-US" sz="2400" dirty="0"/>
              <a:t>8 reckon	</a:t>
            </a:r>
            <a:r>
              <a:rPr lang="hr-HR" sz="2400" dirty="0"/>
              <a:t>      </a:t>
            </a:r>
            <a:r>
              <a:rPr lang="en-US" sz="2400" dirty="0"/>
              <a:t>___ heroin (slang)</a:t>
            </a:r>
          </a:p>
          <a:p>
            <a:r>
              <a:rPr lang="en-US" sz="2400" dirty="0"/>
              <a:t>9 tax evasion	</a:t>
            </a:r>
            <a:r>
              <a:rPr lang="hr-HR" sz="2400" dirty="0"/>
              <a:t> </a:t>
            </a:r>
            <a:r>
              <a:rPr lang="en-US" sz="2400" dirty="0"/>
              <a:t>___ choice between two or more candidates </a:t>
            </a:r>
            <a:r>
              <a:rPr lang="hr-HR" sz="2400" dirty="0"/>
              <a:t>in </a:t>
            </a:r>
            <a:r>
              <a:rPr lang="en-US" sz="2400" dirty="0"/>
              <a:t>election</a:t>
            </a:r>
          </a:p>
          <a:p>
            <a:r>
              <a:rPr lang="en-US" sz="2400" dirty="0"/>
              <a:t>10 smack	</a:t>
            </a:r>
            <a:r>
              <a:rPr lang="hr-HR" sz="2400" dirty="0"/>
              <a:t>      </a:t>
            </a:r>
            <a:r>
              <a:rPr lang="en-US" sz="2400" dirty="0"/>
              <a:t>___ providing protection against a possible eventuality</a:t>
            </a:r>
            <a:endParaRPr lang="hr-HR" sz="2400" dirty="0"/>
          </a:p>
          <a:p>
            <a:endParaRPr lang="hr-HR" sz="2400" dirty="0"/>
          </a:p>
          <a:p>
            <a:endParaRPr lang="hr-HR" sz="2400" dirty="0"/>
          </a:p>
          <a:p>
            <a:r>
              <a:rPr lang="en-US" sz="2400" b="1" dirty="0"/>
              <a:t>Key: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3, 5, 8, 1, 9, 2, 7, 10, 4, 6</a:t>
            </a:r>
            <a:endParaRPr lang="hr-HR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6C549E-4167-4433-8AE0-223D993BB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491" y="6277492"/>
            <a:ext cx="25654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0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81692" y="419249"/>
            <a:ext cx="98983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Match the words with the paraphrases</a:t>
            </a:r>
            <a:r>
              <a:rPr lang="hr-HR" sz="2400" b="1" dirty="0"/>
              <a:t>.</a:t>
            </a:r>
          </a:p>
          <a:p>
            <a:endParaRPr lang="en-US" sz="2400" b="1" dirty="0"/>
          </a:p>
          <a:p>
            <a:r>
              <a:rPr lang="en-US" sz="2400" dirty="0"/>
              <a:t>1</a:t>
            </a:r>
            <a:r>
              <a:rPr lang="hr-HR" sz="2400" dirty="0"/>
              <a:t> </a:t>
            </a:r>
            <a:r>
              <a:rPr lang="en-US" sz="2400" dirty="0"/>
              <a:t>skint		</a:t>
            </a:r>
            <a:r>
              <a:rPr lang="hr-HR" sz="2400" dirty="0"/>
              <a:t>      </a:t>
            </a:r>
            <a:r>
              <a:rPr lang="hr-HR" sz="2400" b="1" dirty="0">
                <a:solidFill>
                  <a:srgbClr val="FF0000"/>
                </a:solidFill>
              </a:rPr>
              <a:t>3</a:t>
            </a:r>
            <a:r>
              <a:rPr lang="en-US" sz="2400" dirty="0"/>
              <a:t> </a:t>
            </a:r>
            <a:r>
              <a:rPr lang="hr-HR" sz="2400" dirty="0"/>
              <a:t> </a:t>
            </a:r>
            <a:r>
              <a:rPr lang="en-US" sz="2400" dirty="0"/>
              <a:t>formal choice of a person for a political office </a:t>
            </a:r>
          </a:p>
          <a:p>
            <a:r>
              <a:rPr lang="en-US" sz="2400" dirty="0"/>
              <a:t>2 financially	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FF0000"/>
                </a:solidFill>
              </a:rPr>
              <a:t>5</a:t>
            </a:r>
            <a:r>
              <a:rPr lang="hr-HR" sz="2400" dirty="0"/>
              <a:t> </a:t>
            </a:r>
            <a:r>
              <a:rPr lang="en-US" sz="2400" dirty="0"/>
              <a:t> unlawfully seizing an aircraft </a:t>
            </a:r>
          </a:p>
          <a:p>
            <a:r>
              <a:rPr lang="en-US" sz="2400" dirty="0"/>
              <a:t>3 election	</a:t>
            </a:r>
            <a:r>
              <a:rPr lang="hr-HR" sz="2400" dirty="0"/>
              <a:t>      </a:t>
            </a:r>
            <a:r>
              <a:rPr lang="hr-HR" sz="2400" b="1" dirty="0">
                <a:solidFill>
                  <a:srgbClr val="FF0000"/>
                </a:solidFill>
              </a:rPr>
              <a:t>8</a:t>
            </a:r>
            <a:r>
              <a:rPr lang="en-US" sz="2400" dirty="0"/>
              <a:t> </a:t>
            </a:r>
            <a:r>
              <a:rPr lang="hr-HR" sz="2400" dirty="0"/>
              <a:t> </a:t>
            </a:r>
            <a:r>
              <a:rPr lang="en-US" sz="2400" dirty="0"/>
              <a:t>be of the opinion, think</a:t>
            </a:r>
          </a:p>
          <a:p>
            <a:r>
              <a:rPr lang="en-US" sz="2400" dirty="0"/>
              <a:t>4 vote		</a:t>
            </a:r>
            <a:r>
              <a:rPr lang="hr-HR" sz="2400" dirty="0"/>
              <a:t>      </a:t>
            </a:r>
            <a:r>
              <a:rPr lang="hr-HR" sz="2400" b="1" dirty="0">
                <a:solidFill>
                  <a:srgbClr val="FF0000"/>
                </a:solidFill>
              </a:rPr>
              <a:t>1</a:t>
            </a:r>
            <a:r>
              <a:rPr lang="en-US" sz="2400" dirty="0"/>
              <a:t> </a:t>
            </a:r>
            <a:r>
              <a:rPr lang="hr-HR" sz="2400" dirty="0"/>
              <a:t> </a:t>
            </a:r>
            <a:r>
              <a:rPr lang="en-US" sz="2400" dirty="0"/>
              <a:t>having little or no money available (slang)</a:t>
            </a:r>
          </a:p>
          <a:p>
            <a:r>
              <a:rPr lang="en-US" sz="2400" dirty="0"/>
              <a:t>5 hijacking	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FF0000"/>
                </a:solidFill>
              </a:rPr>
              <a:t>9</a:t>
            </a:r>
            <a:r>
              <a:rPr lang="en-US" sz="2400" dirty="0"/>
              <a:t> </a:t>
            </a:r>
            <a:r>
              <a:rPr lang="hr-HR" sz="2400" dirty="0"/>
              <a:t> </a:t>
            </a:r>
            <a:r>
              <a:rPr lang="en-US" sz="2400" dirty="0"/>
              <a:t>the illegal non-payment or underpayment of tax</a:t>
            </a:r>
          </a:p>
          <a:p>
            <a:r>
              <a:rPr lang="en-US" sz="2400" dirty="0"/>
              <a:t>6 insurance	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FF0000"/>
                </a:solidFill>
              </a:rPr>
              <a:t>2</a:t>
            </a:r>
            <a:r>
              <a:rPr lang="en-US" sz="2400" dirty="0"/>
              <a:t> </a:t>
            </a:r>
            <a:r>
              <a:rPr lang="hr-HR" sz="2400" dirty="0"/>
              <a:t> </a:t>
            </a:r>
            <a:r>
              <a:rPr lang="en-US" sz="2400" dirty="0"/>
              <a:t>in a way that relates to finance, money</a:t>
            </a:r>
          </a:p>
          <a:p>
            <a:r>
              <a:rPr lang="en-US" sz="2400" dirty="0"/>
              <a:t>7 Caucasian	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FF0000"/>
                </a:solidFill>
              </a:rPr>
              <a:t>7</a:t>
            </a:r>
            <a:r>
              <a:rPr lang="hr-HR" sz="2400" dirty="0"/>
              <a:t> </a:t>
            </a:r>
            <a:r>
              <a:rPr lang="en-US" sz="2400" dirty="0"/>
              <a:t> white-skinned; of European origin</a:t>
            </a:r>
          </a:p>
          <a:p>
            <a:r>
              <a:rPr lang="en-US" sz="2400" dirty="0"/>
              <a:t>8 reckon	</a:t>
            </a:r>
            <a:r>
              <a:rPr lang="hr-HR" sz="2400" dirty="0"/>
              <a:t>     </a:t>
            </a:r>
            <a:r>
              <a:rPr lang="hr-HR" sz="2400" b="1" dirty="0">
                <a:solidFill>
                  <a:srgbClr val="FF0000"/>
                </a:solidFill>
              </a:rPr>
              <a:t>10</a:t>
            </a:r>
            <a:r>
              <a:rPr lang="en-US" sz="2400" dirty="0"/>
              <a:t> heroin (slang)</a:t>
            </a:r>
          </a:p>
          <a:p>
            <a:r>
              <a:rPr lang="en-US" sz="2400" dirty="0"/>
              <a:t>9 tax evasion	</a:t>
            </a:r>
            <a:r>
              <a:rPr lang="hr-HR" sz="2400" dirty="0"/>
              <a:t> </a:t>
            </a:r>
            <a:r>
              <a:rPr lang="hr-HR" sz="2400" b="1" dirty="0">
                <a:solidFill>
                  <a:srgbClr val="FF0000"/>
                </a:solidFill>
              </a:rPr>
              <a:t>4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hr-HR" sz="2400" dirty="0"/>
              <a:t> </a:t>
            </a:r>
            <a:r>
              <a:rPr lang="en-US" sz="2400" dirty="0"/>
              <a:t>choice between two or more candidates </a:t>
            </a:r>
            <a:r>
              <a:rPr lang="hr-HR" sz="2400" dirty="0"/>
              <a:t>in </a:t>
            </a:r>
            <a:r>
              <a:rPr lang="en-US" sz="2400" dirty="0"/>
              <a:t>election</a:t>
            </a:r>
          </a:p>
          <a:p>
            <a:r>
              <a:rPr lang="en-US" sz="2400" dirty="0"/>
              <a:t>10 smack	</a:t>
            </a:r>
            <a:r>
              <a:rPr lang="hr-HR" sz="2400" dirty="0"/>
              <a:t>      </a:t>
            </a:r>
            <a:r>
              <a:rPr lang="hr-HR" sz="2400" b="1" dirty="0">
                <a:solidFill>
                  <a:srgbClr val="FF0000"/>
                </a:solidFill>
              </a:rPr>
              <a:t>6 </a:t>
            </a:r>
            <a:r>
              <a:rPr lang="en-US" sz="2400" dirty="0"/>
              <a:t> providing protection against a possible eventuality</a:t>
            </a:r>
            <a:endParaRPr lang="hr-HR" sz="2400" dirty="0"/>
          </a:p>
          <a:p>
            <a:endParaRPr lang="hr-HR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6C549E-4167-4433-8AE0-223D993BB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491" y="6277492"/>
            <a:ext cx="25654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0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076CF-3079-4D0D-8818-ADA71380F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734" y="341494"/>
            <a:ext cx="11223118" cy="58309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92D050"/>
                </a:solidFill>
              </a:rPr>
              <a:t>Discussion point </a:t>
            </a:r>
          </a:p>
          <a:p>
            <a:pPr marL="0" indent="0">
              <a:buNone/>
            </a:pPr>
            <a:r>
              <a:rPr lang="en-US" sz="2800" dirty="0"/>
              <a:t>What has been going on too long? </a:t>
            </a:r>
          </a:p>
          <a:p>
            <a:pPr marL="0" indent="0">
              <a:buNone/>
            </a:pPr>
            <a:r>
              <a:rPr lang="en-US" sz="2800" dirty="0"/>
              <a:t>What have we, people, been doing to other people?</a:t>
            </a:r>
          </a:p>
          <a:p>
            <a:pPr marL="0" indent="0">
              <a:buNone/>
            </a:pPr>
            <a:r>
              <a:rPr lang="en-US" sz="2800" dirty="0"/>
              <a:t>What types of addiction do you know? Who can you turn to for help?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92D050"/>
                </a:solidFill>
              </a:rPr>
              <a:t>Follow up</a:t>
            </a:r>
          </a:p>
          <a:p>
            <a:pPr marL="0" indent="0">
              <a:buNone/>
            </a:pPr>
            <a:r>
              <a:rPr lang="en-US" sz="2800" dirty="0"/>
              <a:t>What have we been doing to nature, the environment, animals?</a:t>
            </a:r>
            <a:endParaRPr lang="hr-HR" sz="2800" dirty="0"/>
          </a:p>
          <a:p>
            <a:pPr marL="0" indent="0">
              <a:buNone/>
            </a:pPr>
            <a:r>
              <a:rPr lang="en-US" sz="2800" dirty="0"/>
              <a:t>How do we pollute the Earth?</a:t>
            </a:r>
          </a:p>
          <a:p>
            <a:pPr marL="0" indent="0">
              <a:buNone/>
            </a:pPr>
            <a:r>
              <a:rPr lang="en-US" sz="2800" dirty="0"/>
              <a:t>What can we do to heal the world?</a:t>
            </a:r>
            <a:endParaRPr lang="hr-HR" sz="2800" dirty="0"/>
          </a:p>
          <a:p>
            <a:pPr marL="0" indent="0">
              <a:buNone/>
            </a:pPr>
            <a:r>
              <a:rPr lang="hr-HR" sz="2800" dirty="0"/>
              <a:t>What songs do you know that deal with ecological issues?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accent1">
                    <a:lumMod val="75000"/>
                  </a:schemeClr>
                </a:solidFill>
              </a:rPr>
              <a:t>Alyosha: Sweet People, Stevie Wonder: The Secret Life of Plants,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accent1">
                    <a:lumMod val="75000"/>
                  </a:schemeClr>
                </a:solidFill>
              </a:rPr>
              <a:t>Michael Jackson: Heal the World, America: A Horse with no Name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54AEA1-B4A4-49B5-B022-A1DDE0C3B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19" y="144546"/>
            <a:ext cx="2783470" cy="184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7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842" y="242102"/>
            <a:ext cx="11590316" cy="5780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800" dirty="0">
                <a:solidFill>
                  <a:srgbClr val="92D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FAMILY PORTRAIT (PINK)</a:t>
            </a:r>
          </a:p>
          <a:p>
            <a:pPr lvl="0"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very intimate and personal song, Pink reveals her family dysfunction in this track. She explained in Entertainment Weekly: "That was from a poem that I wrote when I was 9 when my dad left. My mom cried for four days when she heard it. I've seen my dad cry three times and that was one of them; that was awful. And then my stepmom cried. She's so strong - she was an Army nurse in Vietnam, and I’d never seen her cry. That was a song I wrote for me, and I didn’t realize how much it was going to hurt them."</a:t>
            </a:r>
            <a:b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Even though Pink's parents got divorced when she was 9 years old </a:t>
            </a:r>
          </a:p>
          <a:p>
            <a:pPr lvl="0"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she wrote the original poem at the time, she didn't record </a:t>
            </a:r>
          </a:p>
          <a:p>
            <a:pPr lvl="0"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song until she was 21. "I tend to hold onto things," she says.</a:t>
            </a:r>
          </a:p>
          <a:p>
            <a:pPr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Sophie Muller directed the video, which shows the adult Pink struggling through </a:t>
            </a:r>
          </a:p>
          <a:p>
            <a:pPr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her day while her child self is singing the song.</a:t>
            </a:r>
            <a:r>
              <a:rPr lang="en-US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hr-HR" sz="2400" dirty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!nk - Family Portrait (Official Video)">
            <a:hlinkClick r:id="" action="ppaction://media"/>
            <a:extLst>
              <a:ext uri="{FF2B5EF4-FFF2-40B4-BE49-F238E27FC236}">
                <a16:creationId xmlns:a16="http://schemas.microsoft.com/office/drawing/2014/main" id="{6171806B-DEDC-4038-9B99-B60CD8A32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71611" y="242102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7A59B0-5BD1-43B8-858E-7FD3F64D45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616882" y="3352800"/>
            <a:ext cx="2274276" cy="15338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410678-F975-4001-85EB-4EB7C35311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0689415" y="5080671"/>
            <a:ext cx="1865686" cy="18656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AD004C-1F76-48F7-A77A-D8E1DC6201D9}"/>
              </a:ext>
            </a:extLst>
          </p:cNvPr>
          <p:cNvSpPr txBox="1"/>
          <p:nvPr/>
        </p:nvSpPr>
        <p:spPr>
          <a:xfrm>
            <a:off x="2994059" y="6830941"/>
            <a:ext cx="65038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9" tooltip="https://freepngimg.com/png/28209-alecia-moore-transparent-image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-nc/3.0/"/>
              </a:rPr>
              <a:t>CC BY-NC</a:t>
            </a:r>
            <a:endParaRPr lang="en-US" sz="9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B88A9F-0541-4092-AC74-1618DA55A5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1165058" y="897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1386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0900" y="566820"/>
            <a:ext cx="11198431" cy="4872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Future Simple for PROMISES – WILL/'LL + Inf.</a:t>
            </a:r>
            <a:endParaRPr lang="hr-HR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do you promise your parents/friends?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do your teachers promise?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You want an A in English. What do you promise yourself to do?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What's the difference between the family portrait and real life?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would you </a:t>
            </a:r>
            <a:r>
              <a:rPr lang="hr-HR" sz="2400" b="1" dirty="0">
                <a:solidFill>
                  <a:srgbClr val="CC99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advise</a:t>
            </a: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the girl in the song to do/not to do?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Use: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hr-HR" sz="2400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should/shouldn't </a:t>
            </a: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b="1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If I were you, </a:t>
            </a: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hr-HR" sz="2400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would/wouldn't</a:t>
            </a:r>
            <a:r>
              <a:rPr lang="hr-HR" sz="2400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hr-H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64C258-87B2-4B3B-846E-BA1612273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86886" y="193594"/>
            <a:ext cx="2704370" cy="2001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BA1042-C0CF-476A-B645-F0C68FB38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120863" y="4040556"/>
            <a:ext cx="1962854" cy="224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05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460" y="227913"/>
            <a:ext cx="10210586" cy="568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hr-HR" sz="2800" dirty="0">
                <a:solidFill>
                  <a:srgbClr val="92D050"/>
                </a:solidFill>
                <a:cs typeface="Times New Roman" panose="02020603050405020304" pitchFamily="18" charset="0"/>
              </a:rPr>
              <a:t>FEELINGS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000" b="1" dirty="0">
                <a:solidFill>
                  <a:srgbClr val="2F2F2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JACK IS HAPPY </a:t>
            </a:r>
            <a:endParaRPr lang="hr-HR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 am happy, happy, happy,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Yes, I am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 am sad, sad, sad,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Oh yes I am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 am thirsty and I’m hungry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 am scared and I’m angry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 am tired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 just want to go to bed!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1400" b="1" dirty="0">
                <a:solidFill>
                  <a:srgbClr val="2F2F2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hr-H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Thumbs Up Smiley Face Emoji -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783" y="227913"/>
            <a:ext cx="2384434" cy="1665378"/>
          </a:xfrm>
          <a:prstGeom prst="rect">
            <a:avLst/>
          </a:prstGeom>
        </p:spPr>
      </p:pic>
      <p:pic>
        <p:nvPicPr>
          <p:cNvPr id="4" name="Picture 3" descr="File:Emojione 1F62D.svg - Wikimedia Comm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636" y="156037"/>
            <a:ext cx="1737254" cy="1737254"/>
          </a:xfrm>
          <a:prstGeom prst="rect">
            <a:avLst/>
          </a:prstGeom>
        </p:spPr>
      </p:pic>
      <p:pic>
        <p:nvPicPr>
          <p:cNvPr id="5" name="Picture 4" descr="Thirsty kitten | Flickr - Photo Sharing!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30" y="2199706"/>
            <a:ext cx="2921329" cy="1944510"/>
          </a:xfrm>
          <a:prstGeom prst="rect">
            <a:avLst/>
          </a:prstGeom>
        </p:spPr>
      </p:pic>
      <p:pic>
        <p:nvPicPr>
          <p:cNvPr id="6" name="Picture 5" descr="Hunger Essen Hungrig - Kostenloses Bild auf Pixaba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245" y="2093231"/>
            <a:ext cx="2854036" cy="1795664"/>
          </a:xfrm>
          <a:prstGeom prst="rect">
            <a:avLst/>
          </a:prstGeom>
        </p:spPr>
      </p:pic>
      <p:pic>
        <p:nvPicPr>
          <p:cNvPr id="7" name="Picture 6" descr="Facing Autism in New Brunswick: July 20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959" y="4410955"/>
            <a:ext cx="1747892" cy="1561392"/>
          </a:xfrm>
          <a:prstGeom prst="rect">
            <a:avLst/>
          </a:prstGeom>
        </p:spPr>
      </p:pic>
      <p:pic>
        <p:nvPicPr>
          <p:cNvPr id="8" name="Picture 7" descr="Samantha Sans Dosage: I May Be Pissed Off But....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851" y="4501079"/>
            <a:ext cx="2409740" cy="1807305"/>
          </a:xfrm>
          <a:prstGeom prst="rect">
            <a:avLst/>
          </a:prstGeom>
        </p:spPr>
      </p:pic>
      <p:pic>
        <p:nvPicPr>
          <p:cNvPr id="9" name="Picture 8" descr="skryfblok: I must be tir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00" y="4746992"/>
            <a:ext cx="3074742" cy="1561392"/>
          </a:xfrm>
          <a:prstGeom prst="rect">
            <a:avLst/>
          </a:prstGeom>
        </p:spPr>
      </p:pic>
      <p:pic>
        <p:nvPicPr>
          <p:cNvPr id="10" name="Jack is happy FINAL">
            <a:hlinkClick r:id="" action="ppaction://media"/>
            <a:extLst>
              <a:ext uri="{FF2B5EF4-FFF2-40B4-BE49-F238E27FC236}">
                <a16:creationId xmlns:a16="http://schemas.microsoft.com/office/drawing/2014/main" id="{E377EF83-FED1-424B-BEA2-D97FB5324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392398" y="227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826" y="304570"/>
            <a:ext cx="11728174" cy="6497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"Love Is the Seventh Wave" is the second single and second track from Sting’s 1985 solo debut album </a:t>
            </a:r>
            <a:r>
              <a:rPr lang="hr-HR" sz="2400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Dream of the </a:t>
            </a:r>
            <a:r>
              <a:rPr lang="hr-HR" sz="2400" i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hr-HR" sz="2400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Turtles</a:t>
            </a: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hr-HR" sz="2400" dirty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hr-HR" sz="2400" dirty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 anti war song about </a:t>
            </a:r>
            <a:r>
              <a:rPr lang="hr-H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love</a:t>
            </a: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being the seventh wave, or the strongest wave in a series of waves, thus wiping out any sort of problems.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hr-HR" sz="2400" dirty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song concludes with a brief, self-mocking reference to Sting's biggest hit song with The Police, </a:t>
            </a:r>
            <a:r>
              <a:rPr lang="hr-HR" sz="2400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"Every Breath you Take"</a:t>
            </a: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r-HR" sz="2400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which is about the dark side of love that leads to sexual jealousy and obsession.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Every breath you take</a:t>
            </a:r>
            <a:b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Every move you make</a:t>
            </a:r>
            <a:b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Every cake you bake</a:t>
            </a:r>
            <a:b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0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Every leg you break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400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FBBE81-40D1-47A4-A346-11C64245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491" y="6277492"/>
            <a:ext cx="2565400" cy="46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EECB82-FE29-4220-B7D7-91B478D6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338945" y="548490"/>
            <a:ext cx="1738164" cy="19554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DF1711-1EBA-4393-BAEC-A759A822B9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99650" y="548490"/>
            <a:ext cx="1592786" cy="1791885"/>
          </a:xfrm>
          <a:prstGeom prst="rect">
            <a:avLst/>
          </a:prstGeom>
          <a:scene3d>
            <a:camera prst="orthographicFront">
              <a:rot lat="1800045" lon="10799994" rev="2159997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17154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7674" y="990215"/>
            <a:ext cx="18473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r-H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569" y="902057"/>
            <a:ext cx="3390102" cy="309880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60" y="4303151"/>
            <a:ext cx="2105977" cy="13264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74366" y="815369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In the empire of the </a:t>
            </a:r>
            <a:r>
              <a:rPr lang="hr-HR" sz="2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senses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You're the queen of all you survey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All the </a:t>
            </a:r>
            <a:r>
              <a:rPr lang="hr-HR" sz="2400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cities</a:t>
            </a: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 all the nation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Everything that falls your way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There is a deeper world than this</a:t>
            </a:r>
            <a:b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That you don't understand</a:t>
            </a:r>
            <a:b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There is a deeper world that this</a:t>
            </a:r>
            <a:b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Tugging at your hand</a:t>
            </a:r>
            <a:br>
              <a:rPr lang="hr-HR" sz="24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Every ripple on the ocean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Every leaf on every tree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Every sand dune in the desert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Every power we never see</a:t>
            </a:r>
            <a:br>
              <a:rPr lang="hr-HR" sz="2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There is a deeper wave than this</a:t>
            </a:r>
            <a:b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Swelling/Rising in the world</a:t>
            </a:r>
            <a:b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There is a deeper wave than this</a:t>
            </a:r>
            <a:b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Listen to me girl</a:t>
            </a:r>
            <a:br>
              <a:rPr lang="hr-H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</a:br>
            <a:endParaRPr lang="hr-HR" sz="2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0CC05C2-78BE-4F56-BF2E-E6EA99AA5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39" y="221224"/>
            <a:ext cx="12251662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STING: LOVE IS THE SEVENTH WAVE</a:t>
            </a:r>
            <a:r>
              <a:rPr lang="hr-H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hr-HR" sz="16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https://www.youtube.com/watch?v=uXZistami3c</a:t>
            </a:r>
            <a:br>
              <a:rPr lang="hr-H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r-H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853" y="2780961"/>
            <a:ext cx="2381513" cy="3855815"/>
          </a:xfrm>
          <a:prstGeom prst="rect">
            <a:avLst/>
          </a:prstGeom>
        </p:spPr>
      </p:pic>
      <p:pic>
        <p:nvPicPr>
          <p:cNvPr id="2" name="Sting - Love Is The Seventh Wave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8B723DD1-7B49-4464-9EB9-B79E95D89FB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1651.625"/>
                  <p14:fade out="45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53131" y="2057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60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5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7373" y="981421"/>
            <a:ext cx="9144000" cy="846275"/>
          </a:xfrm>
        </p:spPr>
        <p:txBody>
          <a:bodyPr>
            <a:noAutofit/>
          </a:bodyPr>
          <a:lstStyle/>
          <a:p>
            <a:r>
              <a:rPr lang="hr-HR" sz="8000" b="1" dirty="0">
                <a:solidFill>
                  <a:srgbClr val="FF0000"/>
                </a:solidFill>
              </a:rPr>
              <a:t>What’s in a song?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8139" y="2753898"/>
            <a:ext cx="10482469" cy="1655762"/>
          </a:xfrm>
        </p:spPr>
        <p:txBody>
          <a:bodyPr/>
          <a:lstStyle/>
          <a:p>
            <a:pPr algn="ctr"/>
            <a:r>
              <a:rPr lang="hr-HR" sz="4800" b="1" dirty="0">
                <a:solidFill>
                  <a:schemeClr val="accent2">
                    <a:lumMod val="75000"/>
                  </a:schemeClr>
                </a:solidFill>
              </a:rPr>
              <a:t>HUPE 2021</a:t>
            </a:r>
          </a:p>
          <a:p>
            <a:pPr algn="ctr"/>
            <a:r>
              <a:rPr lang="hr-HR" sz="4400" dirty="0">
                <a:hlinkClick r:id="rId2"/>
              </a:rPr>
              <a:t>marinah1960@yahoo.com</a:t>
            </a:r>
            <a:r>
              <a:rPr lang="hr-HR" sz="4400" dirty="0"/>
              <a:t>  </a:t>
            </a:r>
          </a:p>
          <a:p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4F4E42-7463-49CC-8384-AB174BAD8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884480" y="3429000"/>
            <a:ext cx="2057367" cy="30860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65B4E2-9CB1-4108-960C-847F3455E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3853" y="6011757"/>
            <a:ext cx="2565400" cy="469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353ED0-4915-4C1A-93CB-3173A1571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253" y="6164157"/>
            <a:ext cx="2565400" cy="469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BA94D9-A80F-4EF9-8140-B173027BE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3958" y="5735850"/>
            <a:ext cx="2727806" cy="469433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4185479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2744" y="552157"/>
            <a:ext cx="10243107" cy="5845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Fishing for words</a:t>
            </a:r>
            <a:endParaRPr lang="hr-HR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Find in the song lyrics: </a:t>
            </a: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1 All the nouns in the plural form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2 A comparative form of an adjective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3 The opposite of ALWAYS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4 The word that means/the English word for - list, pohlepa, bijes, val, strah...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What is your </a:t>
            </a:r>
            <a:r>
              <a:rPr lang="hr-HR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favourite word </a:t>
            </a: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in the song and why?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What is your </a:t>
            </a:r>
            <a:r>
              <a:rPr lang="hr-HR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least favourite word </a:t>
            </a: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in the song and why?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hr-H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hr-H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AEB250-BC6A-4083-8819-27373F696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71720" y="425711"/>
            <a:ext cx="3099582" cy="23246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BFC90C-985E-4B33-886C-1210FDDE6B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833586" y="2995133"/>
            <a:ext cx="2215819" cy="12465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B33E90-CB35-49A9-BE85-5C223EE8C9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869915" y="4737883"/>
            <a:ext cx="1811871" cy="18092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A3EE8D-7FED-4689-8124-0D74962B40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682196" y="310911"/>
            <a:ext cx="2091087" cy="20158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EBD1DD-7B98-48E2-B06C-BAEF8C4DEE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040892" y="4241644"/>
            <a:ext cx="2641304" cy="17645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0391F-5788-40EF-9397-88A42F2426E2}"/>
              </a:ext>
            </a:extLst>
          </p:cNvPr>
          <p:cNvSpPr txBox="1"/>
          <p:nvPr/>
        </p:nvSpPr>
        <p:spPr>
          <a:xfrm>
            <a:off x="5147767" y="1588055"/>
            <a:ext cx="499014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/>
              <a:t>1</a:t>
            </a:r>
            <a:r>
              <a:rPr lang="en-US" b="1" i="1" dirty="0"/>
              <a:t>1</a:t>
            </a:r>
            <a:endParaRPr lang="hr-HR" b="1" i="1" dirty="0"/>
          </a:p>
          <a:p>
            <a:endParaRPr lang="hr-HR" b="1" dirty="0"/>
          </a:p>
          <a:p>
            <a:r>
              <a:rPr lang="hr-HR" sz="1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deeper</a:t>
            </a:r>
          </a:p>
          <a:p>
            <a:endParaRPr lang="hr-HR" sz="1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b="1" i="1" dirty="0">
                <a:cs typeface="Times New Roman" panose="02020603050405020304" pitchFamily="18" charset="0"/>
              </a:rPr>
              <a:t>never</a:t>
            </a:r>
          </a:p>
          <a:p>
            <a:endParaRPr lang="hr-HR" dirty="0">
              <a:cs typeface="Times New Roman" panose="02020603050405020304" pitchFamily="18" charset="0"/>
            </a:endParaRPr>
          </a:p>
          <a:p>
            <a:endParaRPr lang="hr-HR" dirty="0">
              <a:cs typeface="Times New Roman" panose="02020603050405020304" pitchFamily="18" charset="0"/>
            </a:endParaRPr>
          </a:p>
          <a:p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hr-H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eaf</a:t>
            </a:r>
            <a:r>
              <a:rPr lang="hr-H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 greed, fury, wave, fear</a:t>
            </a:r>
            <a:r>
              <a:rPr lang="hr-H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en-US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9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6323" y="262955"/>
            <a:ext cx="11391820" cy="668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Weather Song</a:t>
            </a:r>
            <a:endParaRPr lang="hr-HR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What’s the weather like today?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sunny. It’s hot. It’s sunny. It’s hot.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sunny. It’s hot, hot, hot, hot.	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What’s the weather like today?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snowing. It’s cold. It’s snowing. It’s cold.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snowing. It’s cold, cold, cold, cold.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What’s the weather like today?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raining. It’s wet. It’s raining. It’s wet.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raining. It’s wet, wet, wet, wet, wet.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What’s the weather like today?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cloudy. It’s windy. It’s cloudy. It’s windy.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It’s cloudy. It’s win – win – windy. Huuuuuuu...</a:t>
            </a:r>
            <a:endParaRPr lang="hr-H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FA0148-3603-42FE-B35C-2CEE2686DF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95932" y="3543703"/>
            <a:ext cx="1498709" cy="1302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396CBD-1358-49C5-AE77-E16436C95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508116" y="47103"/>
            <a:ext cx="1714500" cy="17145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B5AFA99-A27C-4713-AFE6-263EC426FD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239125" y="2587085"/>
            <a:ext cx="1489375" cy="14770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C3545BF-69C1-4130-9C27-7C9058636A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6537746" y="1271552"/>
            <a:ext cx="2007248" cy="200724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F203880-69F3-4F56-B50E-67CA082B5FC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8211892" y="156310"/>
            <a:ext cx="2397718" cy="135082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24F7A6B-1E22-4742-B813-033217EFE4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9713398" y="3537989"/>
            <a:ext cx="2182099" cy="284975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536B4FD-D011-4EEB-817C-065FE5A70170}"/>
              </a:ext>
            </a:extLst>
          </p:cNvPr>
          <p:cNvSpPr txBox="1"/>
          <p:nvPr/>
        </p:nvSpPr>
        <p:spPr>
          <a:xfrm>
            <a:off x="10922393" y="7894166"/>
            <a:ext cx="3267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15" tooltip="https://www.teacherspayteachers.com/Product/Weather-Bears-Clip-Art-48-PNGs-APRILFLASHSALE14-1204482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6" tooltip="https://creativecommons.org/licenses/by-nd/3.0/"/>
              </a:rPr>
              <a:t>CC BY-ND</a:t>
            </a:r>
            <a:endParaRPr lang="en-US" sz="90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F08D780-2023-45CD-BE39-0C422DA9498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5886898" y="5084599"/>
            <a:ext cx="1714500" cy="100369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B710CE3-ABA1-4E75-B78C-5BD0010BF3A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7634044" y="5029389"/>
            <a:ext cx="2046708" cy="135082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3B519D4-F9BD-4EA8-96CB-30C45B637D5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0083001" y="1679045"/>
            <a:ext cx="946956" cy="1515129"/>
          </a:xfrm>
          <a:prstGeom prst="rect">
            <a:avLst/>
          </a:prstGeom>
        </p:spPr>
      </p:pic>
      <p:pic>
        <p:nvPicPr>
          <p:cNvPr id="3" name="The weather song 9.6.">
            <a:hlinkClick r:id="" action="ppaction://media"/>
            <a:extLst>
              <a:ext uri="{FF2B5EF4-FFF2-40B4-BE49-F238E27FC236}">
                <a16:creationId xmlns:a16="http://schemas.microsoft.com/office/drawing/2014/main" id="{8E334996-2345-4CC8-AD3A-C17CF9459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461450" y="302013"/>
            <a:ext cx="490842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8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52AFA86-D9C7-4E21-A49B-BC6313FCB899}"/>
              </a:ext>
            </a:extLst>
          </p:cNvPr>
          <p:cNvSpPr txBox="1">
            <a:spLocks/>
          </p:cNvSpPr>
          <p:nvPr/>
        </p:nvSpPr>
        <p:spPr>
          <a:xfrm>
            <a:off x="449047" y="15275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dirty="0" err="1"/>
              <a:t>Days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Week</a:t>
            </a:r>
            <a:endParaRPr lang="en-US" dirty="0"/>
          </a:p>
        </p:txBody>
      </p:sp>
      <p:pic>
        <p:nvPicPr>
          <p:cNvPr id="4" name="Days of the week">
            <a:hlinkClick r:id="" action="ppaction://media"/>
            <a:extLst>
              <a:ext uri="{FF2B5EF4-FFF2-40B4-BE49-F238E27FC236}">
                <a16:creationId xmlns:a16="http://schemas.microsoft.com/office/drawing/2014/main" id="{59FA35E6-61DD-4E7C-A0F0-4535B949D7B1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42581" y="253048"/>
            <a:ext cx="609600" cy="6096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23AD9B-C8EB-4ADD-9289-22D2DB47F7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49382" y="660400"/>
            <a:ext cx="11734800" cy="734524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D204C5A5-1E68-4A53-8F00-6A3C2D44AC0F}"/>
              </a:ext>
            </a:extLst>
          </p:cNvPr>
          <p:cNvSpPr txBox="1"/>
          <p:nvPr/>
        </p:nvSpPr>
        <p:spPr>
          <a:xfrm>
            <a:off x="905475" y="862648"/>
            <a:ext cx="3687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Monday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5DAB7460-FCD3-40C0-A382-57A7088FA05B}"/>
              </a:ext>
            </a:extLst>
          </p:cNvPr>
          <p:cNvSpPr txBox="1"/>
          <p:nvPr/>
        </p:nvSpPr>
        <p:spPr>
          <a:xfrm>
            <a:off x="2008422" y="1597890"/>
            <a:ext cx="4433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Tuesday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01987005-F998-42FC-AAAB-99900F8D0EAE}"/>
              </a:ext>
            </a:extLst>
          </p:cNvPr>
          <p:cNvSpPr txBox="1"/>
          <p:nvPr/>
        </p:nvSpPr>
        <p:spPr>
          <a:xfrm>
            <a:off x="3326752" y="2389589"/>
            <a:ext cx="5148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Wednesday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7B647A9C-6C7C-4C26-B0A9-74DDEDCCD031}"/>
              </a:ext>
            </a:extLst>
          </p:cNvPr>
          <p:cNvSpPr txBox="1"/>
          <p:nvPr/>
        </p:nvSpPr>
        <p:spPr>
          <a:xfrm>
            <a:off x="4612011" y="3167676"/>
            <a:ext cx="4433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Thursday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0A1E119F-B663-41A1-9937-F6F90BB18763}"/>
              </a:ext>
            </a:extLst>
          </p:cNvPr>
          <p:cNvSpPr txBox="1"/>
          <p:nvPr/>
        </p:nvSpPr>
        <p:spPr>
          <a:xfrm>
            <a:off x="6041170" y="3979012"/>
            <a:ext cx="3687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Friday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4A184F3B-F585-4428-83AB-516E936C7F1D}"/>
              </a:ext>
            </a:extLst>
          </p:cNvPr>
          <p:cNvSpPr txBox="1"/>
          <p:nvPr/>
        </p:nvSpPr>
        <p:spPr>
          <a:xfrm>
            <a:off x="7233433" y="4785007"/>
            <a:ext cx="3687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Saturday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kstniOkvir 13">
            <a:extLst>
              <a:ext uri="{FF2B5EF4-FFF2-40B4-BE49-F238E27FC236}">
                <a16:creationId xmlns:a16="http://schemas.microsoft.com/office/drawing/2014/main" id="{413F60A5-BCB0-4724-B9F6-438EB9F67620}"/>
              </a:ext>
            </a:extLst>
          </p:cNvPr>
          <p:cNvSpPr txBox="1"/>
          <p:nvPr/>
        </p:nvSpPr>
        <p:spPr>
          <a:xfrm>
            <a:off x="8551635" y="5576750"/>
            <a:ext cx="3687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 err="1">
                <a:latin typeface="Arial" panose="020B0604020202020204" pitchFamily="34" charset="0"/>
                <a:cs typeface="Arial" panose="020B0604020202020204" pitchFamily="34" charset="0"/>
              </a:rPr>
              <a:t>Sunday</a:t>
            </a:r>
            <a:endParaRPr lang="hr-H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9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3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F1B0F-040A-41F9-88C1-63D3D57DB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320800"/>
          </a:xfrm>
        </p:spPr>
        <p:txBody>
          <a:bodyPr/>
          <a:lstStyle/>
          <a:p>
            <a:r>
              <a:rPr lang="hr-HR" dirty="0"/>
              <a:t>Days of the Week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31E619-0DC3-4AFA-9FAF-02AB92970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51947" y="314960"/>
            <a:ext cx="4196812" cy="5781323"/>
          </a:xfrm>
          <a:prstGeom prst="rect">
            <a:avLst/>
          </a:prstGeom>
        </p:spPr>
      </p:pic>
      <p:pic>
        <p:nvPicPr>
          <p:cNvPr id="3" name="Days of the week 9.6. (1)">
            <a:hlinkClick r:id="" action="ppaction://media"/>
            <a:extLst>
              <a:ext uri="{FF2B5EF4-FFF2-40B4-BE49-F238E27FC236}">
                <a16:creationId xmlns:a16="http://schemas.microsoft.com/office/drawing/2014/main" id="{828409E1-DE47-41B4-978E-AD138D065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0244" y="1016000"/>
            <a:ext cx="609600" cy="609600"/>
          </a:xfrm>
          <a:prstGeom prst="rect">
            <a:avLst/>
          </a:prstGeom>
        </p:spPr>
      </p:pic>
      <p:sp>
        <p:nvSpPr>
          <p:cNvPr id="15" name="Rezervirano mjesto sadržaja 14">
            <a:extLst>
              <a:ext uri="{FF2B5EF4-FFF2-40B4-BE49-F238E27FC236}">
                <a16:creationId xmlns:a16="http://schemas.microsoft.com/office/drawing/2014/main" id="{59502C04-AB18-45D2-9407-C1E3CB5E4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474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323475-E8AD-1F42-962E-A998ABAFE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853" y="6054178"/>
            <a:ext cx="2564294" cy="4628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AE39BD-FDA6-A14F-90E7-682B1C755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853" y="6011757"/>
            <a:ext cx="2565400" cy="469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903153-A677-4FDD-8DFF-34C7E5C397D5}"/>
              </a:ext>
            </a:extLst>
          </p:cNvPr>
          <p:cNvSpPr txBox="1"/>
          <p:nvPr/>
        </p:nvSpPr>
        <p:spPr>
          <a:xfrm>
            <a:off x="953290" y="1467218"/>
            <a:ext cx="413452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dirty="0">
                <a:solidFill>
                  <a:srgbClr val="92D050"/>
                </a:solidFill>
              </a:rPr>
              <a:t>Image Credits</a:t>
            </a:r>
          </a:p>
          <a:p>
            <a:endParaRPr lang="hr-HR" sz="3600" dirty="0">
              <a:solidFill>
                <a:srgbClr val="92D050"/>
              </a:solidFill>
            </a:endParaRPr>
          </a:p>
          <a:p>
            <a:r>
              <a:rPr lang="hr-HR" sz="2800" dirty="0"/>
              <a:t>Creative Commons</a:t>
            </a:r>
          </a:p>
          <a:p>
            <a:r>
              <a:rPr lang="hr-HR" sz="2800" dirty="0"/>
              <a:t>Pixabay</a:t>
            </a:r>
          </a:p>
          <a:p>
            <a:r>
              <a:rPr lang="hr-HR" sz="2800" dirty="0"/>
              <a:t>Unsplash</a:t>
            </a:r>
          </a:p>
          <a:p>
            <a:endParaRPr lang="hr-HR" sz="2800" dirty="0"/>
          </a:p>
          <a:p>
            <a:endParaRPr lang="en-US" sz="2800" dirty="0"/>
          </a:p>
        </p:txBody>
      </p:sp>
      <p:pic>
        <p:nvPicPr>
          <p:cNvPr id="1026" name="Picture 2" descr="Back Lit Forest stock photo">
            <a:extLst>
              <a:ext uri="{FF2B5EF4-FFF2-40B4-BE49-F238E27FC236}">
                <a16:creationId xmlns:a16="http://schemas.microsoft.com/office/drawing/2014/main" id="{BE283C26-8A0E-4DBD-A3BE-983729AC4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549" y="805070"/>
            <a:ext cx="5960402" cy="408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58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D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323475-E8AD-1F42-962E-A998ABAFE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853" y="6054178"/>
            <a:ext cx="2564294" cy="4628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AE39BD-FDA6-A14F-90E7-682B1C755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853" y="6011757"/>
            <a:ext cx="2565400" cy="469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19331E-E6D9-704B-8A7A-3E5A63BC11F2}"/>
              </a:ext>
            </a:extLst>
          </p:cNvPr>
          <p:cNvSpPr txBox="1"/>
          <p:nvPr/>
        </p:nvSpPr>
        <p:spPr>
          <a:xfrm>
            <a:off x="485792" y="2965506"/>
            <a:ext cx="11226783" cy="901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Hvala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na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pažnji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PRO-BLACK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436B75-E2AE-446D-8B00-36DB5614BE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51323" y="708491"/>
            <a:ext cx="3061252" cy="30612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6EA46D-387C-488E-BE32-339937B7AA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11399" y="542240"/>
            <a:ext cx="4402454" cy="339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5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0483" y="68162"/>
            <a:ext cx="724569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r-Latn-R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EBONY AND IVORY </a:t>
            </a:r>
            <a:r>
              <a:rPr lang="en-US" altLang="sr-Latn-RS" sz="1600" dirty="0">
                <a:latin typeface="+mj-lt"/>
              </a:rPr>
              <a:t>(Paul McCartney/Stevie Wonder)</a:t>
            </a:r>
            <a:endParaRPr lang="hr-HR" altLang="sr-Latn-RS" sz="1600" dirty="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85755" y="8787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07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14" y="381474"/>
            <a:ext cx="3507178" cy="350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0482" y="656998"/>
            <a:ext cx="71343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>
                <a:latin typeface="+mj-lt"/>
                <a:ea typeface="Times New Roman" panose="02020603050405020304" pitchFamily="18" charset="0"/>
              </a:rPr>
              <a:t>Ebony and ivory live together in perfect harmony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Side by side on my piano keyboard, oh lord, why don’t we? 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We all know that people are the same wherever </a:t>
            </a:r>
            <a:r>
              <a:rPr lang="hr-HR" sz="2000" dirty="0">
                <a:latin typeface="+mj-lt"/>
                <a:ea typeface="Times New Roman" panose="02020603050405020304" pitchFamily="18" charset="0"/>
              </a:rPr>
              <a:t>you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go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There is good and bad in everyone,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We learn to live, we learn to give each other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What we need to survive together alive.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Ebony and ivory live together in perfect harmony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Side by side on my piano keyboard, oh lord why don’t we? 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Ebony, ivory living in perfect harmony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Ebony, ivory, ooh</a:t>
            </a:r>
            <a:endParaRPr lang="hr-HR" sz="2000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We all know that people are the same wherever </a:t>
            </a:r>
            <a:r>
              <a:rPr lang="hr-HR" sz="2000" dirty="0">
                <a:latin typeface="+mj-lt"/>
                <a:ea typeface="Times New Roman" panose="02020603050405020304" pitchFamily="18" charset="0"/>
              </a:rPr>
              <a:t>you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go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There is good and bad in everyone,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We learn to live</a:t>
            </a:r>
            <a:r>
              <a:rPr lang="hr-HR" sz="2000" dirty="0">
                <a:latin typeface="+mj-lt"/>
                <a:ea typeface="Times New Roman" panose="02020603050405020304" pitchFamily="18" charset="0"/>
              </a:rPr>
              <a:t> when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we learn to give each other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What we need to survive together alive.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sz="2000" dirty="0">
                <a:latin typeface="+mj-lt"/>
                <a:ea typeface="Times New Roman" panose="02020603050405020304" pitchFamily="18" charset="0"/>
              </a:rPr>
              <a:t>Ebony and ivory live together in perfect harmony</a:t>
            </a:r>
            <a:r>
              <a:rPr lang="hr-HR" sz="2000" dirty="0">
                <a:latin typeface="+mj-lt"/>
                <a:ea typeface="Times New Roman" panose="02020603050405020304" pitchFamily="18" charset="0"/>
              </a:rPr>
              <a:t>...</a:t>
            </a:r>
            <a:br>
              <a:rPr lang="en-US" sz="2000" dirty="0">
                <a:latin typeface="+mj-lt"/>
                <a:ea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r-HR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r-HR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r-HR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FDB12-2757-437D-AB5C-78F51E7B12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24834" y="4385952"/>
            <a:ext cx="3959758" cy="1682897"/>
          </a:xfrm>
          <a:prstGeom prst="rect">
            <a:avLst/>
          </a:prstGeom>
        </p:spPr>
      </p:pic>
      <p:pic>
        <p:nvPicPr>
          <p:cNvPr id="6" name="Ebony and Ivory (1982) Paul McCartney &amp; Stevie Wonder">
            <a:hlinkClick r:id="" action="ppaction://media"/>
            <a:extLst>
              <a:ext uri="{FF2B5EF4-FFF2-40B4-BE49-F238E27FC236}">
                <a16:creationId xmlns:a16="http://schemas.microsoft.com/office/drawing/2014/main" id="{0531A463-9707-4A59-9D9C-47578EC44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42641" y="204839"/>
            <a:ext cx="609600" cy="60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35C7E9-7625-4CF4-876D-27DFACED37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964567" y="1705109"/>
            <a:ext cx="1577143" cy="103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109" y="345558"/>
            <a:ext cx="118317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hr-HR" sz="2000" b="1" dirty="0">
                <a:latin typeface="+mj-lt"/>
                <a:ea typeface="Times New Roman" panose="02020603050405020304" pitchFamily="18" charset="0"/>
              </a:rPr>
              <a:t>Opposites</a:t>
            </a:r>
            <a:endParaRPr lang="hr-HR" sz="2000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r-HR" sz="20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a word that expresses a meaning opposed to the meaning of another word, in which case the two words are </a:t>
            </a:r>
            <a:r>
              <a:rPr lang="en-US" sz="2000" b="1" dirty="0">
                <a:latin typeface="+mj-lt"/>
                <a:ea typeface="Times New Roman" panose="02020603050405020304" pitchFamily="18" charset="0"/>
              </a:rPr>
              <a:t>antonyms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of each other. Two words that can be interchanged in a context are said to be synonymous relative to that context.</a:t>
            </a:r>
            <a:endParaRPr lang="hr-HR" sz="2000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hr-HR" sz="2000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hr-HR" sz="2000" b="1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+mj-lt"/>
                <a:ea typeface="Times New Roman" panose="02020603050405020304" pitchFamily="18" charset="0"/>
              </a:rPr>
              <a:t>Oxymoron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comes from a Greek word whose literal translation is 'pointedly foolish'. An oxymoron is a figure of speech in which </a:t>
            </a:r>
            <a:r>
              <a:rPr lang="en-US" sz="2000" b="1" i="1" dirty="0">
                <a:latin typeface="+mj-lt"/>
                <a:ea typeface="Times New Roman" panose="02020603050405020304" pitchFamily="18" charset="0"/>
              </a:rPr>
              <a:t>two apparently contradictory terms appear together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. An oxymoron is a self-contradicting word or group of words </a:t>
            </a:r>
            <a:r>
              <a:rPr lang="hr-HR" sz="20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as in Shakespeare's line from Romeo and Juliet,</a:t>
            </a:r>
            <a:endParaRPr lang="hr-HR" sz="2000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+mj-lt"/>
                <a:ea typeface="Times New Roman" panose="02020603050405020304" pitchFamily="18" charset="0"/>
              </a:rPr>
              <a:t> "Why, then, O brawling love! O loving hate!"</a:t>
            </a:r>
            <a:endParaRPr lang="hr-HR" sz="2000" dirty="0"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passive aggressive, living dead, bittersweet, original cop</a:t>
            </a:r>
            <a:r>
              <a:rPr lang="hr-HR" sz="200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y, small crowd, old news, </a:t>
            </a:r>
          </a:p>
          <a:p>
            <a:pPr>
              <a:spcAft>
                <a:spcPts val="0"/>
              </a:spcAft>
            </a:pPr>
            <a:r>
              <a:rPr lang="hr-HR" sz="200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open secret, living dead, deafening silence, only choice, pretty ugly, awfully good</a:t>
            </a:r>
          </a:p>
          <a:p>
            <a:pPr fontAlgn="base"/>
            <a:r>
              <a:rPr lang="en-US" sz="2000" b="1" dirty="0">
                <a:latin typeface="+mj-lt"/>
              </a:rPr>
              <a:t>Some Differences Between Synonyms and Antonyms</a:t>
            </a:r>
            <a:endParaRPr lang="hr-HR" sz="2000" dirty="0">
              <a:latin typeface="+mj-lt"/>
            </a:endParaRPr>
          </a:p>
          <a:p>
            <a:pPr fontAlgn="base"/>
            <a:r>
              <a:rPr lang="en-US" sz="2000" dirty="0">
                <a:latin typeface="+mj-lt"/>
              </a:rPr>
              <a:t>There are many more words with synonyms than there are words with antonyms, since many things exist </a:t>
            </a:r>
            <a:r>
              <a:rPr lang="en-US" sz="2000" b="1" i="1" dirty="0">
                <a:latin typeface="+mj-lt"/>
              </a:rPr>
              <a:t>which do not have an opposite</a:t>
            </a:r>
            <a:r>
              <a:rPr lang="en-US" sz="2000" dirty="0">
                <a:latin typeface="+mj-lt"/>
              </a:rPr>
              <a:t> (</a:t>
            </a:r>
            <a:r>
              <a:rPr lang="hr-HR" sz="2000" dirty="0">
                <a:latin typeface="+mj-lt"/>
              </a:rPr>
              <a:t>T</a:t>
            </a:r>
            <a:r>
              <a:rPr lang="en-US" sz="2000" dirty="0">
                <a:latin typeface="+mj-lt"/>
              </a:rPr>
              <a:t>here is no opposite of sandwich</a:t>
            </a:r>
            <a:r>
              <a:rPr lang="hr-HR" sz="2000" dirty="0">
                <a:latin typeface="+mj-lt"/>
              </a:rPr>
              <a:t>!</a:t>
            </a:r>
            <a:r>
              <a:rPr lang="en-US" sz="2000" dirty="0">
                <a:latin typeface="+mj-lt"/>
              </a:rPr>
              <a:t>). </a:t>
            </a:r>
            <a:endParaRPr lang="hr-HR" sz="2000" dirty="0">
              <a:latin typeface="+mj-lt"/>
            </a:endParaRPr>
          </a:p>
          <a:p>
            <a:pPr fontAlgn="base"/>
            <a:r>
              <a:rPr lang="en-US" sz="2000" dirty="0">
                <a:latin typeface="+mj-lt"/>
              </a:rPr>
              <a:t>Antonym is a much more recent addition to English than synonym </a:t>
            </a:r>
            <a:r>
              <a:rPr lang="hr-HR" sz="2000" dirty="0">
                <a:latin typeface="+mj-lt"/>
              </a:rPr>
              <a:t>-</a:t>
            </a:r>
            <a:r>
              <a:rPr lang="en-US" sz="2000" dirty="0">
                <a:latin typeface="+mj-lt"/>
              </a:rPr>
              <a:t> it first appeared in the </a:t>
            </a:r>
            <a:r>
              <a:rPr lang="en-US" sz="2000" b="1" dirty="0">
                <a:latin typeface="+mj-lt"/>
              </a:rPr>
              <a:t>1860s</a:t>
            </a:r>
            <a:r>
              <a:rPr lang="hr-HR" sz="2000" b="1" dirty="0">
                <a:latin typeface="+mj-lt"/>
              </a:rPr>
              <a:t> (first known use in 1857)</a:t>
            </a:r>
            <a:r>
              <a:rPr lang="en-US" sz="2000" dirty="0">
                <a:latin typeface="+mj-lt"/>
              </a:rPr>
              <a:t>, whereas synonym has been used for more than 500 years. Additionally, both nouns have adjectival forms: synonymous and antonymous. Synonymous, which is often used loosely ("She has become synonymous with good taste"), is the more common of the two.</a:t>
            </a:r>
            <a:endParaRPr lang="hr-HR" sz="2000" dirty="0">
              <a:latin typeface="+mj-lt"/>
            </a:endParaRPr>
          </a:p>
          <a:p>
            <a:pPr>
              <a:spcAft>
                <a:spcPts val="0"/>
              </a:spcAft>
            </a:pPr>
            <a:endParaRPr lang="hr-H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B75BB8-DB20-46DA-9656-555C5C3C4B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88454" y="1341027"/>
            <a:ext cx="1417977" cy="9544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DDB5A8-CFEC-4EDF-A80F-9545F7F4E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096000" y="1356072"/>
            <a:ext cx="1815623" cy="8533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F6DD7A-14C9-458E-91DB-C602638CE5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001191" y="1269964"/>
            <a:ext cx="1371131" cy="1025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068840-1FAD-4F68-A769-DC10DFA66D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6491" y="6277492"/>
            <a:ext cx="25654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0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3776" y="384212"/>
            <a:ext cx="1063512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Phrasal </a:t>
            </a:r>
            <a:r>
              <a:rPr lang="hr-HR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erbs</a:t>
            </a:r>
            <a:endParaRPr lang="hr-HR" sz="3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fontAlgn="base"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r-HR" sz="11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stand up	</a:t>
            </a:r>
            <a:r>
              <a:rPr lang="hr-HR" sz="2400" dirty="0">
                <a:latin typeface="+mj-lt"/>
                <a:ea typeface="Times New Roman" panose="02020603050405020304" pitchFamily="18" charset="0"/>
              </a:rPr>
              <a:t>	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go away	</a:t>
            </a:r>
            <a:r>
              <a:rPr lang="hr-HR" sz="2400" dirty="0">
                <a:latin typeface="+mj-lt"/>
                <a:ea typeface="Times New Roman" panose="02020603050405020304" pitchFamily="18" charset="0"/>
              </a:rPr>
              <a:t>	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-	</a:t>
            </a:r>
            <a:br>
              <a:rPr lang="en-US" sz="2400" dirty="0">
                <a:latin typeface="+mj-lt"/>
                <a:ea typeface="Times New Roman" panose="02020603050405020304" pitchFamily="18" charset="0"/>
              </a:rPr>
            </a:br>
            <a:r>
              <a:rPr lang="en-US" sz="2400" dirty="0">
                <a:latin typeface="+mj-lt"/>
                <a:ea typeface="Times New Roman" panose="02020603050405020304" pitchFamily="18" charset="0"/>
              </a:rPr>
              <a:t>cool down	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fall out		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fall behind	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go out		</a:t>
            </a:r>
            <a:r>
              <a:rPr lang="hr-HR" sz="2400" dirty="0">
                <a:latin typeface="+mj-lt"/>
                <a:ea typeface="Times New Roman" panose="02020603050405020304" pitchFamily="18" charset="0"/>
              </a:rPr>
              <a:t>	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pick up		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pick up		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put on		</a:t>
            </a:r>
            <a:r>
              <a:rPr lang="hr-HR" sz="2400" dirty="0">
                <a:latin typeface="+mj-lt"/>
                <a:ea typeface="Times New Roman" panose="02020603050405020304" pitchFamily="18" charset="0"/>
              </a:rPr>
              <a:t>	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-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speed up	</a:t>
            </a:r>
            <a:r>
              <a:rPr lang="hr-HR" sz="2400" dirty="0">
                <a:latin typeface="+mj-lt"/>
                <a:ea typeface="Times New Roman" panose="02020603050405020304" pitchFamily="18" charset="0"/>
              </a:rPr>
              <a:t>	</a:t>
            </a:r>
            <a:r>
              <a:rPr lang="en-US" sz="2400" dirty="0">
                <a:latin typeface="+mj-lt"/>
                <a:ea typeface="Times New Roman" panose="02020603050405020304" pitchFamily="18" charset="0"/>
              </a:rPr>
              <a:t>- 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en-US" sz="2400" dirty="0">
                <a:latin typeface="+mj-lt"/>
                <a:ea typeface="Times New Roman" panose="02020603050405020304" pitchFamily="18" charset="0"/>
              </a:rPr>
              <a:t>	</a:t>
            </a:r>
            <a:endParaRPr lang="hr-HR" sz="2400" dirty="0">
              <a:latin typeface="+mj-lt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hy-AM" sz="2400" dirty="0">
                <a:latin typeface="+mj-lt"/>
                <a:ea typeface="Times New Roman" panose="02020603050405020304" pitchFamily="18" charset="0"/>
              </a:rPr>
              <a:t>֍</a:t>
            </a:r>
            <a:r>
              <a:rPr lang="hr-HR" sz="2400" dirty="0">
                <a:latin typeface="+mj-lt"/>
                <a:ea typeface="Times New Roman" panose="02020603050405020304" pitchFamily="18" charset="0"/>
              </a:rPr>
              <a:t> What is for you the opposite of:</a:t>
            </a:r>
          </a:p>
          <a:p>
            <a:pPr>
              <a:spcAft>
                <a:spcPts val="0"/>
              </a:spcAft>
            </a:pPr>
            <a:r>
              <a:rPr lang="hr-HR" sz="2400" i="1" dirty="0">
                <a:latin typeface="+mj-lt"/>
                <a:ea typeface="Times New Roman" panose="02020603050405020304" pitchFamily="18" charset="0"/>
              </a:rPr>
              <a:t>    a button, a timetable, a carpet, to sing, a lion</a:t>
            </a:r>
            <a:endParaRPr lang="hr-HR" sz="2400" i="1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8F861F-78D2-4549-824F-7D4BBA9457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985" y="294979"/>
            <a:ext cx="3481427" cy="22139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A207FD-D36F-4560-9E48-77DB06A77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751" y="2608778"/>
            <a:ext cx="3121015" cy="22139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DDA031-CB7A-49E8-8C22-079FC1188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0" y="4459478"/>
            <a:ext cx="2424332" cy="16162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DA479B-A461-47D9-8E34-F9A91BB0A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488" y="2733106"/>
            <a:ext cx="2072640" cy="13817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0AF973-DDA2-454D-9F01-0E82656864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758" y="703421"/>
            <a:ext cx="1844398" cy="12295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C732A6-85E5-43DA-82BE-30AA42FF6029}"/>
              </a:ext>
            </a:extLst>
          </p:cNvPr>
          <p:cNvSpPr txBox="1"/>
          <p:nvPr/>
        </p:nvSpPr>
        <p:spPr>
          <a:xfrm>
            <a:off x="3546987" y="1196122"/>
            <a:ext cx="1653989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sit down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come back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warm up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make up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catch up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stay in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put down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drop off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take off</a:t>
            </a:r>
          </a:p>
          <a:p>
            <a:r>
              <a:rPr lang="en-US" sz="2400" dirty="0">
                <a:latin typeface="+mj-lt"/>
                <a:ea typeface="Times New Roman" panose="02020603050405020304" pitchFamily="18" charset="0"/>
              </a:rPr>
              <a:t>slow down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81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355702-6AA0-43B0-B974-5F3963314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08521" y="1821799"/>
            <a:ext cx="6308959" cy="321440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FAA26-C509-41DD-90F0-66C3A48A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37" y="129903"/>
            <a:ext cx="5695331" cy="4906298"/>
          </a:xfrm>
        </p:spPr>
        <p:txBody>
          <a:bodyPr>
            <a:normAutofit fontScale="90000"/>
          </a:bodyPr>
          <a:lstStyle/>
          <a:p>
            <a:r>
              <a:rPr lang="hr-HR" dirty="0">
                <a:solidFill>
                  <a:schemeClr val="tx1"/>
                </a:solidFill>
              </a:rPr>
              <a:t>Rhyming Game</a:t>
            </a:r>
            <a:br>
              <a:rPr lang="hr-HR" dirty="0">
                <a:solidFill>
                  <a:schemeClr val="tx1"/>
                </a:solidFill>
              </a:rPr>
            </a:br>
            <a:br>
              <a:rPr lang="hr-HR" dirty="0"/>
            </a:br>
            <a:r>
              <a:rPr lang="hr-HR" dirty="0"/>
              <a:t>LEFT AND ____________</a:t>
            </a:r>
            <a:br>
              <a:rPr lang="hr-HR" dirty="0"/>
            </a:br>
            <a:r>
              <a:rPr lang="hr-HR" dirty="0"/>
              <a:t>DARK AND ____________</a:t>
            </a:r>
            <a:br>
              <a:rPr lang="hr-HR" dirty="0"/>
            </a:br>
            <a:r>
              <a:rPr lang="hr-HR" dirty="0"/>
              <a:t>BLACK AND ___________</a:t>
            </a:r>
            <a:br>
              <a:rPr lang="hr-HR" dirty="0"/>
            </a:br>
            <a:r>
              <a:rPr lang="hr-HR" dirty="0"/>
              <a:t>DAY AND _____________</a:t>
            </a:r>
            <a:br>
              <a:rPr lang="hr-HR" dirty="0"/>
            </a:br>
            <a:r>
              <a:rPr lang="hr-HR" dirty="0"/>
              <a:t>KISS AND _____________</a:t>
            </a:r>
            <a:br>
              <a:rPr lang="hr-HR" dirty="0"/>
            </a:br>
            <a:r>
              <a:rPr lang="hr-HR" dirty="0"/>
              <a:t>WEIGHT AND __________</a:t>
            </a:r>
            <a:br>
              <a:rPr lang="hr-HR" dirty="0"/>
            </a:br>
            <a:r>
              <a:rPr lang="hr-HR" dirty="0"/>
              <a:t>HORSE AND ___________</a:t>
            </a:r>
            <a:br>
              <a:rPr lang="hr-HR" dirty="0"/>
            </a:br>
            <a:r>
              <a:rPr lang="hr-HR" dirty="0"/>
              <a:t>WRONG AND __________</a:t>
            </a:r>
            <a:br>
              <a:rPr lang="hr-HR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60311-9952-434A-AC59-3A8A03F1D33C}"/>
              </a:ext>
            </a:extLst>
          </p:cNvPr>
          <p:cNvSpPr txBox="1"/>
          <p:nvPr/>
        </p:nvSpPr>
        <p:spPr>
          <a:xfrm>
            <a:off x="1836174" y="5334000"/>
            <a:ext cx="7926804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hr-HR" sz="2000" dirty="0"/>
              <a:t>Key: right, light/bright, white, night, fight, height, knight, right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57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6478" y="58767"/>
            <a:ext cx="1075904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400" b="1" dirty="0">
              <a:latin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FOOD SONG </a:t>
            </a:r>
            <a:r>
              <a:rPr lang="hr-HR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</a:t>
            </a:r>
            <a:r>
              <a:rPr 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   </a:t>
            </a:r>
          </a:p>
          <a:p>
            <a:endParaRPr lang="en-US" sz="2000" b="1" dirty="0">
              <a:latin typeface="+mj-lt"/>
            </a:endParaRPr>
          </a:p>
          <a:p>
            <a:pPr fontAlgn="base"/>
            <a:r>
              <a:rPr lang="en-US" sz="2000" b="1" dirty="0">
                <a:latin typeface="+mj-lt"/>
              </a:rPr>
              <a:t>A     </a:t>
            </a:r>
            <a:r>
              <a:rPr lang="hr-HR" sz="2000" b="1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I like pizza</a:t>
            </a:r>
          </a:p>
          <a:p>
            <a:pPr fontAlgn="base"/>
            <a:r>
              <a:rPr lang="en-US" sz="2000" b="1" dirty="0">
                <a:latin typeface="+mj-lt"/>
              </a:rPr>
              <a:t>        You like jam</a:t>
            </a:r>
          </a:p>
          <a:p>
            <a:pPr fontAlgn="base"/>
            <a:r>
              <a:rPr lang="en-US" sz="2000" b="1" dirty="0">
                <a:latin typeface="+mj-lt"/>
              </a:rPr>
              <a:t>B      I like cornflakes</a:t>
            </a:r>
          </a:p>
          <a:p>
            <a:pPr fontAlgn="base"/>
            <a:r>
              <a:rPr lang="en-US" sz="2000" b="1" dirty="0">
                <a:latin typeface="+mj-lt"/>
              </a:rPr>
              <a:t>        You like ham</a:t>
            </a:r>
          </a:p>
          <a:p>
            <a:pPr fontAlgn="base"/>
            <a:r>
              <a:rPr lang="en-US" sz="2000" b="1" dirty="0">
                <a:latin typeface="+mj-lt"/>
              </a:rPr>
              <a:t>A      I like coffee</a:t>
            </a:r>
          </a:p>
          <a:p>
            <a:pPr fontAlgn="base"/>
            <a:r>
              <a:rPr lang="en-US" sz="2000" b="1" dirty="0">
                <a:latin typeface="+mj-lt"/>
              </a:rPr>
              <a:t>        You like tea</a:t>
            </a:r>
          </a:p>
          <a:p>
            <a:pPr fontAlgn="base"/>
            <a:r>
              <a:rPr lang="en-US" sz="2000" b="1" dirty="0">
                <a:latin typeface="+mj-lt"/>
              </a:rPr>
              <a:t>A &amp; B      I like you,</a:t>
            </a:r>
          </a:p>
          <a:p>
            <a:pPr fontAlgn="base"/>
            <a:r>
              <a:rPr lang="en-US" sz="2000" b="1" dirty="0">
                <a:latin typeface="+mj-lt"/>
              </a:rPr>
              <a:t>              Do you like me?</a:t>
            </a:r>
          </a:p>
          <a:p>
            <a:pPr fontAlgn="base"/>
            <a:endParaRPr lang="en-US" sz="2000" b="1" dirty="0">
              <a:latin typeface="+mj-lt"/>
            </a:endParaRPr>
          </a:p>
          <a:p>
            <a:pPr fontAlgn="base"/>
            <a:r>
              <a:rPr lang="en-US" sz="2000" b="1" dirty="0">
                <a:latin typeface="+mj-lt"/>
              </a:rPr>
              <a:t>A     You like apples</a:t>
            </a:r>
          </a:p>
          <a:p>
            <a:pPr fontAlgn="base"/>
            <a:r>
              <a:rPr lang="en-US" sz="2000" b="1" dirty="0">
                <a:latin typeface="+mj-lt"/>
              </a:rPr>
              <a:t>       I like meat</a:t>
            </a:r>
          </a:p>
          <a:p>
            <a:pPr fontAlgn="base"/>
            <a:r>
              <a:rPr lang="en-US" sz="2000" b="1" dirty="0">
                <a:latin typeface="+mj-lt"/>
              </a:rPr>
              <a:t>B     </a:t>
            </a:r>
            <a:r>
              <a:rPr lang="hr-HR" sz="2000" b="1" dirty="0">
                <a:latin typeface="+mj-lt"/>
              </a:rPr>
              <a:t>I </a:t>
            </a:r>
            <a:r>
              <a:rPr lang="en-US" sz="2000" b="1" dirty="0">
                <a:latin typeface="+mj-lt"/>
              </a:rPr>
              <a:t>like salty</a:t>
            </a:r>
          </a:p>
          <a:p>
            <a:pPr fontAlgn="base"/>
            <a:r>
              <a:rPr lang="en-US" sz="2000" b="1" dirty="0">
                <a:latin typeface="+mj-lt"/>
              </a:rPr>
              <a:t>       </a:t>
            </a:r>
            <a:r>
              <a:rPr lang="hr-HR" sz="2000" b="1" dirty="0">
                <a:latin typeface="+mj-lt"/>
              </a:rPr>
              <a:t>You</a:t>
            </a:r>
            <a:r>
              <a:rPr lang="en-US" sz="2000" b="1" dirty="0">
                <a:latin typeface="+mj-lt"/>
              </a:rPr>
              <a:t> like sweet</a:t>
            </a:r>
          </a:p>
          <a:p>
            <a:pPr fontAlgn="base"/>
            <a:r>
              <a:rPr lang="hr-HR" sz="2000" b="1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A &amp; B</a:t>
            </a:r>
            <a:r>
              <a:rPr lang="hr-HR" sz="2000" b="1" dirty="0">
                <a:latin typeface="+mj-lt"/>
              </a:rPr>
              <a:t>      </a:t>
            </a:r>
            <a:r>
              <a:rPr lang="en-US" sz="2000" b="1" dirty="0">
                <a:latin typeface="+mj-lt"/>
              </a:rPr>
              <a:t>We're so different, </a:t>
            </a:r>
          </a:p>
          <a:p>
            <a:pPr fontAlgn="base"/>
            <a:r>
              <a:rPr lang="en-US" sz="2000" b="1" dirty="0">
                <a:latin typeface="+mj-lt"/>
              </a:rPr>
              <a:t>        </a:t>
            </a:r>
            <a:r>
              <a:rPr lang="hr-HR" sz="2000" b="1" dirty="0">
                <a:latin typeface="+mj-lt"/>
              </a:rPr>
              <a:t>	   </a:t>
            </a:r>
            <a:r>
              <a:rPr lang="en-US" sz="2000" b="1" dirty="0">
                <a:latin typeface="+mj-lt"/>
              </a:rPr>
              <a:t>Can't you see?</a:t>
            </a:r>
          </a:p>
          <a:p>
            <a:pPr fontAlgn="base"/>
            <a:r>
              <a:rPr lang="hr-HR" sz="2000" b="1" dirty="0">
                <a:latin typeface="+mj-lt"/>
              </a:rPr>
              <a:t>		   </a:t>
            </a:r>
            <a:r>
              <a:rPr lang="en-US" sz="2000" b="1" dirty="0">
                <a:latin typeface="+mj-lt"/>
              </a:rPr>
              <a:t>I like you</a:t>
            </a:r>
          </a:p>
          <a:p>
            <a:pPr fontAlgn="base"/>
            <a:r>
              <a:rPr lang="en-US" sz="2000" b="1" dirty="0">
                <a:latin typeface="+mj-lt"/>
              </a:rPr>
              <a:t>               And you like me!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13" y="655115"/>
            <a:ext cx="2479427" cy="2401378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610" y="760779"/>
            <a:ext cx="2586538" cy="200582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09" y="3560429"/>
            <a:ext cx="2052457" cy="1954501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610" y="3360312"/>
            <a:ext cx="2586538" cy="2085930"/>
          </a:xfrm>
          <a:prstGeom prst="rect">
            <a:avLst/>
          </a:prstGeom>
        </p:spPr>
      </p:pic>
      <p:pic>
        <p:nvPicPr>
          <p:cNvPr id="7" name="Food song">
            <a:hlinkClick r:id="" action="ppaction://media"/>
            <a:extLst>
              <a:ext uri="{FF2B5EF4-FFF2-40B4-BE49-F238E27FC236}">
                <a16:creationId xmlns:a16="http://schemas.microsoft.com/office/drawing/2014/main" id="{13F85BBB-0857-47DB-99F6-A6EC940DA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54056" y="4559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0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BA22A-A597-4727-8A38-585B2BA9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67813"/>
            <a:ext cx="8596668" cy="1320800"/>
          </a:xfrm>
        </p:spPr>
        <p:txBody>
          <a:bodyPr>
            <a:normAutofit/>
          </a:bodyPr>
          <a:lstStyle/>
          <a:p>
            <a:r>
              <a:rPr lang="hr-HR" dirty="0"/>
              <a:t>Lily Allen: HIM                                                                        </a:t>
            </a:r>
            <a:br>
              <a:rPr lang="hr-HR" dirty="0"/>
            </a:br>
            <a:r>
              <a:rPr lang="hr-HR" dirty="0"/>
              <a:t>             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BEEB0-1A13-44C4-8A1B-99563B18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4633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[Verse 1]</a:t>
            </a:r>
          </a:p>
          <a:p>
            <a:pPr marL="0" indent="0">
              <a:buNone/>
            </a:pPr>
            <a:r>
              <a:rPr lang="en-US" sz="2400" dirty="0"/>
              <a:t>Would you please take me away from this place?</a:t>
            </a:r>
          </a:p>
          <a:p>
            <a:pPr marL="0" indent="0">
              <a:buNone/>
            </a:pPr>
            <a:r>
              <a:rPr lang="en-US" sz="2400" dirty="0"/>
              <a:t>I cannot bear to see the look upon your faces</a:t>
            </a:r>
          </a:p>
          <a:p>
            <a:pPr marL="0" indent="0">
              <a:buNone/>
            </a:pPr>
            <a:r>
              <a:rPr lang="en-US" sz="2400" dirty="0"/>
              <a:t>And if there is some kind of God do you think he's pleased?</a:t>
            </a:r>
          </a:p>
          <a:p>
            <a:pPr marL="0" indent="0">
              <a:buNone/>
            </a:pPr>
            <a:r>
              <a:rPr lang="en-US" sz="2400" dirty="0"/>
              <a:t>When he looks down on us, I wonder what he sees</a:t>
            </a:r>
          </a:p>
          <a:p>
            <a:pPr marL="0" indent="0">
              <a:buNone/>
            </a:pPr>
            <a:r>
              <a:rPr lang="en-US" sz="2400" dirty="0"/>
              <a:t>Do you think he'd think the things we do are a waste of time?</a:t>
            </a:r>
          </a:p>
          <a:p>
            <a:pPr marL="0" indent="0">
              <a:buNone/>
            </a:pPr>
            <a:r>
              <a:rPr lang="en-US" sz="2400" dirty="0"/>
              <a:t>Maybe he'd think that we are getting on just fine</a:t>
            </a:r>
          </a:p>
          <a:p>
            <a:pPr marL="0" indent="0">
              <a:buNone/>
            </a:pPr>
            <a:r>
              <a:rPr lang="en-US" sz="2400" dirty="0"/>
              <a:t>Do you think he's </a:t>
            </a:r>
            <a:r>
              <a:rPr lang="en-US" sz="2400" dirty="0">
                <a:solidFill>
                  <a:srgbClr val="FF0000"/>
                </a:solidFill>
              </a:rPr>
              <a:t>skint</a:t>
            </a:r>
            <a:r>
              <a:rPr lang="en-US" sz="2400" dirty="0"/>
              <a:t> or </a:t>
            </a:r>
            <a:r>
              <a:rPr lang="en-US" sz="2400" dirty="0">
                <a:solidFill>
                  <a:srgbClr val="FF0000"/>
                </a:solidFill>
              </a:rPr>
              <a:t>financially</a:t>
            </a:r>
            <a:r>
              <a:rPr lang="en-US" sz="2400" dirty="0"/>
              <a:t> secure?</a:t>
            </a:r>
          </a:p>
          <a:p>
            <a:pPr marL="0" indent="0">
              <a:buNone/>
            </a:pPr>
            <a:r>
              <a:rPr lang="en-US" sz="2400" dirty="0"/>
              <a:t>And come </a:t>
            </a:r>
            <a:r>
              <a:rPr lang="en-US" sz="2400" dirty="0">
                <a:solidFill>
                  <a:srgbClr val="FF0000"/>
                </a:solidFill>
              </a:rPr>
              <a:t>election</a:t>
            </a:r>
            <a:r>
              <a:rPr lang="en-US" sz="2400" dirty="0"/>
              <a:t> time, I wonder who he'd </a:t>
            </a:r>
            <a:r>
              <a:rPr lang="en-US" sz="2400" dirty="0">
                <a:solidFill>
                  <a:srgbClr val="FF0000"/>
                </a:solidFill>
              </a:rPr>
              <a:t>vote</a:t>
            </a:r>
            <a:r>
              <a:rPr lang="en-US" sz="2400" dirty="0"/>
              <a:t> for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1DE3F-264C-4BF6-8537-CA4243796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2730" y="214180"/>
            <a:ext cx="2548866" cy="2548866"/>
          </a:xfrm>
          <a:prstGeom prst="rect">
            <a:avLst/>
          </a:prstGeom>
        </p:spPr>
      </p:pic>
      <p:pic>
        <p:nvPicPr>
          <p:cNvPr id="5" name="Lily Allen - Him (Official Audio)">
            <a:hlinkClick r:id="" action="ppaction://media"/>
            <a:extLst>
              <a:ext uri="{FF2B5EF4-FFF2-40B4-BE49-F238E27FC236}">
                <a16:creationId xmlns:a16="http://schemas.microsoft.com/office/drawing/2014/main" id="{ED5721EF-0288-4BB5-BF14-A12E63233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0432" y="241797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808055-9F88-4D67-882A-CF2F34E05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6491" y="6277492"/>
            <a:ext cx="25654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9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AC5BB2-50BF-4B15-9E40-6D8DEED6A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26737" y="2019300"/>
            <a:ext cx="3544756" cy="265856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602F7-D86A-4064-95EB-DDBF467D9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369" y="609601"/>
            <a:ext cx="8596668" cy="5477966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[Chorus]</a:t>
            </a:r>
          </a:p>
          <a:p>
            <a:pPr marL="0" indent="0">
              <a:buNone/>
            </a:pPr>
            <a:r>
              <a:rPr lang="en-US" sz="3200" dirty="0"/>
              <a:t>Ever since he can remember, people have died in his good name</a:t>
            </a:r>
          </a:p>
          <a:p>
            <a:pPr marL="0" indent="0">
              <a:buNone/>
            </a:pPr>
            <a:r>
              <a:rPr lang="en-US" sz="3200" dirty="0"/>
              <a:t>Long before that September</a:t>
            </a:r>
          </a:p>
          <a:p>
            <a:pPr marL="0" indent="0">
              <a:buNone/>
            </a:pPr>
            <a:r>
              <a:rPr lang="en-US" sz="3200" dirty="0"/>
              <a:t>Long before </a:t>
            </a:r>
            <a:r>
              <a:rPr lang="en-US" sz="3200" dirty="0">
                <a:solidFill>
                  <a:srgbClr val="FF0000"/>
                </a:solidFill>
              </a:rPr>
              <a:t>hijacking</a:t>
            </a:r>
            <a:r>
              <a:rPr lang="en-US" sz="3200" dirty="0"/>
              <a:t> planes</a:t>
            </a:r>
          </a:p>
          <a:p>
            <a:pPr marL="0" indent="0">
              <a:buNone/>
            </a:pPr>
            <a:r>
              <a:rPr lang="en-US" sz="3200" dirty="0"/>
              <a:t>He's lost the will, he can't decide</a:t>
            </a:r>
          </a:p>
          <a:p>
            <a:pPr marL="0" indent="0">
              <a:buNone/>
            </a:pPr>
            <a:r>
              <a:rPr lang="en-US" sz="3200" dirty="0"/>
              <a:t>He doesn't know who's right or wrong</a:t>
            </a:r>
          </a:p>
          <a:p>
            <a:pPr marL="0" indent="0">
              <a:buNone/>
            </a:pPr>
            <a:r>
              <a:rPr lang="en-US" sz="3200" dirty="0"/>
              <a:t>But there's one thing that he's sure of</a:t>
            </a:r>
          </a:p>
          <a:p>
            <a:pPr marL="0" indent="0">
              <a:buNone/>
            </a:pPr>
            <a:r>
              <a:rPr lang="en-US" sz="3200" dirty="0"/>
              <a:t>This has been going on too long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8824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1217</TotalTime>
  <Words>2205</Words>
  <Application>Microsoft Office PowerPoint</Application>
  <PresentationFormat>Widescreen</PresentationFormat>
  <Paragraphs>231</Paragraphs>
  <Slides>25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Cera PRO</vt:lpstr>
      <vt:lpstr>CERAPRO-BLACK</vt:lpstr>
      <vt:lpstr>Times New Roman</vt:lpstr>
      <vt:lpstr>Trebuchet MS</vt:lpstr>
      <vt:lpstr>Wingdings 3</vt:lpstr>
      <vt:lpstr>Facet</vt:lpstr>
      <vt:lpstr>1</vt:lpstr>
      <vt:lpstr>PowerPoint Presentation</vt:lpstr>
      <vt:lpstr>What’s in a song?</vt:lpstr>
      <vt:lpstr>PowerPoint Presentation</vt:lpstr>
      <vt:lpstr>PowerPoint Presentation</vt:lpstr>
      <vt:lpstr>PowerPoint Presentation</vt:lpstr>
      <vt:lpstr>Rhyming Game  LEFT AND ____________ DARK AND ____________ BLACK AND ___________ DAY AND _____________ KISS AND _____________ WEIGHT AND __________ HORSE AND ___________ WRONG AND __________ </vt:lpstr>
      <vt:lpstr>PowerPoint Presentation</vt:lpstr>
      <vt:lpstr>Lily Allen: HIM                                                            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STING: LOVE IS THE SEVENTH WAVE         https://www.youtube.com/watch?v=uXZistami3c </vt:lpstr>
      <vt:lpstr>PowerPoint Presentation</vt:lpstr>
      <vt:lpstr>PowerPoint Presentation</vt:lpstr>
      <vt:lpstr>PowerPoint Presentation</vt:lpstr>
      <vt:lpstr>Days of the Week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SONGS WITH A MESSAGE</dc:title>
  <dc:creator>Marina</dc:creator>
  <cp:lastModifiedBy>Damir Hadziomerovic</cp:lastModifiedBy>
  <cp:revision>103</cp:revision>
  <dcterms:created xsi:type="dcterms:W3CDTF">2020-01-05T14:56:42Z</dcterms:created>
  <dcterms:modified xsi:type="dcterms:W3CDTF">2021-11-10T21:07:13Z</dcterms:modified>
</cp:coreProperties>
</file>