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8" r:id="rId1"/>
  </p:sldMasterIdLst>
  <p:notesMasterIdLst>
    <p:notesMasterId r:id="rId38"/>
  </p:notesMasterIdLst>
  <p:handoutMasterIdLst>
    <p:handoutMasterId r:id="rId39"/>
  </p:handoutMasterIdLst>
  <p:sldIdLst>
    <p:sldId id="675" r:id="rId2"/>
    <p:sldId id="318" r:id="rId3"/>
    <p:sldId id="773" r:id="rId4"/>
    <p:sldId id="676" r:id="rId5"/>
    <p:sldId id="707" r:id="rId6"/>
    <p:sldId id="748" r:id="rId7"/>
    <p:sldId id="708" r:id="rId8"/>
    <p:sldId id="747" r:id="rId9"/>
    <p:sldId id="749" r:id="rId10"/>
    <p:sldId id="679" r:id="rId11"/>
    <p:sldId id="678" r:id="rId12"/>
    <p:sldId id="682" r:id="rId13"/>
    <p:sldId id="771" r:id="rId14"/>
    <p:sldId id="680" r:id="rId15"/>
    <p:sldId id="700" r:id="rId16"/>
    <p:sldId id="750" r:id="rId17"/>
    <p:sldId id="751" r:id="rId18"/>
    <p:sldId id="752" r:id="rId19"/>
    <p:sldId id="753" r:id="rId20"/>
    <p:sldId id="754" r:id="rId21"/>
    <p:sldId id="710" r:id="rId22"/>
    <p:sldId id="759" r:id="rId23"/>
    <p:sldId id="755" r:id="rId24"/>
    <p:sldId id="760" r:id="rId25"/>
    <p:sldId id="758" r:id="rId26"/>
    <p:sldId id="763" r:id="rId27"/>
    <p:sldId id="761" r:id="rId28"/>
    <p:sldId id="762" r:id="rId29"/>
    <p:sldId id="756" r:id="rId30"/>
    <p:sldId id="768" r:id="rId31"/>
    <p:sldId id="770" r:id="rId32"/>
    <p:sldId id="764" r:id="rId33"/>
    <p:sldId id="765" r:id="rId34"/>
    <p:sldId id="738" r:id="rId35"/>
    <p:sldId id="772" r:id="rId36"/>
    <p:sldId id="706" r:id="rId37"/>
  </p:sldIdLst>
  <p:sldSz cx="12192000" cy="6858000"/>
  <p:notesSz cx="6888163" cy="10021888"/>
  <p:defaultTextStyle>
    <a:defPPr>
      <a:defRPr lang="de-DE"/>
    </a:defPPr>
    <a:lvl1pPr algn="r" rtl="0" eaLnBrk="0" fontAlgn="base" hangingPunct="0">
      <a:spcBef>
        <a:spcPct val="0"/>
      </a:spcBef>
      <a:spcAft>
        <a:spcPct val="0"/>
      </a:spcAft>
      <a:defRPr sz="2400" kern="1200">
        <a:solidFill>
          <a:schemeClr val="tx1"/>
        </a:solidFill>
        <a:latin typeface="Arial" charset="0"/>
        <a:ea typeface="+mn-ea"/>
        <a:cs typeface="+mn-cs"/>
      </a:defRPr>
    </a:lvl1pPr>
    <a:lvl2pPr marL="457200" algn="r" rtl="0" eaLnBrk="0" fontAlgn="base" hangingPunct="0">
      <a:spcBef>
        <a:spcPct val="0"/>
      </a:spcBef>
      <a:spcAft>
        <a:spcPct val="0"/>
      </a:spcAft>
      <a:defRPr sz="2400" kern="1200">
        <a:solidFill>
          <a:schemeClr val="tx1"/>
        </a:solidFill>
        <a:latin typeface="Arial" charset="0"/>
        <a:ea typeface="+mn-ea"/>
        <a:cs typeface="+mn-cs"/>
      </a:defRPr>
    </a:lvl2pPr>
    <a:lvl3pPr marL="914400" algn="r" rtl="0" eaLnBrk="0" fontAlgn="base" hangingPunct="0">
      <a:spcBef>
        <a:spcPct val="0"/>
      </a:spcBef>
      <a:spcAft>
        <a:spcPct val="0"/>
      </a:spcAft>
      <a:defRPr sz="2400" kern="1200">
        <a:solidFill>
          <a:schemeClr val="tx1"/>
        </a:solidFill>
        <a:latin typeface="Arial" charset="0"/>
        <a:ea typeface="+mn-ea"/>
        <a:cs typeface="+mn-cs"/>
      </a:defRPr>
    </a:lvl3pPr>
    <a:lvl4pPr marL="1371600" algn="r" rtl="0" eaLnBrk="0" fontAlgn="base" hangingPunct="0">
      <a:spcBef>
        <a:spcPct val="0"/>
      </a:spcBef>
      <a:spcAft>
        <a:spcPct val="0"/>
      </a:spcAft>
      <a:defRPr sz="2400" kern="1200">
        <a:solidFill>
          <a:schemeClr val="tx1"/>
        </a:solidFill>
        <a:latin typeface="Arial" charset="0"/>
        <a:ea typeface="+mn-ea"/>
        <a:cs typeface="+mn-cs"/>
      </a:defRPr>
    </a:lvl4pPr>
    <a:lvl5pPr marL="1828800" algn="r" rtl="0" eaLnBrk="0" fontAlgn="base" hangingPunct="0">
      <a:spcBef>
        <a:spcPct val="0"/>
      </a:spcBef>
      <a:spcAft>
        <a:spcPct val="0"/>
      </a:spcAft>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371" userDrawn="1">
          <p15:clr>
            <a:srgbClr val="A4A3A4"/>
          </p15:clr>
        </p15:guide>
        <p15:guide id="2" pos="433" userDrawn="1">
          <p15:clr>
            <a:srgbClr val="A4A3A4"/>
          </p15:clr>
        </p15:guide>
      </p15:sldGuideLst>
    </p:ext>
    <p:ext uri="{2D200454-40CA-4A62-9FC3-DE9A4176ACB9}">
      <p15:notesGuideLst xmlns:p15="http://schemas.microsoft.com/office/powerpoint/2012/main">
        <p15:guide id="1" orient="horz" pos="3157" userDrawn="1">
          <p15:clr>
            <a:srgbClr val="A4A3A4"/>
          </p15:clr>
        </p15:guide>
        <p15:guide id="2" pos="217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8A4F025-F451-2CA8-785D-543A1C6B2227}" name="Louis Rogers" initials="LR" userId="bb85cc411d6f8468" providerId="Windows Live"/>
  <p188:author id="{05399EBA-C855-F9DB-635C-BD015C0AB180}" name="Cathy Rogers" initials="CR" userId="dd3b1b4367323b6f"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14A99"/>
    <a:srgbClr val="FAB400"/>
    <a:srgbClr val="FA8C00"/>
    <a:srgbClr val="F4C600"/>
    <a:srgbClr val="FFCC99"/>
    <a:srgbClr val="F06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ittlere Formatvorlage 2 - Akz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864" autoAdjust="0"/>
    <p:restoredTop sz="94245" autoAdjust="0"/>
  </p:normalViewPr>
  <p:slideViewPr>
    <p:cSldViewPr snapToGrid="0">
      <p:cViewPr varScale="1">
        <p:scale>
          <a:sx n="105" d="100"/>
          <a:sy n="105" d="100"/>
        </p:scale>
        <p:origin x="900" y="138"/>
      </p:cViewPr>
      <p:guideLst>
        <p:guide orient="horz" pos="371"/>
        <p:guide pos="433"/>
      </p:guideLst>
    </p:cSldViewPr>
  </p:slideViewPr>
  <p:outlineViewPr>
    <p:cViewPr>
      <p:scale>
        <a:sx n="33" d="100"/>
        <a:sy n="33" d="100"/>
      </p:scale>
      <p:origin x="0" y="2970"/>
    </p:cViewPr>
  </p:outlineViewPr>
  <p:notesTextViewPr>
    <p:cViewPr>
      <p:scale>
        <a:sx n="100" d="100"/>
        <a:sy n="100" d="100"/>
      </p:scale>
      <p:origin x="0" y="0"/>
    </p:cViewPr>
  </p:notesTextViewPr>
  <p:sorterViewPr>
    <p:cViewPr>
      <p:scale>
        <a:sx n="110" d="100"/>
        <a:sy n="110" d="100"/>
      </p:scale>
      <p:origin x="0" y="0"/>
    </p:cViewPr>
  </p:sorterViewPr>
  <p:notesViewPr>
    <p:cSldViewPr snapToGrid="0">
      <p:cViewPr varScale="1">
        <p:scale>
          <a:sx n="80" d="100"/>
          <a:sy n="80" d="100"/>
        </p:scale>
        <p:origin x="4020" y="114"/>
      </p:cViewPr>
      <p:guideLst>
        <p:guide orient="horz" pos="3157"/>
        <p:guide pos="217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8/10/relationships/authors" Targe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1" y="0"/>
            <a:ext cx="2964301" cy="485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20" tIns="46360" rIns="92720" bIns="46360" numCol="1" anchor="t" anchorCtr="0" compatLnSpc="1">
            <a:prstTxWarp prst="textNoShape">
              <a:avLst/>
            </a:prstTxWarp>
          </a:bodyPr>
          <a:lstStyle>
            <a:lvl1pPr algn="l">
              <a:defRPr sz="1200">
                <a:latin typeface="Arial" charset="0"/>
              </a:defRPr>
            </a:lvl1pPr>
          </a:lstStyle>
          <a:p>
            <a:pPr>
              <a:defRPr/>
            </a:pPr>
            <a:endParaRPr lang="de-DE"/>
          </a:p>
        </p:txBody>
      </p:sp>
      <p:sp>
        <p:nvSpPr>
          <p:cNvPr id="24579" name="Rectangle 3"/>
          <p:cNvSpPr>
            <a:spLocks noGrp="1" noChangeArrowheads="1"/>
          </p:cNvSpPr>
          <p:nvPr>
            <p:ph type="dt" sz="quarter" idx="1"/>
          </p:nvPr>
        </p:nvSpPr>
        <p:spPr bwMode="auto">
          <a:xfrm>
            <a:off x="3875400" y="0"/>
            <a:ext cx="3038610" cy="485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20" tIns="46360" rIns="92720" bIns="46360" numCol="1" anchor="t" anchorCtr="0" compatLnSpc="1">
            <a:prstTxWarp prst="textNoShape">
              <a:avLst/>
            </a:prstTxWarp>
          </a:bodyPr>
          <a:lstStyle>
            <a:lvl1pPr>
              <a:defRPr sz="1200">
                <a:latin typeface="Arial" charset="0"/>
              </a:defRPr>
            </a:lvl1pPr>
          </a:lstStyle>
          <a:p>
            <a:pPr>
              <a:defRPr/>
            </a:pPr>
            <a:endParaRPr lang="de-DE"/>
          </a:p>
        </p:txBody>
      </p:sp>
      <p:sp>
        <p:nvSpPr>
          <p:cNvPr id="24580" name="Rectangle 4"/>
          <p:cNvSpPr>
            <a:spLocks noGrp="1" noChangeArrowheads="1"/>
          </p:cNvSpPr>
          <p:nvPr>
            <p:ph type="ftr" sz="quarter" idx="2"/>
          </p:nvPr>
        </p:nvSpPr>
        <p:spPr bwMode="auto">
          <a:xfrm>
            <a:off x="1" y="9549704"/>
            <a:ext cx="2964301" cy="486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20" tIns="46360" rIns="92720" bIns="46360" numCol="1" anchor="b" anchorCtr="0" compatLnSpc="1">
            <a:prstTxWarp prst="textNoShape">
              <a:avLst/>
            </a:prstTxWarp>
          </a:bodyPr>
          <a:lstStyle>
            <a:lvl1pPr algn="l">
              <a:defRPr sz="1200">
                <a:latin typeface="Arial" charset="0"/>
              </a:defRPr>
            </a:lvl1pPr>
          </a:lstStyle>
          <a:p>
            <a:pPr>
              <a:defRPr/>
            </a:pPr>
            <a:endParaRPr lang="de-DE"/>
          </a:p>
        </p:txBody>
      </p:sp>
      <p:sp>
        <p:nvSpPr>
          <p:cNvPr id="24581" name="Rectangle 5"/>
          <p:cNvSpPr>
            <a:spLocks noGrp="1" noChangeArrowheads="1"/>
          </p:cNvSpPr>
          <p:nvPr>
            <p:ph type="sldNum" sz="quarter" idx="3"/>
          </p:nvPr>
        </p:nvSpPr>
        <p:spPr bwMode="auto">
          <a:xfrm>
            <a:off x="3875400" y="9549704"/>
            <a:ext cx="3038610" cy="486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20" tIns="46360" rIns="92720" bIns="46360" numCol="1" anchor="b" anchorCtr="0" compatLnSpc="1">
            <a:prstTxWarp prst="textNoShape">
              <a:avLst/>
            </a:prstTxWarp>
          </a:bodyPr>
          <a:lstStyle>
            <a:lvl1pPr>
              <a:defRPr sz="1200">
                <a:latin typeface="Arial" charset="0"/>
              </a:defRPr>
            </a:lvl1pPr>
          </a:lstStyle>
          <a:p>
            <a:pPr>
              <a:defRPr/>
            </a:pPr>
            <a:fld id="{3CFF9A3A-2E0C-4C2F-A78D-D0B1650D8713}" type="slidenum">
              <a:rPr lang="de-DE"/>
              <a:pPr>
                <a:defRPr/>
              </a:pPr>
              <a:t>‹#›</a:t>
            </a:fld>
            <a:endParaRPr lang="de-DE"/>
          </a:p>
        </p:txBody>
      </p:sp>
    </p:spTree>
    <p:extLst>
      <p:ext uri="{BB962C8B-B14F-4D97-AF65-F5344CB8AC3E}">
        <p14:creationId xmlns:p14="http://schemas.microsoft.com/office/powerpoint/2010/main" val="10360427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1" y="0"/>
            <a:ext cx="2964301" cy="485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20" tIns="46360" rIns="92720" bIns="46360" numCol="1" anchor="t" anchorCtr="0" compatLnSpc="1">
            <a:prstTxWarp prst="textNoShape">
              <a:avLst/>
            </a:prstTxWarp>
          </a:bodyPr>
          <a:lstStyle>
            <a:lvl1pPr algn="l">
              <a:defRPr sz="1200">
                <a:latin typeface="Arial" charset="0"/>
              </a:defRPr>
            </a:lvl1pPr>
          </a:lstStyle>
          <a:p>
            <a:pPr>
              <a:defRPr/>
            </a:pPr>
            <a:endParaRPr lang="de-DE"/>
          </a:p>
        </p:txBody>
      </p:sp>
      <p:sp>
        <p:nvSpPr>
          <p:cNvPr id="39939" name="Rectangle 3"/>
          <p:cNvSpPr>
            <a:spLocks noGrp="1" noChangeArrowheads="1"/>
          </p:cNvSpPr>
          <p:nvPr>
            <p:ph type="dt" idx="1"/>
          </p:nvPr>
        </p:nvSpPr>
        <p:spPr bwMode="auto">
          <a:xfrm>
            <a:off x="3875400" y="0"/>
            <a:ext cx="3038610" cy="485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20" tIns="46360" rIns="92720" bIns="46360" numCol="1" anchor="t" anchorCtr="0" compatLnSpc="1">
            <a:prstTxWarp prst="textNoShape">
              <a:avLst/>
            </a:prstTxWarp>
          </a:bodyPr>
          <a:lstStyle>
            <a:lvl1pPr>
              <a:defRPr sz="1200">
                <a:latin typeface="Arial" charset="0"/>
              </a:defRPr>
            </a:lvl1pPr>
          </a:lstStyle>
          <a:p>
            <a:pPr>
              <a:defRPr/>
            </a:pPr>
            <a:endParaRPr lang="de-DE"/>
          </a:p>
        </p:txBody>
      </p:sp>
      <p:sp>
        <p:nvSpPr>
          <p:cNvPr id="4100" name="Rectangle 4"/>
          <p:cNvSpPr>
            <a:spLocks noGrp="1" noRot="1" noChangeAspect="1" noChangeArrowheads="1" noTextEdit="1"/>
          </p:cNvSpPr>
          <p:nvPr>
            <p:ph type="sldImg" idx="2"/>
          </p:nvPr>
        </p:nvSpPr>
        <p:spPr bwMode="auto">
          <a:xfrm>
            <a:off x="76200" y="727075"/>
            <a:ext cx="6764338" cy="380523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9941" name="Rectangle 5"/>
          <p:cNvSpPr>
            <a:spLocks noGrp="1" noChangeArrowheads="1"/>
          </p:cNvSpPr>
          <p:nvPr>
            <p:ph type="body" sz="quarter" idx="3"/>
          </p:nvPr>
        </p:nvSpPr>
        <p:spPr bwMode="auto">
          <a:xfrm>
            <a:off x="911098" y="4774852"/>
            <a:ext cx="5091813" cy="4530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20" tIns="46360" rIns="92720" bIns="46360" numCol="1" anchor="t" anchorCtr="0" compatLnSpc="1">
            <a:prstTxWarp prst="textNoShape">
              <a:avLst/>
            </a:prstTxWarp>
          </a:bodyPr>
          <a:lstStyle/>
          <a:p>
            <a:pPr lvl="0"/>
            <a:r>
              <a:rPr lang="de-DE" noProof="0"/>
              <a:t>Klicken Sie, um die Formate des Vorlagentextes zu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9942" name="Rectangle 6"/>
          <p:cNvSpPr>
            <a:spLocks noGrp="1" noChangeArrowheads="1"/>
          </p:cNvSpPr>
          <p:nvPr>
            <p:ph type="ftr" sz="quarter" idx="4"/>
          </p:nvPr>
        </p:nvSpPr>
        <p:spPr bwMode="auto">
          <a:xfrm>
            <a:off x="1" y="9549704"/>
            <a:ext cx="2964301" cy="486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20" tIns="46360" rIns="92720" bIns="46360" numCol="1" anchor="b" anchorCtr="0" compatLnSpc="1">
            <a:prstTxWarp prst="textNoShape">
              <a:avLst/>
            </a:prstTxWarp>
          </a:bodyPr>
          <a:lstStyle>
            <a:lvl1pPr algn="l">
              <a:defRPr sz="1200">
                <a:latin typeface="Arial" charset="0"/>
              </a:defRPr>
            </a:lvl1pPr>
          </a:lstStyle>
          <a:p>
            <a:pPr>
              <a:defRPr/>
            </a:pPr>
            <a:endParaRPr lang="de-DE"/>
          </a:p>
        </p:txBody>
      </p:sp>
      <p:sp>
        <p:nvSpPr>
          <p:cNvPr id="39943" name="Rectangle 7"/>
          <p:cNvSpPr>
            <a:spLocks noGrp="1" noChangeArrowheads="1"/>
          </p:cNvSpPr>
          <p:nvPr>
            <p:ph type="sldNum" sz="quarter" idx="5"/>
          </p:nvPr>
        </p:nvSpPr>
        <p:spPr bwMode="auto">
          <a:xfrm>
            <a:off x="3875400" y="9549704"/>
            <a:ext cx="3038610" cy="486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20" tIns="46360" rIns="92720" bIns="46360" numCol="1" anchor="b" anchorCtr="0" compatLnSpc="1">
            <a:prstTxWarp prst="textNoShape">
              <a:avLst/>
            </a:prstTxWarp>
          </a:bodyPr>
          <a:lstStyle>
            <a:lvl1pPr>
              <a:defRPr sz="1200">
                <a:latin typeface="Arial" charset="0"/>
              </a:defRPr>
            </a:lvl1pPr>
          </a:lstStyle>
          <a:p>
            <a:pPr>
              <a:defRPr/>
            </a:pPr>
            <a:fld id="{D2A8D29B-4A0B-474D-A85D-D3C8A21E1AA6}" type="slidenum">
              <a:rPr lang="de-DE"/>
              <a:pPr>
                <a:defRPr/>
              </a:pPr>
              <a:t>‹#›</a:t>
            </a:fld>
            <a:endParaRPr lang="de-DE"/>
          </a:p>
        </p:txBody>
      </p:sp>
    </p:spTree>
    <p:extLst>
      <p:ext uri="{BB962C8B-B14F-4D97-AF65-F5344CB8AC3E}">
        <p14:creationId xmlns:p14="http://schemas.microsoft.com/office/powerpoint/2010/main" val="321840562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noChangeAspect="1" noChangeArrowheads="1" noTextEdit="1"/>
          </p:cNvSpPr>
          <p:nvPr>
            <p:ph type="sldImg"/>
          </p:nvPr>
        </p:nvSpPr>
        <p:spPr>
          <a:xfrm>
            <a:off x="74613" y="727075"/>
            <a:ext cx="6764337" cy="3805238"/>
          </a:xfrm>
          <a:ln/>
        </p:spPr>
      </p:sp>
      <p:sp>
        <p:nvSpPr>
          <p:cNvPr id="5123" name="Rectangle 3"/>
          <p:cNvSpPr>
            <a:spLocks noGrp="1" noChangeArrowheads="1"/>
          </p:cNvSpPr>
          <p:nvPr>
            <p:ph type="body" idx="1"/>
          </p:nvPr>
        </p:nvSpPr>
        <p:spPr>
          <a:noFill/>
        </p:spPr>
        <p:txBody>
          <a:bodyPr/>
          <a:lstStyle/>
          <a:p>
            <a:endParaRPr lang="de-DE" altLang="de-DE"/>
          </a:p>
        </p:txBody>
      </p:sp>
    </p:spTree>
    <p:extLst>
      <p:ext uri="{BB962C8B-B14F-4D97-AF65-F5344CB8AC3E}">
        <p14:creationId xmlns:p14="http://schemas.microsoft.com/office/powerpoint/2010/main" val="40410789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dirty="0"/>
          </a:p>
        </p:txBody>
      </p:sp>
      <p:sp>
        <p:nvSpPr>
          <p:cNvPr id="4" name="Foliennummernplatzhalter 3"/>
          <p:cNvSpPr>
            <a:spLocks noGrp="1"/>
          </p:cNvSpPr>
          <p:nvPr>
            <p:ph type="sldNum" sz="quarter" idx="10"/>
          </p:nvPr>
        </p:nvSpPr>
        <p:spPr/>
        <p:txBody>
          <a:bodyPr/>
          <a:lstStyle/>
          <a:p>
            <a:pPr defTabSz="927202" eaLnBrk="1" fontAlgn="auto" hangingPunct="1">
              <a:spcBef>
                <a:spcPts val="0"/>
              </a:spcBef>
              <a:spcAft>
                <a:spcPts val="0"/>
              </a:spcAft>
              <a:defRPr/>
            </a:pPr>
            <a:fld id="{9C47C5D4-5DB5-4160-81E2-26A0C2E377BA}" type="slidenum">
              <a:rPr lang="de-DE">
                <a:solidFill>
                  <a:prstClr val="black"/>
                </a:solidFill>
                <a:latin typeface="Calibri" panose="020F0502020204030204"/>
              </a:rPr>
              <a:pPr defTabSz="927202" eaLnBrk="1" fontAlgn="auto" hangingPunct="1">
                <a:spcBef>
                  <a:spcPts val="0"/>
                </a:spcBef>
                <a:spcAft>
                  <a:spcPts val="0"/>
                </a:spcAft>
                <a:defRPr/>
              </a:pPr>
              <a:t>2</a:t>
            </a:fld>
            <a:endParaRPr lang="de-DE" dirty="0">
              <a:solidFill>
                <a:prstClr val="black"/>
              </a:solidFill>
              <a:latin typeface="Calibri" panose="020F0502020204030204"/>
            </a:endParaRPr>
          </a:p>
        </p:txBody>
      </p:sp>
    </p:spTree>
    <p:extLst>
      <p:ext uri="{BB962C8B-B14F-4D97-AF65-F5344CB8AC3E}">
        <p14:creationId xmlns:p14="http://schemas.microsoft.com/office/powerpoint/2010/main" val="10830509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dirty="0"/>
          </a:p>
        </p:txBody>
      </p:sp>
      <p:sp>
        <p:nvSpPr>
          <p:cNvPr id="4" name="Foliennummernplatzhalter 3"/>
          <p:cNvSpPr>
            <a:spLocks noGrp="1"/>
          </p:cNvSpPr>
          <p:nvPr>
            <p:ph type="sldNum" sz="quarter" idx="10"/>
          </p:nvPr>
        </p:nvSpPr>
        <p:spPr/>
        <p:txBody>
          <a:bodyPr/>
          <a:lstStyle/>
          <a:p>
            <a:pPr defTabSz="927202" eaLnBrk="1" fontAlgn="auto" hangingPunct="1">
              <a:spcBef>
                <a:spcPts val="0"/>
              </a:spcBef>
              <a:spcAft>
                <a:spcPts val="0"/>
              </a:spcAft>
              <a:defRPr/>
            </a:pPr>
            <a:fld id="{9C47C5D4-5DB5-4160-81E2-26A0C2E377BA}" type="slidenum">
              <a:rPr lang="de-DE">
                <a:solidFill>
                  <a:prstClr val="black"/>
                </a:solidFill>
                <a:latin typeface="Calibri" panose="020F0502020204030204"/>
              </a:rPr>
              <a:pPr defTabSz="927202" eaLnBrk="1" fontAlgn="auto" hangingPunct="1">
                <a:spcBef>
                  <a:spcPts val="0"/>
                </a:spcBef>
                <a:spcAft>
                  <a:spcPts val="0"/>
                </a:spcAft>
                <a:defRPr/>
              </a:pPr>
              <a:t>3</a:t>
            </a:fld>
            <a:endParaRPr lang="de-DE" dirty="0">
              <a:solidFill>
                <a:prstClr val="black"/>
              </a:solidFill>
              <a:latin typeface="Calibri" panose="020F0502020204030204"/>
            </a:endParaRPr>
          </a:p>
        </p:txBody>
      </p:sp>
    </p:spTree>
    <p:extLst>
      <p:ext uri="{BB962C8B-B14F-4D97-AF65-F5344CB8AC3E}">
        <p14:creationId xmlns:p14="http://schemas.microsoft.com/office/powerpoint/2010/main" val="39022756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4</a:t>
            </a:fld>
            <a:endParaRPr lang="de-DE"/>
          </a:p>
        </p:txBody>
      </p:sp>
    </p:spTree>
    <p:extLst>
      <p:ext uri="{BB962C8B-B14F-4D97-AF65-F5344CB8AC3E}">
        <p14:creationId xmlns:p14="http://schemas.microsoft.com/office/powerpoint/2010/main" val="19218024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5</a:t>
            </a:fld>
            <a:endParaRPr lang="de-DE"/>
          </a:p>
        </p:txBody>
      </p:sp>
    </p:spTree>
    <p:extLst>
      <p:ext uri="{BB962C8B-B14F-4D97-AF65-F5344CB8AC3E}">
        <p14:creationId xmlns:p14="http://schemas.microsoft.com/office/powerpoint/2010/main" val="11049819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6</a:t>
            </a:fld>
            <a:endParaRPr lang="de-DE"/>
          </a:p>
        </p:txBody>
      </p:sp>
    </p:spTree>
    <p:extLst>
      <p:ext uri="{BB962C8B-B14F-4D97-AF65-F5344CB8AC3E}">
        <p14:creationId xmlns:p14="http://schemas.microsoft.com/office/powerpoint/2010/main" val="9127170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7</a:t>
            </a:fld>
            <a:endParaRPr lang="de-DE"/>
          </a:p>
        </p:txBody>
      </p:sp>
    </p:spTree>
    <p:extLst>
      <p:ext uri="{BB962C8B-B14F-4D97-AF65-F5344CB8AC3E}">
        <p14:creationId xmlns:p14="http://schemas.microsoft.com/office/powerpoint/2010/main" val="6593578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8</a:t>
            </a:fld>
            <a:endParaRPr lang="de-DE"/>
          </a:p>
        </p:txBody>
      </p:sp>
    </p:spTree>
    <p:extLst>
      <p:ext uri="{BB962C8B-B14F-4D97-AF65-F5344CB8AC3E}">
        <p14:creationId xmlns:p14="http://schemas.microsoft.com/office/powerpoint/2010/main" val="29115129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9</a:t>
            </a:fld>
            <a:endParaRPr lang="de-DE"/>
          </a:p>
        </p:txBody>
      </p:sp>
    </p:spTree>
    <p:extLst>
      <p:ext uri="{BB962C8B-B14F-4D97-AF65-F5344CB8AC3E}">
        <p14:creationId xmlns:p14="http://schemas.microsoft.com/office/powerpoint/2010/main" val="8897043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10</a:t>
            </a:fld>
            <a:endParaRPr lang="de-DE"/>
          </a:p>
        </p:txBody>
      </p:sp>
    </p:spTree>
    <p:extLst>
      <p:ext uri="{BB962C8B-B14F-4D97-AF65-F5344CB8AC3E}">
        <p14:creationId xmlns:p14="http://schemas.microsoft.com/office/powerpoint/2010/main" val="38020525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11</a:t>
            </a:fld>
            <a:endParaRPr lang="de-DE"/>
          </a:p>
        </p:txBody>
      </p:sp>
    </p:spTree>
    <p:extLst>
      <p:ext uri="{BB962C8B-B14F-4D97-AF65-F5344CB8AC3E}">
        <p14:creationId xmlns:p14="http://schemas.microsoft.com/office/powerpoint/2010/main" val="38338773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12</a:t>
            </a:fld>
            <a:endParaRPr lang="de-DE"/>
          </a:p>
        </p:txBody>
      </p:sp>
    </p:spTree>
    <p:extLst>
      <p:ext uri="{BB962C8B-B14F-4D97-AF65-F5344CB8AC3E}">
        <p14:creationId xmlns:p14="http://schemas.microsoft.com/office/powerpoint/2010/main" val="26173995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14</a:t>
            </a:fld>
            <a:endParaRPr lang="de-DE"/>
          </a:p>
        </p:txBody>
      </p:sp>
    </p:spTree>
    <p:extLst>
      <p:ext uri="{BB962C8B-B14F-4D97-AF65-F5344CB8AC3E}">
        <p14:creationId xmlns:p14="http://schemas.microsoft.com/office/powerpoint/2010/main" val="4991111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15</a:t>
            </a:fld>
            <a:endParaRPr lang="de-DE"/>
          </a:p>
        </p:txBody>
      </p:sp>
    </p:spTree>
    <p:extLst>
      <p:ext uri="{BB962C8B-B14F-4D97-AF65-F5344CB8AC3E}">
        <p14:creationId xmlns:p14="http://schemas.microsoft.com/office/powerpoint/2010/main" val="5827204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16</a:t>
            </a:fld>
            <a:endParaRPr lang="de-DE"/>
          </a:p>
        </p:txBody>
      </p:sp>
    </p:spTree>
    <p:extLst>
      <p:ext uri="{BB962C8B-B14F-4D97-AF65-F5344CB8AC3E}">
        <p14:creationId xmlns:p14="http://schemas.microsoft.com/office/powerpoint/2010/main" val="26045867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17</a:t>
            </a:fld>
            <a:endParaRPr lang="de-DE"/>
          </a:p>
        </p:txBody>
      </p:sp>
    </p:spTree>
    <p:extLst>
      <p:ext uri="{BB962C8B-B14F-4D97-AF65-F5344CB8AC3E}">
        <p14:creationId xmlns:p14="http://schemas.microsoft.com/office/powerpoint/2010/main" val="29671394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18</a:t>
            </a:fld>
            <a:endParaRPr lang="de-DE"/>
          </a:p>
        </p:txBody>
      </p:sp>
    </p:spTree>
    <p:extLst>
      <p:ext uri="{BB962C8B-B14F-4D97-AF65-F5344CB8AC3E}">
        <p14:creationId xmlns:p14="http://schemas.microsoft.com/office/powerpoint/2010/main" val="32139634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19</a:t>
            </a:fld>
            <a:endParaRPr lang="de-DE"/>
          </a:p>
        </p:txBody>
      </p:sp>
    </p:spTree>
    <p:extLst>
      <p:ext uri="{BB962C8B-B14F-4D97-AF65-F5344CB8AC3E}">
        <p14:creationId xmlns:p14="http://schemas.microsoft.com/office/powerpoint/2010/main" val="16622453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20</a:t>
            </a:fld>
            <a:endParaRPr lang="de-DE"/>
          </a:p>
        </p:txBody>
      </p:sp>
    </p:spTree>
    <p:extLst>
      <p:ext uri="{BB962C8B-B14F-4D97-AF65-F5344CB8AC3E}">
        <p14:creationId xmlns:p14="http://schemas.microsoft.com/office/powerpoint/2010/main" val="40413904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21</a:t>
            </a:fld>
            <a:endParaRPr lang="de-DE"/>
          </a:p>
        </p:txBody>
      </p:sp>
    </p:spTree>
    <p:extLst>
      <p:ext uri="{BB962C8B-B14F-4D97-AF65-F5344CB8AC3E}">
        <p14:creationId xmlns:p14="http://schemas.microsoft.com/office/powerpoint/2010/main" val="24530935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22</a:t>
            </a:fld>
            <a:endParaRPr lang="de-DE"/>
          </a:p>
        </p:txBody>
      </p:sp>
    </p:spTree>
    <p:extLst>
      <p:ext uri="{BB962C8B-B14F-4D97-AF65-F5344CB8AC3E}">
        <p14:creationId xmlns:p14="http://schemas.microsoft.com/office/powerpoint/2010/main" val="3812509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23</a:t>
            </a:fld>
            <a:endParaRPr lang="de-DE"/>
          </a:p>
        </p:txBody>
      </p:sp>
    </p:spTree>
    <p:extLst>
      <p:ext uri="{BB962C8B-B14F-4D97-AF65-F5344CB8AC3E}">
        <p14:creationId xmlns:p14="http://schemas.microsoft.com/office/powerpoint/2010/main" val="17169414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24</a:t>
            </a:fld>
            <a:endParaRPr lang="de-DE"/>
          </a:p>
        </p:txBody>
      </p:sp>
    </p:spTree>
    <p:extLst>
      <p:ext uri="{BB962C8B-B14F-4D97-AF65-F5344CB8AC3E}">
        <p14:creationId xmlns:p14="http://schemas.microsoft.com/office/powerpoint/2010/main" val="1676103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25</a:t>
            </a:fld>
            <a:endParaRPr lang="de-DE"/>
          </a:p>
        </p:txBody>
      </p:sp>
    </p:spTree>
    <p:extLst>
      <p:ext uri="{BB962C8B-B14F-4D97-AF65-F5344CB8AC3E}">
        <p14:creationId xmlns:p14="http://schemas.microsoft.com/office/powerpoint/2010/main" val="29903745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26</a:t>
            </a:fld>
            <a:endParaRPr lang="de-DE"/>
          </a:p>
        </p:txBody>
      </p:sp>
    </p:spTree>
    <p:extLst>
      <p:ext uri="{BB962C8B-B14F-4D97-AF65-F5344CB8AC3E}">
        <p14:creationId xmlns:p14="http://schemas.microsoft.com/office/powerpoint/2010/main" val="24714775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27</a:t>
            </a:fld>
            <a:endParaRPr lang="de-DE"/>
          </a:p>
        </p:txBody>
      </p:sp>
    </p:spTree>
    <p:extLst>
      <p:ext uri="{BB962C8B-B14F-4D97-AF65-F5344CB8AC3E}">
        <p14:creationId xmlns:p14="http://schemas.microsoft.com/office/powerpoint/2010/main" val="11249274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28</a:t>
            </a:fld>
            <a:endParaRPr lang="de-DE"/>
          </a:p>
        </p:txBody>
      </p:sp>
    </p:spTree>
    <p:extLst>
      <p:ext uri="{BB962C8B-B14F-4D97-AF65-F5344CB8AC3E}">
        <p14:creationId xmlns:p14="http://schemas.microsoft.com/office/powerpoint/2010/main" val="8800464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29</a:t>
            </a:fld>
            <a:endParaRPr lang="de-DE"/>
          </a:p>
        </p:txBody>
      </p:sp>
    </p:spTree>
    <p:extLst>
      <p:ext uri="{BB962C8B-B14F-4D97-AF65-F5344CB8AC3E}">
        <p14:creationId xmlns:p14="http://schemas.microsoft.com/office/powerpoint/2010/main" val="41486573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30</a:t>
            </a:fld>
            <a:endParaRPr lang="de-DE"/>
          </a:p>
        </p:txBody>
      </p:sp>
    </p:spTree>
    <p:extLst>
      <p:ext uri="{BB962C8B-B14F-4D97-AF65-F5344CB8AC3E}">
        <p14:creationId xmlns:p14="http://schemas.microsoft.com/office/powerpoint/2010/main" val="40130452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31</a:t>
            </a:fld>
            <a:endParaRPr lang="de-DE"/>
          </a:p>
        </p:txBody>
      </p:sp>
    </p:spTree>
    <p:extLst>
      <p:ext uri="{BB962C8B-B14F-4D97-AF65-F5344CB8AC3E}">
        <p14:creationId xmlns:p14="http://schemas.microsoft.com/office/powerpoint/2010/main" val="41422915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32</a:t>
            </a:fld>
            <a:endParaRPr lang="de-DE"/>
          </a:p>
        </p:txBody>
      </p:sp>
    </p:spTree>
    <p:extLst>
      <p:ext uri="{BB962C8B-B14F-4D97-AF65-F5344CB8AC3E}">
        <p14:creationId xmlns:p14="http://schemas.microsoft.com/office/powerpoint/2010/main" val="8631021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b="1" dirty="0"/>
              <a:t>Personalisation</a:t>
            </a:r>
            <a:endParaRPr lang="en-GB" dirty="0"/>
          </a:p>
          <a:p>
            <a:pPr fontAlgn="base"/>
            <a:r>
              <a:rPr lang="en-GB" dirty="0"/>
              <a:t>Humans are naturally very social beings and spend a large proportion of their waking hours communicating with others. Research has shown that during conversations we spend around 60% of the time talking about ourselves, and this increases to 80% when we look at social media. So, what is the science behind why we spend so much time talking about ourselves, and how can we personalize our lessons more? This talk will use lessons from the new Adult Course from Delta Publishing, On Point, to look at how we can personalize our lessons to increase student engagement.</a:t>
            </a:r>
          </a:p>
          <a:p>
            <a:endParaRPr lang="en-GB" dirty="0"/>
          </a:p>
        </p:txBody>
      </p:sp>
      <p:sp>
        <p:nvSpPr>
          <p:cNvPr id="4" name="Slide Number Placeholder 3"/>
          <p:cNvSpPr>
            <a:spLocks noGrp="1"/>
          </p:cNvSpPr>
          <p:nvPr>
            <p:ph type="sldNum" sz="quarter" idx="5"/>
          </p:nvPr>
        </p:nvSpPr>
        <p:spPr/>
        <p:txBody>
          <a:bodyPr/>
          <a:lstStyle/>
          <a:p>
            <a:pPr>
              <a:defRPr/>
            </a:pPr>
            <a:fld id="{D2A8D29B-4A0B-474D-A85D-D3C8A21E1AA6}" type="slidenum">
              <a:rPr lang="de-DE" smtClean="0"/>
              <a:pPr>
                <a:defRPr/>
              </a:pPr>
              <a:t>33</a:t>
            </a:fld>
            <a:endParaRPr lang="de-DE"/>
          </a:p>
        </p:txBody>
      </p:sp>
    </p:spTree>
    <p:extLst>
      <p:ext uri="{BB962C8B-B14F-4D97-AF65-F5344CB8AC3E}">
        <p14:creationId xmlns:p14="http://schemas.microsoft.com/office/powerpoint/2010/main" val="25943996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dirty="0"/>
          </a:p>
        </p:txBody>
      </p:sp>
      <p:sp>
        <p:nvSpPr>
          <p:cNvPr id="4" name="Foliennummernplatzhalter 3"/>
          <p:cNvSpPr>
            <a:spLocks noGrp="1"/>
          </p:cNvSpPr>
          <p:nvPr>
            <p:ph type="sldNum" sz="quarter" idx="10"/>
          </p:nvPr>
        </p:nvSpPr>
        <p:spPr/>
        <p:txBody>
          <a:bodyPr/>
          <a:lstStyle/>
          <a:p>
            <a:pPr defTabSz="927202" eaLnBrk="1" fontAlgn="auto" hangingPunct="1">
              <a:spcBef>
                <a:spcPts val="0"/>
              </a:spcBef>
              <a:spcAft>
                <a:spcPts val="0"/>
              </a:spcAft>
              <a:defRPr/>
            </a:pPr>
            <a:fld id="{9C47C5D4-5DB5-4160-81E2-26A0C2E377BA}" type="slidenum">
              <a:rPr lang="de-DE">
                <a:solidFill>
                  <a:prstClr val="black"/>
                </a:solidFill>
                <a:latin typeface="Calibri" panose="020F0502020204030204"/>
              </a:rPr>
              <a:pPr defTabSz="927202" eaLnBrk="1" fontAlgn="auto" hangingPunct="1">
                <a:spcBef>
                  <a:spcPts val="0"/>
                </a:spcBef>
                <a:spcAft>
                  <a:spcPts val="0"/>
                </a:spcAft>
                <a:defRPr/>
              </a:pPr>
              <a:t>35</a:t>
            </a:fld>
            <a:endParaRPr lang="de-DE" dirty="0">
              <a:solidFill>
                <a:prstClr val="black"/>
              </a:solidFill>
              <a:latin typeface="Calibri" panose="020F0502020204030204"/>
            </a:endParaRPr>
          </a:p>
        </p:txBody>
      </p:sp>
    </p:spTree>
    <p:extLst>
      <p:ext uri="{BB962C8B-B14F-4D97-AF65-F5344CB8AC3E}">
        <p14:creationId xmlns:p14="http://schemas.microsoft.com/office/powerpoint/2010/main" val="1083050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Leer">
    <p:spTree>
      <p:nvGrpSpPr>
        <p:cNvPr id="1" name=""/>
        <p:cNvGrpSpPr/>
        <p:nvPr/>
      </p:nvGrpSpPr>
      <p:grpSpPr>
        <a:xfrm>
          <a:off x="0" y="0"/>
          <a:ext cx="0" cy="0"/>
          <a:chOff x="0" y="0"/>
          <a:chExt cx="0" cy="0"/>
        </a:xfrm>
      </p:grpSpPr>
      <p:sp>
        <p:nvSpPr>
          <p:cNvPr id="4" name="Titelplatzhalter 6"/>
          <p:cNvSpPr>
            <a:spLocks noGrp="1"/>
          </p:cNvSpPr>
          <p:nvPr>
            <p:ph type="title"/>
          </p:nvPr>
        </p:nvSpPr>
        <p:spPr>
          <a:xfrm>
            <a:off x="838201" y="225772"/>
            <a:ext cx="6431844" cy="788990"/>
          </a:xfrm>
          <a:prstGeom prst="rect">
            <a:avLst/>
          </a:prstGeom>
        </p:spPr>
        <p:txBody>
          <a:bodyPr vert="horz" lIns="91440" tIns="45720" rIns="91440" bIns="45720" rtlCol="0" anchor="t">
            <a:normAutofit/>
          </a:bodyPr>
          <a:lstStyle/>
          <a:p>
            <a:r>
              <a:rPr lang="de-DE" dirty="0"/>
              <a:t>Titelmasterformat durch Klicken bearbeiten</a:t>
            </a:r>
          </a:p>
        </p:txBody>
      </p:sp>
    </p:spTree>
    <p:extLst>
      <p:ext uri="{BB962C8B-B14F-4D97-AF65-F5344CB8AC3E}">
        <p14:creationId xmlns:p14="http://schemas.microsoft.com/office/powerpoint/2010/main" val="11161864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elfolie">
    <p:spTree>
      <p:nvGrpSpPr>
        <p:cNvPr id="1" name=""/>
        <p:cNvGrpSpPr/>
        <p:nvPr/>
      </p:nvGrpSpPr>
      <p:grpSpPr>
        <a:xfrm>
          <a:off x="0" y="0"/>
          <a:ext cx="0" cy="0"/>
          <a:chOff x="0" y="0"/>
          <a:chExt cx="0" cy="0"/>
        </a:xfrm>
      </p:grpSpPr>
      <p:sp>
        <p:nvSpPr>
          <p:cNvPr id="13" name="Rechteck 12">
            <a:extLst>
              <a:ext uri="{FF2B5EF4-FFF2-40B4-BE49-F238E27FC236}">
                <a16:creationId xmlns:a16="http://schemas.microsoft.com/office/drawing/2014/main" id="{001F8EE7-04D4-477D-A42C-685B3B181F16}"/>
              </a:ext>
            </a:extLst>
          </p:cNvPr>
          <p:cNvSpPr/>
          <p:nvPr userDrawn="1"/>
        </p:nvSpPr>
        <p:spPr>
          <a:xfrm>
            <a:off x="209348" y="214162"/>
            <a:ext cx="3878981" cy="1078308"/>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latin typeface="ITC Officina Serif Book" pitchFamily="18" charset="0"/>
            </a:endParaRPr>
          </a:p>
        </p:txBody>
      </p:sp>
      <p:sp>
        <p:nvSpPr>
          <p:cNvPr id="14" name="Rechteck 13">
            <a:extLst>
              <a:ext uri="{FF2B5EF4-FFF2-40B4-BE49-F238E27FC236}">
                <a16:creationId xmlns:a16="http://schemas.microsoft.com/office/drawing/2014/main" id="{7876DFCE-B7DF-43FD-81DF-E01AA7F3EDEA}"/>
              </a:ext>
            </a:extLst>
          </p:cNvPr>
          <p:cNvSpPr/>
          <p:nvPr userDrawn="1"/>
        </p:nvSpPr>
        <p:spPr bwMode="auto">
          <a:xfrm>
            <a:off x="0" y="0"/>
            <a:ext cx="12192000" cy="1292469"/>
          </a:xfrm>
          <a:prstGeom prst="rect">
            <a:avLst/>
          </a:prstGeom>
          <a:solidFill>
            <a:srgbClr val="014A99"/>
          </a:solidFill>
          <a:ln w="25400" cap="flat" cmpd="sng" algn="ctr">
            <a:noFill/>
            <a:prstDash val="soli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eaLnBrk="0" fontAlgn="base" latinLnBrk="0" hangingPunct="0">
              <a:lnSpc>
                <a:spcPct val="100000"/>
              </a:lnSpc>
              <a:spcBef>
                <a:spcPct val="0"/>
              </a:spcBef>
              <a:spcAft>
                <a:spcPct val="0"/>
              </a:spcAft>
              <a:buClrTx/>
              <a:buSzTx/>
              <a:buFontTx/>
              <a:buNone/>
              <a:tabLst/>
              <a:defRPr/>
            </a:pPr>
            <a:endParaRPr kumimoji="0" lang="de-DE" sz="2400" b="0" i="0" u="none" strike="noStrike" kern="0" cap="none" spc="0" normalizeH="0" baseline="0" noProof="0" dirty="0">
              <a:ln>
                <a:noFill/>
              </a:ln>
              <a:solidFill>
                <a:srgbClr val="000000"/>
              </a:solidFill>
              <a:effectLst/>
              <a:uLnTx/>
              <a:uFillTx/>
              <a:latin typeface="ITC Officina Serif Book" pitchFamily="18" charset="0"/>
              <a:ea typeface="+mn-ea"/>
              <a:cs typeface="+mn-cs"/>
            </a:endParaRPr>
          </a:p>
        </p:txBody>
      </p:sp>
      <p:grpSp>
        <p:nvGrpSpPr>
          <p:cNvPr id="15" name="Gruppieren 14">
            <a:extLst>
              <a:ext uri="{FF2B5EF4-FFF2-40B4-BE49-F238E27FC236}">
                <a16:creationId xmlns:a16="http://schemas.microsoft.com/office/drawing/2014/main" id="{AF4C3139-C942-439F-AF61-426F0D632547}"/>
              </a:ext>
            </a:extLst>
          </p:cNvPr>
          <p:cNvGrpSpPr/>
          <p:nvPr userDrawn="1"/>
        </p:nvGrpSpPr>
        <p:grpSpPr>
          <a:xfrm>
            <a:off x="10024300" y="226787"/>
            <a:ext cx="1626932" cy="787974"/>
            <a:chOff x="9150237" y="80963"/>
            <a:chExt cx="2229099" cy="1079622"/>
          </a:xfrm>
        </p:grpSpPr>
        <p:pic>
          <p:nvPicPr>
            <p:cNvPr id="16" name="Grafik 15">
              <a:extLst>
                <a:ext uri="{FF2B5EF4-FFF2-40B4-BE49-F238E27FC236}">
                  <a16:creationId xmlns:a16="http://schemas.microsoft.com/office/drawing/2014/main" id="{6D854896-F1CD-45F7-87AC-6010603F3C4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50237" y="158932"/>
              <a:ext cx="879550" cy="1001653"/>
            </a:xfrm>
            <a:prstGeom prst="rect">
              <a:avLst/>
            </a:prstGeom>
          </p:spPr>
        </p:pic>
        <p:pic>
          <p:nvPicPr>
            <p:cNvPr id="17" name="Grafik 16">
              <a:extLst>
                <a:ext uri="{FF2B5EF4-FFF2-40B4-BE49-F238E27FC236}">
                  <a16:creationId xmlns:a16="http://schemas.microsoft.com/office/drawing/2014/main" id="{42AABFDC-52FF-4CCD-AC3F-62B77AD86001}"/>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221053" y="80963"/>
              <a:ext cx="1158283" cy="996348"/>
            </a:xfrm>
            <a:prstGeom prst="rect">
              <a:avLst/>
            </a:prstGeom>
          </p:spPr>
        </p:pic>
      </p:grpSp>
      <p:sp>
        <p:nvSpPr>
          <p:cNvPr id="18" name="Gleichschenkliges Dreieck 17">
            <a:extLst>
              <a:ext uri="{FF2B5EF4-FFF2-40B4-BE49-F238E27FC236}">
                <a16:creationId xmlns:a16="http://schemas.microsoft.com/office/drawing/2014/main" id="{E11AA983-2701-4BF8-BDA6-761F2ECA3AF8}"/>
              </a:ext>
            </a:extLst>
          </p:cNvPr>
          <p:cNvSpPr/>
          <p:nvPr userDrawn="1"/>
        </p:nvSpPr>
        <p:spPr bwMode="auto">
          <a:xfrm rot="10800000">
            <a:off x="5738446" y="1153912"/>
            <a:ext cx="715108" cy="367054"/>
          </a:xfrm>
          <a:prstGeom prst="triangle">
            <a:avLst/>
          </a:prstGeom>
          <a:solidFill>
            <a:srgbClr val="014A99"/>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r" eaLnBrk="0" fontAlgn="base" hangingPunct="0">
              <a:spcBef>
                <a:spcPct val="0"/>
              </a:spcBef>
              <a:spcAft>
                <a:spcPct val="0"/>
              </a:spcAft>
            </a:pPr>
            <a:endParaRPr lang="de-DE" sz="2400" dirty="0">
              <a:solidFill>
                <a:srgbClr val="000000"/>
              </a:solidFill>
              <a:latin typeface="ITC Officina Serif Book" pitchFamily="18" charset="0"/>
            </a:endParaRPr>
          </a:p>
        </p:txBody>
      </p:sp>
      <p:sp>
        <p:nvSpPr>
          <p:cNvPr id="20" name="Titel 1">
            <a:extLst>
              <a:ext uri="{FF2B5EF4-FFF2-40B4-BE49-F238E27FC236}">
                <a16:creationId xmlns:a16="http://schemas.microsoft.com/office/drawing/2014/main" id="{BCDD2173-2607-4FE4-BBD5-6FC0F95CC6AB}"/>
              </a:ext>
            </a:extLst>
          </p:cNvPr>
          <p:cNvSpPr>
            <a:spLocks noGrp="1"/>
          </p:cNvSpPr>
          <p:nvPr>
            <p:ph type="title" hasCustomPrompt="1"/>
          </p:nvPr>
        </p:nvSpPr>
        <p:spPr>
          <a:xfrm>
            <a:off x="470436" y="228547"/>
            <a:ext cx="10515600" cy="847725"/>
          </a:xfrm>
          <a:prstGeom prst="rect">
            <a:avLst/>
          </a:prstGeom>
        </p:spPr>
        <p:txBody>
          <a:bodyPr anchor="b"/>
          <a:lstStyle>
            <a:lvl1pPr>
              <a:defRPr sz="6000">
                <a:solidFill>
                  <a:schemeClr val="bg1"/>
                </a:solidFill>
                <a:latin typeface="+mn-lt"/>
                <a:cs typeface="Arial" panose="020B0604020202020204" pitchFamily="34" charset="0"/>
              </a:defRPr>
            </a:lvl1pPr>
          </a:lstStyle>
          <a:p>
            <a:r>
              <a:rPr lang="en-GB" noProof="0" dirty="0"/>
              <a:t>Cover page</a:t>
            </a:r>
          </a:p>
        </p:txBody>
      </p:sp>
      <p:sp>
        <p:nvSpPr>
          <p:cNvPr id="19" name="Inhaltsplatzhalter 2">
            <a:extLst>
              <a:ext uri="{FF2B5EF4-FFF2-40B4-BE49-F238E27FC236}">
                <a16:creationId xmlns:a16="http://schemas.microsoft.com/office/drawing/2014/main" id="{28F6D8F4-0A69-4392-9385-C2468760FF47}"/>
              </a:ext>
            </a:extLst>
          </p:cNvPr>
          <p:cNvSpPr txBox="1">
            <a:spLocks/>
          </p:cNvSpPr>
          <p:nvPr userDrawn="1"/>
        </p:nvSpPr>
        <p:spPr>
          <a:xfrm>
            <a:off x="926565" y="3911601"/>
            <a:ext cx="10515600" cy="128612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ITC Officina Serif Book" pitchFamily="18"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ITC Officina Serif Book" pitchFamily="18"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ITC Officina Serif Book" pitchFamily="18"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ITC Officina Serif Book" pitchFamily="18"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ITC Officina Serif Book" pitchFamily="18"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Clr>
                <a:srgbClr val="0070C0"/>
              </a:buClr>
              <a:buFont typeface="Wingdings" panose="05000000000000000000" pitchFamily="2" charset="2"/>
              <a:buChar char="§"/>
            </a:pPr>
            <a:endParaRPr lang="de-DE" dirty="0">
              <a:latin typeface="Frutiger LT 55 Roman" panose="02000503040000020004"/>
            </a:endParaRPr>
          </a:p>
          <a:p>
            <a:pPr algn="l"/>
            <a:endParaRPr lang="de-DE" dirty="0">
              <a:latin typeface="Frutiger LT 55 Roman" panose="02000503040000020004" pitchFamily="2" charset="0"/>
            </a:endParaRPr>
          </a:p>
        </p:txBody>
      </p:sp>
      <p:sp>
        <p:nvSpPr>
          <p:cNvPr id="12" name="Textplatzhalter 6"/>
          <p:cNvSpPr>
            <a:spLocks noGrp="1"/>
          </p:cNvSpPr>
          <p:nvPr>
            <p:ph type="body" sz="quarter" idx="13" hasCustomPrompt="1"/>
          </p:nvPr>
        </p:nvSpPr>
        <p:spPr>
          <a:xfrm>
            <a:off x="7239518" y="2268227"/>
            <a:ext cx="3746518" cy="3773488"/>
          </a:xfrm>
        </p:spPr>
        <p:txBody>
          <a:bodyPr/>
          <a:lstStyle>
            <a:lvl1pPr marL="228600" indent="-228600">
              <a:buClr>
                <a:srgbClr val="00B0F0"/>
              </a:buClr>
              <a:buFont typeface="Wingdings" panose="05000000000000000000" pitchFamily="2" charset="2"/>
              <a:buChar char="§"/>
              <a:defRPr sz="2800" baseline="0">
                <a:latin typeface="Arial" panose="020B0604020202020204" pitchFamily="34" charset="0"/>
                <a:cs typeface="Times New Roman" panose="02020603050405020304" pitchFamily="18" charset="0"/>
              </a:defRPr>
            </a:lvl1pPr>
            <a:lvl2pPr marL="457200" indent="0">
              <a:buClr>
                <a:srgbClr val="00B0F0"/>
              </a:buClr>
              <a:buFont typeface="Wingdings" panose="05000000000000000000" pitchFamily="2" charset="2"/>
              <a:buNone/>
              <a:defRPr baseline="0">
                <a:latin typeface="Arial" panose="020B0604020202020204" pitchFamily="34" charset="0"/>
                <a:cs typeface="Times New Roman" panose="02020603050405020304" pitchFamily="18" charset="0"/>
              </a:defRPr>
            </a:lvl2pPr>
            <a:lvl3pPr marL="1143000" indent="-228600">
              <a:buClr>
                <a:srgbClr val="00B0F0"/>
              </a:buClr>
              <a:buFont typeface="Wingdings" panose="05000000000000000000" pitchFamily="2" charset="2"/>
              <a:buChar char="§"/>
              <a:defRPr baseline="0">
                <a:latin typeface="Arial" panose="020B0604020202020204" pitchFamily="34" charset="0"/>
                <a:cs typeface="Times New Roman" panose="02020603050405020304" pitchFamily="18" charset="0"/>
              </a:defRPr>
            </a:lvl3pPr>
            <a:lvl4pPr marL="1600200" indent="-228600">
              <a:buClr>
                <a:srgbClr val="00B0F0"/>
              </a:buClr>
              <a:buFont typeface="Wingdings" panose="05000000000000000000" pitchFamily="2" charset="2"/>
              <a:buChar char="§"/>
              <a:defRPr baseline="0">
                <a:latin typeface="Arial" panose="020B0604020202020204" pitchFamily="34" charset="0"/>
                <a:cs typeface="Times New Roman" panose="02020603050405020304" pitchFamily="18" charset="0"/>
              </a:defRPr>
            </a:lvl4pPr>
            <a:lvl5pPr marL="2057400" indent="-228600">
              <a:buClr>
                <a:srgbClr val="00B0F0"/>
              </a:buClr>
              <a:buFont typeface="Wingdings" panose="05000000000000000000" pitchFamily="2" charset="2"/>
              <a:buChar char="§"/>
              <a:defRPr baseline="0">
                <a:latin typeface="Arial" panose="020B0604020202020204" pitchFamily="34" charset="0"/>
                <a:cs typeface="Times New Roman" panose="02020603050405020304" pitchFamily="18" charset="0"/>
              </a:defRPr>
            </a:lvl5pPr>
          </a:lstStyle>
          <a:p>
            <a:pPr lvl="0"/>
            <a:r>
              <a:rPr lang="en-GB" noProof="0" dirty="0"/>
              <a:t>Bullet</a:t>
            </a:r>
          </a:p>
          <a:p>
            <a:pPr lvl="0"/>
            <a:r>
              <a:rPr lang="en-GB" noProof="0" dirty="0"/>
              <a:t>Points</a:t>
            </a:r>
          </a:p>
          <a:p>
            <a:pPr lvl="0"/>
            <a:r>
              <a:rPr lang="en-GB" noProof="0" dirty="0"/>
              <a:t>Go</a:t>
            </a:r>
          </a:p>
          <a:p>
            <a:pPr lvl="0"/>
            <a:r>
              <a:rPr lang="en-GB" noProof="0" dirty="0"/>
              <a:t>Here</a:t>
            </a:r>
          </a:p>
          <a:p>
            <a:pPr lvl="0"/>
            <a:endParaRPr lang="en-GB" noProof="0" dirty="0"/>
          </a:p>
        </p:txBody>
      </p:sp>
    </p:spTree>
    <p:extLst>
      <p:ext uri="{BB962C8B-B14F-4D97-AF65-F5344CB8AC3E}">
        <p14:creationId xmlns:p14="http://schemas.microsoft.com/office/powerpoint/2010/main" val="43629974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hteck 7"/>
          <p:cNvSpPr/>
          <p:nvPr userDrawn="1"/>
        </p:nvSpPr>
        <p:spPr bwMode="auto">
          <a:xfrm>
            <a:off x="0" y="0"/>
            <a:ext cx="12192000" cy="1292469"/>
          </a:xfrm>
          <a:prstGeom prst="rect">
            <a:avLst/>
          </a:prstGeom>
          <a:solidFill>
            <a:srgbClr val="014A99"/>
          </a:solidFill>
          <a:ln>
            <a:no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de-DE" sz="2400" b="0" i="0" u="none" strike="noStrike" cap="none" normalizeH="0" baseline="0" dirty="0">
              <a:ln>
                <a:noFill/>
              </a:ln>
              <a:solidFill>
                <a:schemeClr val="tx1"/>
              </a:solidFill>
              <a:effectLst/>
              <a:latin typeface="Arial" charset="0"/>
            </a:endParaRPr>
          </a:p>
        </p:txBody>
      </p:sp>
      <p:sp>
        <p:nvSpPr>
          <p:cNvPr id="12" name="Titelplatzhalter 6"/>
          <p:cNvSpPr>
            <a:spLocks noGrp="1"/>
          </p:cNvSpPr>
          <p:nvPr>
            <p:ph type="title"/>
          </p:nvPr>
        </p:nvSpPr>
        <p:spPr>
          <a:xfrm>
            <a:off x="838201" y="225772"/>
            <a:ext cx="6431844" cy="788990"/>
          </a:xfrm>
          <a:prstGeom prst="rect">
            <a:avLst/>
          </a:prstGeom>
        </p:spPr>
        <p:txBody>
          <a:bodyPr vert="horz" lIns="91440" tIns="45720" rIns="91440" bIns="45720" rtlCol="0" anchor="t">
            <a:normAutofit/>
          </a:bodyPr>
          <a:lstStyle/>
          <a:p>
            <a:r>
              <a:rPr lang="de-DE" dirty="0"/>
              <a:t>On Point</a:t>
            </a:r>
          </a:p>
        </p:txBody>
      </p:sp>
      <p:grpSp>
        <p:nvGrpSpPr>
          <p:cNvPr id="2" name="Gruppieren 1"/>
          <p:cNvGrpSpPr/>
          <p:nvPr userDrawn="1"/>
        </p:nvGrpSpPr>
        <p:grpSpPr>
          <a:xfrm>
            <a:off x="10024300" y="226787"/>
            <a:ext cx="1626932" cy="787974"/>
            <a:chOff x="9150237" y="80963"/>
            <a:chExt cx="2229099" cy="1079622"/>
          </a:xfrm>
        </p:grpSpPr>
        <p:pic>
          <p:nvPicPr>
            <p:cNvPr id="3" name="Grafik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50237" y="158932"/>
              <a:ext cx="879550" cy="1001653"/>
            </a:xfrm>
            <a:prstGeom prst="rect">
              <a:avLst/>
            </a:prstGeom>
          </p:spPr>
        </p:pic>
        <p:pic>
          <p:nvPicPr>
            <p:cNvPr id="4" name="Grafik 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0221053" y="80963"/>
              <a:ext cx="1158283" cy="996348"/>
            </a:xfrm>
            <a:prstGeom prst="rect">
              <a:avLst/>
            </a:prstGeom>
          </p:spPr>
        </p:pic>
      </p:grpSp>
      <p:sp>
        <p:nvSpPr>
          <p:cNvPr id="9" name="Gleichschenkliges Dreieck 8"/>
          <p:cNvSpPr/>
          <p:nvPr userDrawn="1"/>
        </p:nvSpPr>
        <p:spPr bwMode="auto">
          <a:xfrm rot="10800000">
            <a:off x="5738446" y="1153912"/>
            <a:ext cx="715108" cy="367054"/>
          </a:xfrm>
          <a:prstGeom prst="triangle">
            <a:avLst/>
          </a:prstGeom>
          <a:solidFill>
            <a:srgbClr val="014A99"/>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de-DE" sz="2400" b="0" i="0" u="none" strike="noStrike" cap="none" normalizeH="0" baseline="0">
              <a:ln>
                <a:noFill/>
              </a:ln>
              <a:solidFill>
                <a:schemeClr val="tx1"/>
              </a:solidFill>
              <a:effectLst/>
              <a:latin typeface="Arial" charset="0"/>
            </a:endParaRPr>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Lst>
  <p:hf sldNum="0" hdr="0" dt="0"/>
  <p:txStyles>
    <p:title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jpeg"/><Relationship Id="rId11" Type="http://schemas.openxmlformats.org/officeDocument/2006/relationships/hyperlink" Target="https://hilfe.klett-sprachen.de/hc/de/articles/360020869537-Wo-kann-ich-meine-Vorteilsnummer-meinen-Aktionscode-eingeben-" TargetMode="External"/><Relationship Id="rId5" Type="http://schemas.openxmlformats.org/officeDocument/2006/relationships/image" Target="../media/image6.png"/><Relationship Id="rId10" Type="http://schemas.openxmlformats.org/officeDocument/2006/relationships/hyperlink" Target="https://www.klett-sprachen.de/vorteilsnummer-704815/c-4429" TargetMode="External"/><Relationship Id="rId4" Type="http://schemas.openxmlformats.org/officeDocument/2006/relationships/image" Target="../media/image5.jpeg"/><Relationship Id="rId9"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4.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png"/><Relationship Id="rId5" Type="http://schemas.openxmlformats.org/officeDocument/2006/relationships/image" Target="../media/image25.png"/><Relationship Id="rId4" Type="http://schemas.openxmlformats.org/officeDocument/2006/relationships/notesSlide" Target="../notesSlides/notesSlide30.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1"/>
          <p:cNvSpPr>
            <a:spLocks noGrp="1"/>
          </p:cNvSpPr>
          <p:nvPr>
            <p:ph type="title"/>
          </p:nvPr>
        </p:nvSpPr>
        <p:spPr>
          <a:xfrm>
            <a:off x="2392680" y="2505763"/>
            <a:ext cx="7406640" cy="1846473"/>
          </a:xfrm>
          <a:prstGeom prst="rect">
            <a:avLst/>
          </a:prstGeom>
        </p:spPr>
        <p:txBody>
          <a:bodyPr>
            <a:normAutofit/>
          </a:bodyPr>
          <a:lstStyle/>
          <a:p>
            <a:pPr algn="ctr">
              <a:lnSpc>
                <a:spcPct val="150000"/>
              </a:lnSpc>
            </a:pPr>
            <a:r>
              <a:rPr lang="en-US" sz="4000" dirty="0">
                <a:solidFill>
                  <a:schemeClr val="tx1"/>
                </a:solidFill>
              </a:rPr>
              <a:t>Mediation in the ELT Classroom</a:t>
            </a:r>
            <a:br>
              <a:rPr lang="en-US" sz="4000" dirty="0">
                <a:solidFill>
                  <a:schemeClr val="tx1"/>
                </a:solidFill>
              </a:rPr>
            </a:br>
            <a:r>
              <a:rPr lang="en-US" sz="2800" dirty="0">
                <a:solidFill>
                  <a:schemeClr val="tx1"/>
                </a:solidFill>
              </a:rPr>
              <a:t>Louis Rogers</a:t>
            </a:r>
            <a:endParaRPr lang="en-US" sz="4000" dirty="0">
              <a:solidFill>
                <a:schemeClr val="tx1"/>
              </a:solidFill>
            </a:endParaRPr>
          </a:p>
        </p:txBody>
      </p:sp>
      <p:pic>
        <p:nvPicPr>
          <p:cNvPr id="3" name="Picture 2" descr="Graphical user interface, text, application&#10;&#10;Description automatically generated">
            <a:extLst>
              <a:ext uri="{FF2B5EF4-FFF2-40B4-BE49-F238E27FC236}">
                <a16:creationId xmlns:a16="http://schemas.microsoft.com/office/drawing/2014/main" id="{957D8378-DFE4-BF99-3277-C1D0A61AD1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12863110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67629" y="0"/>
            <a:ext cx="10515600" cy="847725"/>
          </a:xfrm>
        </p:spPr>
        <p:txBody>
          <a:bodyPr>
            <a:normAutofit fontScale="90000"/>
          </a:bodyPr>
          <a:lstStyle/>
          <a:p>
            <a:r>
              <a:rPr lang="de-DE" sz="4400" dirty="0">
                <a:latin typeface="Arial" panose="020B0604020202020204" pitchFamily="34" charset="0"/>
              </a:rPr>
              <a:t>DELTA </a:t>
            </a:r>
            <a:br>
              <a:rPr lang="de-DE" sz="4400" dirty="0">
                <a:latin typeface="Arial" panose="020B0604020202020204" pitchFamily="34" charset="0"/>
              </a:rPr>
            </a:br>
            <a:br>
              <a:rPr lang="de-DE" sz="4400" dirty="0">
                <a:latin typeface="Arial" panose="020B0604020202020204" pitchFamily="34" charset="0"/>
              </a:rPr>
            </a:br>
            <a:br>
              <a:rPr lang="de-DE" sz="4400" dirty="0">
                <a:latin typeface="Arial" panose="020B0604020202020204" pitchFamily="34" charset="0"/>
              </a:rPr>
            </a:br>
            <a:r>
              <a:rPr lang="en-GB" sz="3200" dirty="0">
                <a:latin typeface="Arial" panose="020B0604020202020204" pitchFamily="34" charset="0"/>
              </a:rPr>
              <a:t>On Point: 6 Level General English Course</a:t>
            </a:r>
            <a:endParaRPr lang="en-GB" sz="3200" noProof="0" dirty="0">
              <a:latin typeface="Arial" panose="020B0604020202020204" pitchFamily="34" charset="0"/>
            </a:endParaRPr>
          </a:p>
        </p:txBody>
      </p:sp>
      <p:pic>
        <p:nvPicPr>
          <p:cNvPr id="6" name="Picture 2">
            <a:extLst>
              <a:ext uri="{FF2B5EF4-FFF2-40B4-BE49-F238E27FC236}">
                <a16:creationId xmlns:a16="http://schemas.microsoft.com/office/drawing/2014/main" id="{3F6FF6D9-291B-4940-BDF6-4699C8AD960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288" y="1683819"/>
            <a:ext cx="1514033" cy="2009579"/>
          </a:xfrm>
          <a:prstGeom prst="rect">
            <a:avLst/>
          </a:prstGeom>
        </p:spPr>
      </p:pic>
      <p:pic>
        <p:nvPicPr>
          <p:cNvPr id="7" name="Picture 6">
            <a:extLst>
              <a:ext uri="{FF2B5EF4-FFF2-40B4-BE49-F238E27FC236}">
                <a16:creationId xmlns:a16="http://schemas.microsoft.com/office/drawing/2014/main" id="{10736181-657C-46C6-9289-802EB5B064D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40265" y="2181181"/>
            <a:ext cx="1514033" cy="2013737"/>
          </a:xfrm>
          <a:prstGeom prst="rect">
            <a:avLst/>
          </a:prstGeom>
        </p:spPr>
      </p:pic>
      <p:pic>
        <p:nvPicPr>
          <p:cNvPr id="8" name="Picture 8">
            <a:extLst>
              <a:ext uri="{FF2B5EF4-FFF2-40B4-BE49-F238E27FC236}">
                <a16:creationId xmlns:a16="http://schemas.microsoft.com/office/drawing/2014/main" id="{0C9B1B43-93D3-4983-B92A-0437D9FBEBB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50242" y="2722073"/>
            <a:ext cx="1514033" cy="2002991"/>
          </a:xfrm>
          <a:prstGeom prst="rect">
            <a:avLst/>
          </a:prstGeom>
        </p:spPr>
      </p:pic>
      <p:pic>
        <p:nvPicPr>
          <p:cNvPr id="10" name="Picture 10">
            <a:extLst>
              <a:ext uri="{FF2B5EF4-FFF2-40B4-BE49-F238E27FC236}">
                <a16:creationId xmlns:a16="http://schemas.microsoft.com/office/drawing/2014/main" id="{5D50777C-36FE-4136-8F77-49848BA37C5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786292" y="3188049"/>
            <a:ext cx="1512167" cy="2013739"/>
          </a:xfrm>
          <a:prstGeom prst="rect">
            <a:avLst/>
          </a:prstGeom>
        </p:spPr>
      </p:pic>
      <p:pic>
        <p:nvPicPr>
          <p:cNvPr id="11" name="Picture 12">
            <a:extLst>
              <a:ext uri="{FF2B5EF4-FFF2-40B4-BE49-F238E27FC236}">
                <a16:creationId xmlns:a16="http://schemas.microsoft.com/office/drawing/2014/main" id="{335AAB2F-6866-4358-9A13-23368758468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468330" y="3650790"/>
            <a:ext cx="1586364" cy="2081620"/>
          </a:xfrm>
          <a:prstGeom prst="rect">
            <a:avLst/>
          </a:prstGeom>
        </p:spPr>
      </p:pic>
      <p:pic>
        <p:nvPicPr>
          <p:cNvPr id="12" name="Picture 14">
            <a:extLst>
              <a:ext uri="{FF2B5EF4-FFF2-40B4-BE49-F238E27FC236}">
                <a16:creationId xmlns:a16="http://schemas.microsoft.com/office/drawing/2014/main" id="{940FD3B6-6B47-4D7E-949F-07E53DB079C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224565" y="4194919"/>
            <a:ext cx="1558664" cy="2081620"/>
          </a:xfrm>
          <a:prstGeom prst="rect">
            <a:avLst/>
          </a:prstGeom>
        </p:spPr>
      </p:pic>
      <p:pic>
        <p:nvPicPr>
          <p:cNvPr id="3" name="Picture 2" descr="Graphical user interface, text, application&#10;&#10;Description automatically generated">
            <a:extLst>
              <a:ext uri="{FF2B5EF4-FFF2-40B4-BE49-F238E27FC236}">
                <a16:creationId xmlns:a16="http://schemas.microsoft.com/office/drawing/2014/main" id="{B9A0C025-F890-890B-A0EE-13B9E3AE4BF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0288" y="5732410"/>
            <a:ext cx="1276696" cy="656330"/>
          </a:xfrm>
          <a:prstGeom prst="rect">
            <a:avLst/>
          </a:prstGeom>
        </p:spPr>
      </p:pic>
    </p:spTree>
    <p:extLst>
      <p:ext uri="{BB962C8B-B14F-4D97-AF65-F5344CB8AC3E}">
        <p14:creationId xmlns:p14="http://schemas.microsoft.com/office/powerpoint/2010/main" val="26671729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67629" y="0"/>
            <a:ext cx="10515600" cy="847725"/>
          </a:xfrm>
        </p:spPr>
        <p:txBody>
          <a:bodyPr>
            <a:normAutofit fontScale="90000"/>
          </a:bodyPr>
          <a:lstStyle/>
          <a:p>
            <a:r>
              <a:rPr lang="de-DE" sz="4400" dirty="0">
                <a:latin typeface="Arial" panose="020B0604020202020204" pitchFamily="34" charset="0"/>
              </a:rPr>
              <a:t>DELTA </a:t>
            </a:r>
            <a:br>
              <a:rPr lang="de-DE" sz="4400" dirty="0">
                <a:latin typeface="Arial" panose="020B0604020202020204" pitchFamily="34" charset="0"/>
              </a:rPr>
            </a:br>
            <a:br>
              <a:rPr lang="de-DE" sz="4400" dirty="0">
                <a:latin typeface="Arial" panose="020B0604020202020204" pitchFamily="34" charset="0"/>
              </a:rPr>
            </a:br>
            <a:br>
              <a:rPr lang="de-DE" sz="4400" dirty="0">
                <a:latin typeface="Arial" panose="020B0604020202020204" pitchFamily="34" charset="0"/>
              </a:rPr>
            </a:br>
            <a:r>
              <a:rPr lang="en-GB" sz="3200" dirty="0">
                <a:latin typeface="Arial" panose="020B0604020202020204" pitchFamily="34" charset="0"/>
              </a:rPr>
              <a:t>On Point: 6 Level General English Course</a:t>
            </a:r>
            <a:endParaRPr lang="en-GB" sz="3200" noProof="0" dirty="0">
              <a:latin typeface="Arial" panose="020B0604020202020204" pitchFamily="34" charset="0"/>
            </a:endParaRPr>
          </a:p>
        </p:txBody>
      </p:sp>
      <p:pic>
        <p:nvPicPr>
          <p:cNvPr id="6" name="Picture 2">
            <a:extLst>
              <a:ext uri="{FF2B5EF4-FFF2-40B4-BE49-F238E27FC236}">
                <a16:creationId xmlns:a16="http://schemas.microsoft.com/office/drawing/2014/main" id="{3F6FF6D9-291B-4940-BDF6-4699C8AD960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288" y="1683819"/>
            <a:ext cx="1514033" cy="2009579"/>
          </a:xfrm>
          <a:prstGeom prst="rect">
            <a:avLst/>
          </a:prstGeom>
        </p:spPr>
      </p:pic>
      <p:pic>
        <p:nvPicPr>
          <p:cNvPr id="7" name="Picture 6">
            <a:extLst>
              <a:ext uri="{FF2B5EF4-FFF2-40B4-BE49-F238E27FC236}">
                <a16:creationId xmlns:a16="http://schemas.microsoft.com/office/drawing/2014/main" id="{10736181-657C-46C6-9289-802EB5B064D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7809" y="2080597"/>
            <a:ext cx="1514033" cy="2013737"/>
          </a:xfrm>
          <a:prstGeom prst="rect">
            <a:avLst/>
          </a:prstGeom>
        </p:spPr>
      </p:pic>
      <p:pic>
        <p:nvPicPr>
          <p:cNvPr id="8" name="Picture 8">
            <a:extLst>
              <a:ext uri="{FF2B5EF4-FFF2-40B4-BE49-F238E27FC236}">
                <a16:creationId xmlns:a16="http://schemas.microsoft.com/office/drawing/2014/main" id="{0C9B1B43-93D3-4983-B92A-0437D9FBEBB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25330" y="2427504"/>
            <a:ext cx="1514033" cy="2002991"/>
          </a:xfrm>
          <a:prstGeom prst="rect">
            <a:avLst/>
          </a:prstGeom>
        </p:spPr>
      </p:pic>
      <p:pic>
        <p:nvPicPr>
          <p:cNvPr id="10" name="Picture 10">
            <a:extLst>
              <a:ext uri="{FF2B5EF4-FFF2-40B4-BE49-F238E27FC236}">
                <a16:creationId xmlns:a16="http://schemas.microsoft.com/office/drawing/2014/main" id="{5D50777C-36FE-4136-8F77-49848BA37C5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42556" y="2854609"/>
            <a:ext cx="1512167" cy="2013739"/>
          </a:xfrm>
          <a:prstGeom prst="rect">
            <a:avLst/>
          </a:prstGeom>
        </p:spPr>
      </p:pic>
      <p:pic>
        <p:nvPicPr>
          <p:cNvPr id="11" name="Picture 12">
            <a:extLst>
              <a:ext uri="{FF2B5EF4-FFF2-40B4-BE49-F238E27FC236}">
                <a16:creationId xmlns:a16="http://schemas.microsoft.com/office/drawing/2014/main" id="{335AAB2F-6866-4358-9A13-23368758468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966328" y="3221605"/>
            <a:ext cx="1586364" cy="2081620"/>
          </a:xfrm>
          <a:prstGeom prst="rect">
            <a:avLst/>
          </a:prstGeom>
        </p:spPr>
      </p:pic>
      <p:pic>
        <p:nvPicPr>
          <p:cNvPr id="12" name="Picture 14">
            <a:extLst>
              <a:ext uri="{FF2B5EF4-FFF2-40B4-BE49-F238E27FC236}">
                <a16:creationId xmlns:a16="http://schemas.microsoft.com/office/drawing/2014/main" id="{940FD3B6-6B47-4D7E-949F-07E53DB079C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317800" y="3645386"/>
            <a:ext cx="1558664" cy="2081620"/>
          </a:xfrm>
          <a:prstGeom prst="rect">
            <a:avLst/>
          </a:prstGeom>
        </p:spPr>
      </p:pic>
      <p:pic>
        <p:nvPicPr>
          <p:cNvPr id="3" name="Picture 2" descr="Graphical user interface, text, application&#10;&#10;Description automatically generated">
            <a:extLst>
              <a:ext uri="{FF2B5EF4-FFF2-40B4-BE49-F238E27FC236}">
                <a16:creationId xmlns:a16="http://schemas.microsoft.com/office/drawing/2014/main" id="{B9A0C025-F890-890B-A0EE-13B9E3AE4BF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0288" y="5732410"/>
            <a:ext cx="1276696" cy="656330"/>
          </a:xfrm>
          <a:prstGeom prst="rect">
            <a:avLst/>
          </a:prstGeom>
        </p:spPr>
      </p:pic>
      <p:sp>
        <p:nvSpPr>
          <p:cNvPr id="5" name="TextBox 4">
            <a:extLst>
              <a:ext uri="{FF2B5EF4-FFF2-40B4-BE49-F238E27FC236}">
                <a16:creationId xmlns:a16="http://schemas.microsoft.com/office/drawing/2014/main" id="{43BB5A04-0A5C-4DBB-F2AA-8CC84FB4EBF0}"/>
              </a:ext>
            </a:extLst>
          </p:cNvPr>
          <p:cNvSpPr txBox="1"/>
          <p:nvPr/>
        </p:nvSpPr>
        <p:spPr>
          <a:xfrm>
            <a:off x="4389120" y="2080597"/>
            <a:ext cx="7172591" cy="3416320"/>
          </a:xfrm>
          <a:prstGeom prst="rect">
            <a:avLst/>
          </a:prstGeom>
          <a:noFill/>
        </p:spPr>
        <p:txBody>
          <a:bodyPr wrap="square">
            <a:spAutoFit/>
          </a:bodyPr>
          <a:lstStyle/>
          <a:p>
            <a:pPr marL="342900" indent="-342900" algn="l">
              <a:buFont typeface="Arial" panose="020B0604020202020204" pitchFamily="34" charset="0"/>
              <a:buChar char="•"/>
            </a:pPr>
            <a:r>
              <a:rPr lang="en-GB" b="1" dirty="0"/>
              <a:t>Free</a:t>
            </a:r>
            <a:r>
              <a:rPr lang="en-GB" dirty="0"/>
              <a:t> digital version of On Point can be found here:</a:t>
            </a:r>
          </a:p>
          <a:p>
            <a:pPr marL="342900" indent="-342900" algn="l">
              <a:buFont typeface="Arial" panose="020B0604020202020204" pitchFamily="34" charset="0"/>
              <a:buChar char="•"/>
            </a:pPr>
            <a:r>
              <a:rPr lang="en-GB" dirty="0">
                <a:hlinkClick r:id="rId10"/>
              </a:rPr>
              <a:t>https://www.klett-sprachen.de/vorteilsnummer-704815/c-4429</a:t>
            </a:r>
            <a:endParaRPr lang="en-GB" dirty="0"/>
          </a:p>
          <a:p>
            <a:pPr marL="342900" indent="-342900" algn="l">
              <a:buFont typeface="Arial" panose="020B0604020202020204" pitchFamily="34" charset="0"/>
              <a:buChar char="•"/>
            </a:pPr>
            <a:r>
              <a:rPr lang="en-GB" dirty="0"/>
              <a:t>Help with how to access this can be found here: </a:t>
            </a:r>
          </a:p>
          <a:p>
            <a:pPr marL="342900" indent="-342900" algn="l">
              <a:buFont typeface="Arial" panose="020B0604020202020204" pitchFamily="34" charset="0"/>
              <a:buChar char="•"/>
            </a:pPr>
            <a:r>
              <a:rPr lang="en-GB" dirty="0">
                <a:hlinkClick r:id="rId11"/>
              </a:rPr>
              <a:t>https://hilfe.klett-sprachen.de/hc/de/articles/360020869537-Wo-kann-ich-meine-Vorteilsnummer-meinen-Aktionscode-eingeben-</a:t>
            </a:r>
            <a:r>
              <a:rPr lang="en-GB" dirty="0"/>
              <a:t> </a:t>
            </a:r>
          </a:p>
        </p:txBody>
      </p:sp>
    </p:spTree>
    <p:extLst>
      <p:ext uri="{BB962C8B-B14F-4D97-AF65-F5344CB8AC3E}">
        <p14:creationId xmlns:p14="http://schemas.microsoft.com/office/powerpoint/2010/main" val="14040176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Mediation in the ELT Classroom </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2282134"/>
            <a:ext cx="8661615" cy="2890501"/>
          </a:xfrm>
          <a:prstGeom prst="rect">
            <a:avLst/>
          </a:prstGeom>
        </p:spPr>
        <p:txBody>
          <a:bodyPr vert="horz" lIns="91440" tIns="45720" rIns="91440" bIns="45720" rtlCol="0" anchor="t">
            <a:normAutofit/>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marL="457200" indent="-457200">
              <a:lnSpc>
                <a:spcPct val="150000"/>
              </a:lnSpc>
              <a:buFont typeface="Arial" panose="020B0604020202020204" pitchFamily="34" charset="0"/>
              <a:buChar char="•"/>
            </a:pPr>
            <a:r>
              <a:rPr lang="en-US" sz="3200" kern="0" dirty="0">
                <a:solidFill>
                  <a:schemeClr val="tx1"/>
                </a:solidFill>
              </a:rPr>
              <a:t>Mediation and the CEFR</a:t>
            </a:r>
          </a:p>
          <a:p>
            <a:pPr marL="457200" indent="-457200">
              <a:lnSpc>
                <a:spcPct val="150000"/>
              </a:lnSpc>
              <a:buFont typeface="Arial" panose="020B0604020202020204" pitchFamily="34" charset="0"/>
              <a:buChar char="•"/>
            </a:pPr>
            <a:endParaRPr lang="en-US" sz="800" kern="0" dirty="0">
              <a:solidFill>
                <a:schemeClr val="tx1"/>
              </a:solidFill>
            </a:endParaRPr>
          </a:p>
          <a:p>
            <a:pPr marL="457200" indent="-457200">
              <a:lnSpc>
                <a:spcPct val="150000"/>
              </a:lnSpc>
              <a:buFont typeface="Arial" panose="020B0604020202020204" pitchFamily="34" charset="0"/>
              <a:buChar char="•"/>
            </a:pPr>
            <a:r>
              <a:rPr lang="en-US" sz="3200" kern="0" dirty="0">
                <a:solidFill>
                  <a:schemeClr val="tx1"/>
                </a:solidFill>
              </a:rPr>
              <a:t>Types of mediation</a:t>
            </a:r>
          </a:p>
          <a:p>
            <a:pPr marL="457200" indent="-457200">
              <a:lnSpc>
                <a:spcPct val="150000"/>
              </a:lnSpc>
              <a:buFont typeface="Arial" panose="020B0604020202020204" pitchFamily="34" charset="0"/>
              <a:buChar char="•"/>
            </a:pPr>
            <a:endParaRPr lang="en-US" sz="1100" kern="0" dirty="0">
              <a:solidFill>
                <a:schemeClr val="tx1"/>
              </a:solidFill>
            </a:endParaRPr>
          </a:p>
          <a:p>
            <a:pPr marL="457200" indent="-457200">
              <a:lnSpc>
                <a:spcPct val="150000"/>
              </a:lnSpc>
              <a:buFont typeface="Arial" panose="020B0604020202020204" pitchFamily="34" charset="0"/>
              <a:buChar char="•"/>
            </a:pPr>
            <a:r>
              <a:rPr lang="en-US" sz="3200" kern="0" dirty="0">
                <a:solidFill>
                  <a:schemeClr val="tx1"/>
                </a:solidFill>
              </a:rPr>
              <a:t>Activities for mediation</a:t>
            </a:r>
          </a:p>
          <a:p>
            <a:pPr marL="457200" indent="-457200">
              <a:lnSpc>
                <a:spcPct val="150000"/>
              </a:lnSpc>
              <a:buFont typeface="Arial" panose="020B0604020202020204" pitchFamily="34" charset="0"/>
              <a:buChar char="•"/>
            </a:pPr>
            <a:endParaRPr lang="en-US" sz="3200" kern="0" dirty="0">
              <a:solidFill>
                <a:schemeClr val="tx1"/>
              </a:solidFill>
            </a:endParaRPr>
          </a:p>
          <a:p>
            <a:pPr marL="457200" indent="-457200">
              <a:lnSpc>
                <a:spcPct val="150000"/>
              </a:lnSpc>
              <a:buFont typeface="Arial" panose="020B0604020202020204" pitchFamily="34" charset="0"/>
              <a:buChar char="•"/>
            </a:pPr>
            <a:endParaRPr lang="en-US" sz="3200" kern="0" dirty="0">
              <a:solidFill>
                <a:schemeClr val="tx1"/>
              </a:solidFill>
            </a:endParaRPr>
          </a:p>
        </p:txBody>
      </p:sp>
      <p:pic>
        <p:nvPicPr>
          <p:cNvPr id="4" name="Picture 3" descr="Graphical user interface, text, application&#10;&#10;Description automatically generated">
            <a:extLst>
              <a:ext uri="{FF2B5EF4-FFF2-40B4-BE49-F238E27FC236}">
                <a16:creationId xmlns:a16="http://schemas.microsoft.com/office/drawing/2014/main" id="{F7E1EC74-5569-CFDE-B660-B80FDA0316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12202674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Mediation and the CEFR</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5"/>
            <a:ext cx="8661615" cy="4479645"/>
          </a:xfrm>
          <a:prstGeom prst="rect">
            <a:avLst/>
          </a:prstGeom>
        </p:spPr>
        <p:txBody>
          <a:bodyPr vert="horz" lIns="91440" tIns="45720" rIns="91440" bIns="45720" rtlCol="0" anchor="t">
            <a:normAutofit lnSpcReduction="10000"/>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algn="ctr">
              <a:lnSpc>
                <a:spcPct val="150000"/>
              </a:lnSpc>
            </a:pPr>
            <a:r>
              <a:rPr lang="en-US" sz="4000" kern="0" dirty="0">
                <a:solidFill>
                  <a:schemeClr val="tx1"/>
                </a:solidFill>
              </a:rPr>
              <a:t>Interpretations of mediation</a:t>
            </a:r>
          </a:p>
          <a:p>
            <a:pPr marL="571500" indent="-571500">
              <a:lnSpc>
                <a:spcPct val="150000"/>
              </a:lnSpc>
              <a:buFont typeface="Arial" panose="020B0604020202020204" pitchFamily="34" charset="0"/>
              <a:buChar char="•"/>
            </a:pPr>
            <a:r>
              <a:rPr lang="en-US" sz="3200" kern="0" dirty="0">
                <a:solidFill>
                  <a:schemeClr val="tx1"/>
                </a:solidFill>
              </a:rPr>
              <a:t>diplomacy, conflict resolution, commercial</a:t>
            </a:r>
          </a:p>
          <a:p>
            <a:pPr marL="1028700" lvl="1" indent="-571500">
              <a:lnSpc>
                <a:spcPct val="150000"/>
              </a:lnSpc>
              <a:buFont typeface="Arial" panose="020B0604020202020204" pitchFamily="34" charset="0"/>
              <a:buChar char="•"/>
            </a:pPr>
            <a:r>
              <a:rPr lang="en-US" sz="2800" kern="0" dirty="0"/>
              <a:t>arbitration, counselling, guiding</a:t>
            </a:r>
            <a:endParaRPr lang="en-US" sz="2800" kern="0" dirty="0">
              <a:solidFill>
                <a:schemeClr val="tx1"/>
              </a:solidFill>
            </a:endParaRPr>
          </a:p>
          <a:p>
            <a:pPr marL="571500" indent="-571500">
              <a:lnSpc>
                <a:spcPct val="150000"/>
              </a:lnSpc>
              <a:buFont typeface="Arial" panose="020B0604020202020204" pitchFamily="34" charset="0"/>
              <a:buChar char="•"/>
            </a:pPr>
            <a:r>
              <a:rPr lang="en-US" sz="3200" kern="0" dirty="0">
                <a:solidFill>
                  <a:schemeClr val="tx1"/>
                </a:solidFill>
              </a:rPr>
              <a:t>reformulation, code switching, moving from oral to written, changing genres, combining texts</a:t>
            </a:r>
          </a:p>
          <a:p>
            <a:pPr>
              <a:lnSpc>
                <a:spcPct val="150000"/>
              </a:lnSpc>
            </a:pPr>
            <a:endParaRPr lang="en-US" sz="3200" kern="0" dirty="0">
              <a:solidFill>
                <a:schemeClr val="tx1"/>
              </a:solidFill>
            </a:endParaRPr>
          </a:p>
        </p:txBody>
      </p:sp>
      <p:pic>
        <p:nvPicPr>
          <p:cNvPr id="4" name="Picture 3" descr="Graphical user interface, text, application&#10;&#10;Description automatically generated">
            <a:extLst>
              <a:ext uri="{FF2B5EF4-FFF2-40B4-BE49-F238E27FC236}">
                <a16:creationId xmlns:a16="http://schemas.microsoft.com/office/drawing/2014/main" id="{70C24548-8D53-B10A-699C-25A4D84549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2981748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Mediation and the CEFR </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5"/>
            <a:ext cx="8661615" cy="4236821"/>
          </a:xfrm>
          <a:prstGeom prst="rect">
            <a:avLst/>
          </a:prstGeom>
        </p:spPr>
        <p:txBody>
          <a:bodyPr vert="horz" lIns="91440" tIns="45720" rIns="91440" bIns="45720" rtlCol="0" anchor="t">
            <a:normAutofit/>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a:lnSpc>
                <a:spcPct val="150000"/>
              </a:lnSpc>
            </a:pPr>
            <a:endParaRPr lang="en-US" sz="4000" kern="0" dirty="0">
              <a:solidFill>
                <a:schemeClr val="tx1"/>
              </a:solidFill>
            </a:endParaRPr>
          </a:p>
        </p:txBody>
      </p:sp>
      <p:pic>
        <p:nvPicPr>
          <p:cNvPr id="5" name="Picture 4" descr="Diagram&#10;&#10;Description automatically generated">
            <a:extLst>
              <a:ext uri="{FF2B5EF4-FFF2-40B4-BE49-F238E27FC236}">
                <a16:creationId xmlns:a16="http://schemas.microsoft.com/office/drawing/2014/main" id="{4F4AD7DC-5306-440D-DF5F-87CCB9F4F0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1662" y="2228398"/>
            <a:ext cx="5788674" cy="3358174"/>
          </a:xfrm>
          <a:prstGeom prst="rect">
            <a:avLst/>
          </a:prstGeom>
        </p:spPr>
      </p:pic>
      <p:pic>
        <p:nvPicPr>
          <p:cNvPr id="4" name="Picture 3" descr="Graphical user interface, text, application&#10;&#10;Description automatically generated">
            <a:extLst>
              <a:ext uri="{FF2B5EF4-FFF2-40B4-BE49-F238E27FC236}">
                <a16:creationId xmlns:a16="http://schemas.microsoft.com/office/drawing/2014/main" id="{06AED798-0CDA-AE75-7B4C-F688776AE4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3690708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Mediation and the CEFR </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5"/>
            <a:ext cx="8661615" cy="4236821"/>
          </a:xfrm>
          <a:prstGeom prst="rect">
            <a:avLst/>
          </a:prstGeom>
        </p:spPr>
        <p:txBody>
          <a:bodyPr vert="horz" lIns="91440" tIns="45720" rIns="91440" bIns="45720" rtlCol="0" anchor="t">
            <a:normAutofit fontScale="70000" lnSpcReduction="20000"/>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a:lnSpc>
                <a:spcPct val="150000"/>
              </a:lnSpc>
            </a:pPr>
            <a:r>
              <a:rPr lang="en-US" sz="4000" i="0" kern="0" dirty="0">
                <a:solidFill>
                  <a:srgbClr val="FF0000"/>
                </a:solidFill>
              </a:rPr>
              <a:t>2001</a:t>
            </a:r>
          </a:p>
          <a:p>
            <a:pPr>
              <a:lnSpc>
                <a:spcPct val="150000"/>
              </a:lnSpc>
            </a:pPr>
            <a:r>
              <a:rPr lang="en-US" sz="4000" kern="0" dirty="0">
                <a:solidFill>
                  <a:schemeClr val="tx1"/>
                </a:solidFill>
              </a:rPr>
              <a:t>“In mediating activities, the language user </a:t>
            </a:r>
            <a:r>
              <a:rPr lang="en-US" sz="4000" kern="0" dirty="0">
                <a:solidFill>
                  <a:srgbClr val="00B0F0"/>
                </a:solidFill>
              </a:rPr>
              <a:t>is not concerned to express his / her own meanings</a:t>
            </a:r>
            <a:r>
              <a:rPr lang="en-US" sz="4000" kern="0" dirty="0">
                <a:solidFill>
                  <a:schemeClr val="tx1"/>
                </a:solidFill>
              </a:rPr>
              <a:t>, but simply </a:t>
            </a:r>
            <a:r>
              <a:rPr lang="en-US" sz="4000" kern="0" dirty="0">
                <a:solidFill>
                  <a:srgbClr val="00B0F0"/>
                </a:solidFill>
              </a:rPr>
              <a:t>to act as an intermediary </a:t>
            </a:r>
            <a:r>
              <a:rPr lang="en-US" sz="4000" kern="0" dirty="0">
                <a:solidFill>
                  <a:schemeClr val="tx1"/>
                </a:solidFill>
              </a:rPr>
              <a:t>between interlocutors who are unable to understand each other directly, normally (but not exclusively) speakers of different languages …”</a:t>
            </a:r>
          </a:p>
          <a:p>
            <a:pPr>
              <a:lnSpc>
                <a:spcPct val="150000"/>
              </a:lnSpc>
            </a:pPr>
            <a:r>
              <a:rPr lang="en-US" sz="4000" kern="0" dirty="0">
                <a:solidFill>
                  <a:schemeClr val="tx1"/>
                </a:solidFill>
              </a:rPr>
              <a:t>(CEFR Section 4.4.4 English p.87)</a:t>
            </a:r>
          </a:p>
        </p:txBody>
      </p:sp>
      <p:pic>
        <p:nvPicPr>
          <p:cNvPr id="4" name="Picture 3" descr="Graphical user interface, text, application&#10;&#10;Description automatically generated">
            <a:extLst>
              <a:ext uri="{FF2B5EF4-FFF2-40B4-BE49-F238E27FC236}">
                <a16:creationId xmlns:a16="http://schemas.microsoft.com/office/drawing/2014/main" id="{36843D5A-6DC3-8CD2-11AF-94DA8E648C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14351321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Mediation and the CEFR </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5"/>
            <a:ext cx="8661615" cy="4236821"/>
          </a:xfrm>
          <a:prstGeom prst="rect">
            <a:avLst/>
          </a:prstGeom>
        </p:spPr>
        <p:txBody>
          <a:bodyPr vert="horz" lIns="91440" tIns="45720" rIns="91440" bIns="45720" rtlCol="0" anchor="t">
            <a:normAutofit fontScale="85000" lnSpcReduction="20000"/>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a:lnSpc>
                <a:spcPct val="150000"/>
              </a:lnSpc>
            </a:pPr>
            <a:r>
              <a:rPr lang="en-US" sz="4000" i="0" kern="0" dirty="0">
                <a:solidFill>
                  <a:srgbClr val="FF0000"/>
                </a:solidFill>
              </a:rPr>
              <a:t>2001 continued</a:t>
            </a:r>
          </a:p>
          <a:p>
            <a:pPr>
              <a:lnSpc>
                <a:spcPct val="150000"/>
              </a:lnSpc>
            </a:pPr>
            <a:r>
              <a:rPr lang="en-US" sz="4000" kern="0" dirty="0">
                <a:solidFill>
                  <a:schemeClr val="tx1"/>
                </a:solidFill>
              </a:rPr>
              <a:t>“Mediation language activities, </a:t>
            </a:r>
            <a:r>
              <a:rPr lang="en-US" sz="4000" kern="0" dirty="0">
                <a:solidFill>
                  <a:srgbClr val="00B0F0"/>
                </a:solidFill>
              </a:rPr>
              <a:t>(re)processing an existing text</a:t>
            </a:r>
            <a:r>
              <a:rPr lang="en-US" sz="4000" kern="0" dirty="0">
                <a:solidFill>
                  <a:schemeClr val="tx1"/>
                </a:solidFill>
              </a:rPr>
              <a:t>, occupying an important place in the normal linguistic functioning of our societies.”</a:t>
            </a:r>
          </a:p>
          <a:p>
            <a:pPr>
              <a:lnSpc>
                <a:spcPct val="150000"/>
              </a:lnSpc>
            </a:pPr>
            <a:r>
              <a:rPr lang="en-US" sz="4000" kern="0" dirty="0">
                <a:solidFill>
                  <a:schemeClr val="tx1"/>
                </a:solidFill>
              </a:rPr>
              <a:t>(CEFR Section 2.1.3 English p.14)</a:t>
            </a:r>
          </a:p>
        </p:txBody>
      </p:sp>
      <p:pic>
        <p:nvPicPr>
          <p:cNvPr id="4" name="Picture 3" descr="Graphical user interface, text, application&#10;&#10;Description automatically generated">
            <a:extLst>
              <a:ext uri="{FF2B5EF4-FFF2-40B4-BE49-F238E27FC236}">
                <a16:creationId xmlns:a16="http://schemas.microsoft.com/office/drawing/2014/main" id="{B751E701-2D10-3F49-B810-E40A7B4A12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12363979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Mediation and the CEFR </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5"/>
            <a:ext cx="8661615" cy="4236821"/>
          </a:xfrm>
          <a:prstGeom prst="rect">
            <a:avLst/>
          </a:prstGeom>
        </p:spPr>
        <p:txBody>
          <a:bodyPr vert="horz" lIns="91440" tIns="45720" rIns="91440" bIns="45720" rtlCol="0" anchor="t">
            <a:normAutofit/>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a:lnSpc>
                <a:spcPct val="150000"/>
              </a:lnSpc>
            </a:pPr>
            <a:r>
              <a:rPr lang="en-US" sz="4000" i="0" kern="0" dirty="0">
                <a:solidFill>
                  <a:srgbClr val="FF0000"/>
                </a:solidFill>
              </a:rPr>
              <a:t>2018</a:t>
            </a:r>
          </a:p>
          <a:p>
            <a:pPr>
              <a:lnSpc>
                <a:spcPct val="150000"/>
              </a:lnSpc>
            </a:pPr>
            <a:r>
              <a:rPr lang="en-US" sz="4000" kern="0" dirty="0">
                <a:solidFill>
                  <a:schemeClr val="tx1"/>
                </a:solidFill>
              </a:rPr>
              <a:t>“broadening and deepening the perspective of mediation.”</a:t>
            </a:r>
          </a:p>
        </p:txBody>
      </p:sp>
      <p:pic>
        <p:nvPicPr>
          <p:cNvPr id="4" name="Picture 3" descr="Graphical user interface, text, application&#10;&#10;Description automatically generated">
            <a:extLst>
              <a:ext uri="{FF2B5EF4-FFF2-40B4-BE49-F238E27FC236}">
                <a16:creationId xmlns:a16="http://schemas.microsoft.com/office/drawing/2014/main" id="{76B6EF96-E3E5-4F98-2B55-CD55EE6D7B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2062832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 </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847488" y="3050947"/>
            <a:ext cx="8661615" cy="917549"/>
          </a:xfrm>
          <a:prstGeom prst="rect">
            <a:avLst/>
          </a:prstGeom>
        </p:spPr>
        <p:txBody>
          <a:bodyPr vert="horz" lIns="91440" tIns="45720" rIns="91440" bIns="45720" rtlCol="0" anchor="t">
            <a:normAutofit fontScale="92500" lnSpcReduction="10000"/>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algn="ctr">
              <a:lnSpc>
                <a:spcPct val="150000"/>
              </a:lnSpc>
            </a:pPr>
            <a:r>
              <a:rPr lang="en-GB" sz="4400" kern="0" dirty="0">
                <a:solidFill>
                  <a:schemeClr val="tx1"/>
                </a:solidFill>
              </a:rPr>
              <a:t>Types of mediation</a:t>
            </a:r>
            <a:endParaRPr lang="en-US" sz="3600" kern="0" dirty="0">
              <a:solidFill>
                <a:schemeClr val="tx1"/>
              </a:solidFill>
            </a:endParaRPr>
          </a:p>
        </p:txBody>
      </p:sp>
      <p:pic>
        <p:nvPicPr>
          <p:cNvPr id="4" name="Picture 3" descr="Graphical user interface, text, application&#10;&#10;Description automatically generated">
            <a:extLst>
              <a:ext uri="{FF2B5EF4-FFF2-40B4-BE49-F238E27FC236}">
                <a16:creationId xmlns:a16="http://schemas.microsoft.com/office/drawing/2014/main" id="{6A495F7E-1AE4-E693-C75D-ECD0743630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35427238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Types of mediation</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2825497" y="1789075"/>
            <a:ext cx="6431844" cy="4310168"/>
          </a:xfrm>
          <a:prstGeom prst="rect">
            <a:avLst/>
          </a:prstGeom>
        </p:spPr>
        <p:txBody>
          <a:bodyPr vert="horz" lIns="91440" tIns="45720" rIns="91440" bIns="45720" rtlCol="0" anchor="t">
            <a:normAutofit/>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algn="ctr">
              <a:lnSpc>
                <a:spcPct val="150000"/>
              </a:lnSpc>
            </a:pPr>
            <a:endParaRPr lang="en-US" sz="3200" kern="0" dirty="0">
              <a:solidFill>
                <a:schemeClr val="tx1"/>
              </a:solidFill>
            </a:endParaRPr>
          </a:p>
        </p:txBody>
      </p:sp>
      <p:sp>
        <p:nvSpPr>
          <p:cNvPr id="5" name="Rectangle 4">
            <a:extLst>
              <a:ext uri="{FF2B5EF4-FFF2-40B4-BE49-F238E27FC236}">
                <a16:creationId xmlns:a16="http://schemas.microsoft.com/office/drawing/2014/main" id="{64846737-0B3F-4A17-8DD7-3E3603B6B48E}"/>
              </a:ext>
            </a:extLst>
          </p:cNvPr>
          <p:cNvSpPr/>
          <p:nvPr/>
        </p:nvSpPr>
        <p:spPr>
          <a:xfrm>
            <a:off x="9119783" y="5599677"/>
            <a:ext cx="2246811" cy="338554"/>
          </a:xfrm>
          <a:prstGeom prst="rect">
            <a:avLst/>
          </a:prstGeom>
        </p:spPr>
        <p:txBody>
          <a:bodyPr wrap="square">
            <a:spAutoFit/>
          </a:bodyPr>
          <a:lstStyle/>
          <a:p>
            <a:r>
              <a:rPr lang="en-GB" sz="1600" dirty="0"/>
              <a:t>CEFR, 2018</a:t>
            </a:r>
          </a:p>
        </p:txBody>
      </p:sp>
      <p:sp>
        <p:nvSpPr>
          <p:cNvPr id="8" name="Rectangle 7">
            <a:extLst>
              <a:ext uri="{FF2B5EF4-FFF2-40B4-BE49-F238E27FC236}">
                <a16:creationId xmlns:a16="http://schemas.microsoft.com/office/drawing/2014/main" id="{B310BC89-7FC7-497A-9F61-1A1E59F4E7B2}"/>
              </a:ext>
            </a:extLst>
          </p:cNvPr>
          <p:cNvSpPr/>
          <p:nvPr/>
        </p:nvSpPr>
        <p:spPr>
          <a:xfrm>
            <a:off x="426719" y="3497883"/>
            <a:ext cx="2754087" cy="215444"/>
          </a:xfrm>
          <a:prstGeom prst="rect">
            <a:avLst/>
          </a:prstGeom>
        </p:spPr>
        <p:txBody>
          <a:bodyPr wrap="square">
            <a:spAutoFit/>
          </a:bodyPr>
          <a:lstStyle/>
          <a:p>
            <a:endParaRPr lang="en-GB" sz="800" dirty="0"/>
          </a:p>
        </p:txBody>
      </p:sp>
      <p:pic>
        <p:nvPicPr>
          <p:cNvPr id="9" name="Picture 8" descr="Diagram&#10;&#10;Description automatically generated">
            <a:extLst>
              <a:ext uri="{FF2B5EF4-FFF2-40B4-BE49-F238E27FC236}">
                <a16:creationId xmlns:a16="http://schemas.microsoft.com/office/drawing/2014/main" id="{C5E45222-AE8A-B6AC-5E99-D88AE91BDC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7636" y="1869802"/>
            <a:ext cx="6047566" cy="3880864"/>
          </a:xfrm>
          <a:prstGeom prst="rect">
            <a:avLst/>
          </a:prstGeom>
        </p:spPr>
      </p:pic>
      <p:pic>
        <p:nvPicPr>
          <p:cNvPr id="4" name="Picture 3" descr="Graphical user interface, text, application&#10;&#10;Description automatically generated">
            <a:extLst>
              <a:ext uri="{FF2B5EF4-FFF2-40B4-BE49-F238E27FC236}">
                <a16:creationId xmlns:a16="http://schemas.microsoft.com/office/drawing/2014/main" id="{21470144-9A37-7476-E736-CF2D7FF487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44479" y="5465536"/>
            <a:ext cx="1276696" cy="656330"/>
          </a:xfrm>
          <a:prstGeom prst="rect">
            <a:avLst/>
          </a:prstGeom>
        </p:spPr>
      </p:pic>
    </p:spTree>
    <p:extLst>
      <p:ext uri="{BB962C8B-B14F-4D97-AF65-F5344CB8AC3E}">
        <p14:creationId xmlns:p14="http://schemas.microsoft.com/office/powerpoint/2010/main" val="2774143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nodeType="clickEffect" nodePh="1">
                                  <p:stCondLst>
                                    <p:cond delay="0"/>
                                  </p:stCondLst>
                                  <p:endCondLst>
                                    <p:cond evt="begin" delay="0">
                                      <p:tn val="5"/>
                                    </p:cond>
                                  </p:endCondLst>
                                  <p:childTnLst>
                                    <p:animEffect transition="out" filter="fade">
                                      <p:cBhvr>
                                        <p:cTn id="6" dur="2000"/>
                                        <p:tgtEl>
                                          <p:spTgt spid="3">
                                            <p:txEl>
                                              <p:pRg st="0" end="0"/>
                                            </p:txEl>
                                          </p:spTgt>
                                        </p:tgtEl>
                                      </p:cBhvr>
                                    </p:animEffect>
                                    <p:anim calcmode="lin" valueType="num">
                                      <p:cBhvr>
                                        <p:cTn id="7" dur="2000"/>
                                        <p:tgtEl>
                                          <p:spTgt spid="3">
                                            <p:txEl>
                                              <p:pRg st="0" end="0"/>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3">
                                            <p:txEl>
                                              <p:pRg st="0" end="0"/>
                                            </p:txEl>
                                          </p:spTgt>
                                        </p:tgtEl>
                                        <p:attrNameLst>
                                          <p:attrName>ppt_h</p:attrName>
                                        </p:attrNameLst>
                                      </p:cBhvr>
                                      <p:tavLst>
                                        <p:tav tm="0">
                                          <p:val>
                                            <p:strVal val="ppt_h"/>
                                          </p:val>
                                        </p:tav>
                                        <p:tav tm="100000">
                                          <p:val>
                                            <p:strVal val="ppt_h"/>
                                          </p:val>
                                        </p:tav>
                                      </p:tavLst>
                                    </p:anim>
                                    <p:set>
                                      <p:cBhvr>
                                        <p:cTn id="9"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Types of mediation </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2877754"/>
            <a:ext cx="8661615" cy="1886813"/>
          </a:xfrm>
          <a:prstGeom prst="rect">
            <a:avLst/>
          </a:prstGeom>
        </p:spPr>
        <p:txBody>
          <a:bodyPr vert="horz" lIns="91440" tIns="45720" rIns="91440" bIns="45720" rtlCol="0" anchor="t">
            <a:normAutofit fontScale="92500" lnSpcReduction="20000"/>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algn="ctr">
              <a:lnSpc>
                <a:spcPct val="150000"/>
              </a:lnSpc>
            </a:pPr>
            <a:r>
              <a:rPr lang="en-GB" sz="3200" kern="0" dirty="0">
                <a:solidFill>
                  <a:schemeClr val="tx1"/>
                </a:solidFill>
              </a:rPr>
              <a:t>Pedagogic mediation &gt; educators mediating knowledge, concepts and thinking</a:t>
            </a:r>
            <a:endParaRPr lang="en-US" sz="2800" kern="0" dirty="0">
              <a:solidFill>
                <a:schemeClr val="tx1"/>
              </a:solidFill>
            </a:endParaRPr>
          </a:p>
          <a:p>
            <a:pPr algn="ctr">
              <a:lnSpc>
                <a:spcPct val="150000"/>
              </a:lnSpc>
            </a:pPr>
            <a:r>
              <a:rPr lang="en-US" sz="2800" kern="0" dirty="0">
                <a:solidFill>
                  <a:schemeClr val="tx1"/>
                </a:solidFill>
              </a:rPr>
              <a:t>			</a:t>
            </a:r>
          </a:p>
          <a:p>
            <a:pPr algn="ctr">
              <a:lnSpc>
                <a:spcPct val="150000"/>
              </a:lnSpc>
            </a:pPr>
            <a:endParaRPr lang="en-US" sz="2800" kern="0" dirty="0">
              <a:solidFill>
                <a:schemeClr val="tx1"/>
              </a:solidFill>
            </a:endParaRPr>
          </a:p>
        </p:txBody>
      </p:sp>
      <p:pic>
        <p:nvPicPr>
          <p:cNvPr id="4" name="Picture 3" descr="Graphical user interface, text, application&#10;&#10;Description automatically generated">
            <a:extLst>
              <a:ext uri="{FF2B5EF4-FFF2-40B4-BE49-F238E27FC236}">
                <a16:creationId xmlns:a16="http://schemas.microsoft.com/office/drawing/2014/main" id="{AFA12A4A-4FCE-82AC-911A-B2C7E5364A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3249092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72C68-3FA9-890A-8EB9-080688DAC21D}"/>
              </a:ext>
            </a:extLst>
          </p:cNvPr>
          <p:cNvSpPr>
            <a:spLocks noGrp="1"/>
          </p:cNvSpPr>
          <p:nvPr>
            <p:ph type="title"/>
          </p:nvPr>
        </p:nvSpPr>
        <p:spPr/>
        <p:txBody>
          <a:bodyPr>
            <a:normAutofit/>
          </a:bodyPr>
          <a:lstStyle/>
          <a:p>
            <a:r>
              <a:rPr lang="en-GB" sz="3600" dirty="0"/>
              <a:t>Types of mediation</a:t>
            </a:r>
          </a:p>
        </p:txBody>
      </p:sp>
      <p:graphicFrame>
        <p:nvGraphicFramePr>
          <p:cNvPr id="3" name="Table 2">
            <a:extLst>
              <a:ext uri="{FF2B5EF4-FFF2-40B4-BE49-F238E27FC236}">
                <a16:creationId xmlns:a16="http://schemas.microsoft.com/office/drawing/2014/main" id="{9E994971-DD76-1554-652B-81E5F6F45A5D}"/>
              </a:ext>
            </a:extLst>
          </p:cNvPr>
          <p:cNvGraphicFramePr>
            <a:graphicFrameLocks noGrp="1"/>
          </p:cNvGraphicFramePr>
          <p:nvPr>
            <p:extLst>
              <p:ext uri="{D42A27DB-BD31-4B8C-83A1-F6EECF244321}">
                <p14:modId xmlns:p14="http://schemas.microsoft.com/office/powerpoint/2010/main" val="2230125639"/>
              </p:ext>
            </p:extLst>
          </p:nvPr>
        </p:nvGraphicFramePr>
        <p:xfrm>
          <a:off x="169570" y="1474238"/>
          <a:ext cx="3034537" cy="5157990"/>
        </p:xfrm>
        <a:graphic>
          <a:graphicData uri="http://schemas.openxmlformats.org/drawingml/2006/table">
            <a:tbl>
              <a:tblPr firstRow="1" firstCol="1" bandRow="1"/>
              <a:tblGrid>
                <a:gridCol w="3034537">
                  <a:extLst>
                    <a:ext uri="{9D8B030D-6E8A-4147-A177-3AD203B41FA5}">
                      <a16:colId xmlns:a16="http://schemas.microsoft.com/office/drawing/2014/main" val="2842923925"/>
                    </a:ext>
                  </a:extLst>
                </a:gridCol>
              </a:tblGrid>
              <a:tr h="362421">
                <a:tc>
                  <a: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1 Amplifying a dense text.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1841"/>
                  </a:ext>
                </a:extLst>
              </a:tr>
              <a:tr h="1120902">
                <a:tc>
                  <a: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2 Facilitating communication in delicate situations and disagreements.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80736737"/>
                  </a:ext>
                </a:extLst>
              </a:tr>
              <a:tr h="741661">
                <a:tc>
                  <a: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3 Linking to previous knowledge.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49095755"/>
                  </a:ext>
                </a:extLst>
              </a:tr>
              <a:tr h="362421">
                <a:tc>
                  <a: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4 Encouraging conceptual talk.</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86926812"/>
                  </a:ext>
                </a:extLst>
              </a:tr>
              <a:tr h="362421">
                <a:tc>
                  <a: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5 Explaining data in speech.</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7576422"/>
                  </a:ext>
                </a:extLst>
              </a:tr>
              <a:tr h="741661">
                <a:tc>
                  <a: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6 Relaying specific information in writing.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04650065"/>
                  </a:ext>
                </a:extLst>
              </a:tr>
              <a:tr h="362421">
                <a:tc>
                  <a: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7 Leading group work.</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0504155"/>
                  </a:ext>
                </a:extLst>
              </a:tr>
              <a:tr h="741661">
                <a:tc>
                  <a: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8 Facilitating pluricultural space.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35761364"/>
                  </a:ext>
                </a:extLst>
              </a:tr>
              <a:tr h="362421">
                <a:tc>
                  <a: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9 Adapting language.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20146472"/>
                  </a:ext>
                </a:extLst>
              </a:tr>
            </a:tbl>
          </a:graphicData>
        </a:graphic>
      </p:graphicFrame>
      <p:sp>
        <p:nvSpPr>
          <p:cNvPr id="4" name="TextBox 3">
            <a:extLst>
              <a:ext uri="{FF2B5EF4-FFF2-40B4-BE49-F238E27FC236}">
                <a16:creationId xmlns:a16="http://schemas.microsoft.com/office/drawing/2014/main" id="{9F39E881-0694-D8D2-0296-DA5B8DA39A1A}"/>
              </a:ext>
            </a:extLst>
          </p:cNvPr>
          <p:cNvSpPr txBox="1"/>
          <p:nvPr/>
        </p:nvSpPr>
        <p:spPr>
          <a:xfrm>
            <a:off x="6391598" y="1698171"/>
            <a:ext cx="2862580" cy="1477328"/>
          </a:xfrm>
          <a:prstGeom prst="rect">
            <a:avLst/>
          </a:prstGeom>
          <a:noFill/>
          <a:ln>
            <a:solidFill>
              <a:schemeClr val="tx1"/>
            </a:solidFill>
          </a:ln>
        </p:spPr>
        <p:txBody>
          <a:bodyPr wrap="square" rtlCol="0">
            <a:spAutoFit/>
          </a:bodyPr>
          <a:lstStyle/>
          <a:p>
            <a:pPr algn="l"/>
            <a:r>
              <a:rPr lang="en-GB" sz="1800" b="1" dirty="0">
                <a:effectLst/>
                <a:latin typeface="Calibri" panose="020F0502020204030204" pitchFamily="34" charset="0"/>
                <a:ea typeface="Calibri" panose="020F0502020204030204" pitchFamily="34" charset="0"/>
                <a:cs typeface="Times New Roman" panose="02020603050405020304" pitchFamily="18" charset="0"/>
              </a:rPr>
              <a:t>B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A lecturer summarises an authentic research paper, adding examples and explanations to highlight key points.</a:t>
            </a:r>
            <a:endParaRPr lang="en-GB" i="1" dirty="0"/>
          </a:p>
        </p:txBody>
      </p:sp>
      <p:sp>
        <p:nvSpPr>
          <p:cNvPr id="5" name="TextBox 4">
            <a:extLst>
              <a:ext uri="{FF2B5EF4-FFF2-40B4-BE49-F238E27FC236}">
                <a16:creationId xmlns:a16="http://schemas.microsoft.com/office/drawing/2014/main" id="{287649D2-89B3-C3F1-1F9B-2F4FDD6921FD}"/>
              </a:ext>
            </a:extLst>
          </p:cNvPr>
          <p:cNvSpPr txBox="1"/>
          <p:nvPr/>
        </p:nvSpPr>
        <p:spPr>
          <a:xfrm>
            <a:off x="5478987" y="3429000"/>
            <a:ext cx="3470987" cy="1200329"/>
          </a:xfrm>
          <a:prstGeom prst="rect">
            <a:avLst/>
          </a:prstGeom>
          <a:noFill/>
          <a:ln>
            <a:solidFill>
              <a:schemeClr val="tx1"/>
            </a:solidFill>
          </a:ln>
        </p:spPr>
        <p:txBody>
          <a:bodyPr wrap="square" rtlCol="0">
            <a:spAutoFit/>
          </a:bodyPr>
          <a:lstStyle/>
          <a:p>
            <a:pPr algn="l"/>
            <a:r>
              <a:rPr lang="en-GB" sz="1800" b="1" dirty="0">
                <a:effectLst/>
                <a:latin typeface="Calibri" panose="020F0502020204030204" pitchFamily="34" charset="0"/>
                <a:ea typeface="Calibri" panose="020F0502020204030204" pitchFamily="34" charset="0"/>
                <a:cs typeface="Times New Roman" panose="02020603050405020304" pitchFamily="18" charset="0"/>
              </a:rPr>
              <a:t> E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A teacher resolves and argument between two students on their contribution to a group assignment.</a:t>
            </a:r>
            <a:endParaRPr lang="en-GB" i="1" dirty="0"/>
          </a:p>
        </p:txBody>
      </p:sp>
      <p:sp>
        <p:nvSpPr>
          <p:cNvPr id="6" name="TextBox 5">
            <a:extLst>
              <a:ext uri="{FF2B5EF4-FFF2-40B4-BE49-F238E27FC236}">
                <a16:creationId xmlns:a16="http://schemas.microsoft.com/office/drawing/2014/main" id="{C9D540D2-33D2-C5B3-18B7-F718CF279453}"/>
              </a:ext>
            </a:extLst>
          </p:cNvPr>
          <p:cNvSpPr txBox="1"/>
          <p:nvPr/>
        </p:nvSpPr>
        <p:spPr>
          <a:xfrm>
            <a:off x="9654968" y="1576522"/>
            <a:ext cx="2103520" cy="1200329"/>
          </a:xfrm>
          <a:prstGeom prst="rect">
            <a:avLst/>
          </a:prstGeom>
          <a:noFill/>
          <a:ln>
            <a:solidFill>
              <a:schemeClr val="tx1"/>
            </a:solidFill>
          </a:ln>
        </p:spPr>
        <p:txBody>
          <a:bodyPr wrap="square" rtlCol="0">
            <a:spAutoFit/>
          </a:bodyPr>
          <a:lstStyle/>
          <a:p>
            <a:pPr algn="l"/>
            <a:r>
              <a:rPr lang="en-GB" sz="1800" b="1" dirty="0">
                <a:effectLst/>
                <a:latin typeface="Calibri" panose="020F0502020204030204" pitchFamily="34" charset="0"/>
                <a:ea typeface="Calibri" panose="020F0502020204030204" pitchFamily="34" charset="0"/>
                <a:cs typeface="Times New Roman" panose="02020603050405020304" pitchFamily="18" charset="0"/>
              </a:rPr>
              <a:t>C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A teacher uses a warmer to activate students’ schemata on a topic.</a:t>
            </a:r>
            <a:endParaRPr lang="en-GB" i="1" dirty="0"/>
          </a:p>
        </p:txBody>
      </p:sp>
      <p:sp>
        <p:nvSpPr>
          <p:cNvPr id="7" name="TextBox 6">
            <a:extLst>
              <a:ext uri="{FF2B5EF4-FFF2-40B4-BE49-F238E27FC236}">
                <a16:creationId xmlns:a16="http://schemas.microsoft.com/office/drawing/2014/main" id="{78276A72-DFD4-3C79-C1FD-9E8D679FDD13}"/>
              </a:ext>
            </a:extLst>
          </p:cNvPr>
          <p:cNvSpPr txBox="1"/>
          <p:nvPr/>
        </p:nvSpPr>
        <p:spPr>
          <a:xfrm>
            <a:off x="3508311" y="5159829"/>
            <a:ext cx="2587690" cy="1477328"/>
          </a:xfrm>
          <a:prstGeom prst="rect">
            <a:avLst/>
          </a:prstGeom>
          <a:noFill/>
          <a:ln>
            <a:solidFill>
              <a:schemeClr val="tx1"/>
            </a:solidFill>
          </a:ln>
        </p:spPr>
        <p:txBody>
          <a:bodyPr wrap="square" rtlCol="0">
            <a:spAutoFit/>
          </a:bodyPr>
          <a:lstStyle/>
          <a:p>
            <a:pPr algn="l"/>
            <a:r>
              <a:rPr lang="en-GB" sz="1800" b="1" dirty="0">
                <a:effectLst/>
                <a:latin typeface="Calibri" panose="020F0502020204030204" pitchFamily="34" charset="0"/>
                <a:ea typeface="Calibri" panose="020F0502020204030204" pitchFamily="34" charset="0"/>
                <a:cs typeface="Times New Roman" panose="02020603050405020304" pitchFamily="18" charset="0"/>
              </a:rPr>
              <a:t> G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A teacher encourages students to discuss the difference in meaning of two grammatically correct sentences.</a:t>
            </a:r>
            <a:endParaRPr lang="en-GB" i="1" dirty="0"/>
          </a:p>
        </p:txBody>
      </p:sp>
      <p:sp>
        <p:nvSpPr>
          <p:cNvPr id="8" name="TextBox 7">
            <a:extLst>
              <a:ext uri="{FF2B5EF4-FFF2-40B4-BE49-F238E27FC236}">
                <a16:creationId xmlns:a16="http://schemas.microsoft.com/office/drawing/2014/main" id="{DD0AB4A1-37FC-3B8E-3C4D-EA0700D54942}"/>
              </a:ext>
            </a:extLst>
          </p:cNvPr>
          <p:cNvSpPr txBox="1"/>
          <p:nvPr/>
        </p:nvSpPr>
        <p:spPr>
          <a:xfrm>
            <a:off x="3640558" y="3116510"/>
            <a:ext cx="1604866" cy="1754326"/>
          </a:xfrm>
          <a:prstGeom prst="rect">
            <a:avLst/>
          </a:prstGeom>
          <a:noFill/>
          <a:ln>
            <a:solidFill>
              <a:schemeClr val="tx1"/>
            </a:solidFill>
          </a:ln>
        </p:spPr>
        <p:txBody>
          <a:bodyPr wrap="square" rtlCol="0">
            <a:spAutoFit/>
          </a:bodyPr>
          <a:lstStyle/>
          <a:p>
            <a:pPr algn="l"/>
            <a:r>
              <a:rPr lang="en-GB" sz="1800" b="1" dirty="0">
                <a:effectLst/>
                <a:latin typeface="Calibri" panose="020F0502020204030204" pitchFamily="34" charset="0"/>
                <a:ea typeface="Calibri" panose="020F0502020204030204" pitchFamily="34" charset="0"/>
                <a:cs typeface="Times New Roman" panose="02020603050405020304" pitchFamily="18" charset="0"/>
              </a:rPr>
              <a:t>D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A teacher explains the significance of the findings in a scientific experiment.</a:t>
            </a:r>
            <a:endParaRPr lang="en-GB" i="1" dirty="0"/>
          </a:p>
        </p:txBody>
      </p:sp>
      <p:sp>
        <p:nvSpPr>
          <p:cNvPr id="9" name="TextBox 8">
            <a:extLst>
              <a:ext uri="{FF2B5EF4-FFF2-40B4-BE49-F238E27FC236}">
                <a16:creationId xmlns:a16="http://schemas.microsoft.com/office/drawing/2014/main" id="{CA13BED4-C1F2-5624-D6CB-EFA77347AEB1}"/>
              </a:ext>
            </a:extLst>
          </p:cNvPr>
          <p:cNvSpPr txBox="1"/>
          <p:nvPr/>
        </p:nvSpPr>
        <p:spPr>
          <a:xfrm>
            <a:off x="9558381" y="3060441"/>
            <a:ext cx="2235513" cy="1477328"/>
          </a:xfrm>
          <a:prstGeom prst="rect">
            <a:avLst/>
          </a:prstGeom>
          <a:noFill/>
          <a:ln>
            <a:solidFill>
              <a:schemeClr val="tx1"/>
            </a:solidFill>
          </a:ln>
        </p:spPr>
        <p:txBody>
          <a:bodyPr wrap="square" rtlCol="0">
            <a:spAutoFit/>
          </a:bodyPr>
          <a:lstStyle/>
          <a:p>
            <a:pPr algn="l"/>
            <a:r>
              <a:rPr lang="en-GB" sz="1800" b="1" dirty="0">
                <a:effectLst/>
                <a:latin typeface="Calibri" panose="020F0502020204030204" pitchFamily="34" charset="0"/>
                <a:ea typeface="Calibri" panose="020F0502020204030204" pitchFamily="34" charset="0"/>
                <a:cs typeface="Times New Roman" panose="02020603050405020304" pitchFamily="18" charset="0"/>
              </a:rPr>
              <a:t>F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A teacher writes a report on the students’ strengths, weaknesses and progress this term</a:t>
            </a:r>
            <a:r>
              <a:rPr lang="en-GB" sz="1800" dirty="0">
                <a:effectLst/>
                <a:latin typeface="Calibri" panose="020F0502020204030204" pitchFamily="34" charset="0"/>
                <a:ea typeface="Calibri" panose="020F0502020204030204" pitchFamily="34" charset="0"/>
                <a:cs typeface="Times New Roman" panose="02020603050405020304" pitchFamily="18" charset="0"/>
              </a:rPr>
              <a:t>.</a:t>
            </a:r>
            <a:endParaRPr lang="en-GB" dirty="0"/>
          </a:p>
        </p:txBody>
      </p:sp>
      <p:sp>
        <p:nvSpPr>
          <p:cNvPr id="10" name="TextBox 9">
            <a:extLst>
              <a:ext uri="{FF2B5EF4-FFF2-40B4-BE49-F238E27FC236}">
                <a16:creationId xmlns:a16="http://schemas.microsoft.com/office/drawing/2014/main" id="{236BE830-EB0D-2806-F907-9AB59AA9C067}"/>
              </a:ext>
            </a:extLst>
          </p:cNvPr>
          <p:cNvSpPr txBox="1"/>
          <p:nvPr/>
        </p:nvSpPr>
        <p:spPr>
          <a:xfrm>
            <a:off x="3887288" y="1576522"/>
            <a:ext cx="2103520" cy="1477328"/>
          </a:xfrm>
          <a:prstGeom prst="rect">
            <a:avLst/>
          </a:prstGeom>
          <a:noFill/>
          <a:ln>
            <a:solidFill>
              <a:schemeClr val="tx1"/>
            </a:solidFill>
          </a:ln>
        </p:spPr>
        <p:txBody>
          <a:bodyPr wrap="square" rtlCol="0">
            <a:spAutoFit/>
          </a:bodyPr>
          <a:lstStyle/>
          <a:p>
            <a:pPr algn="l"/>
            <a:r>
              <a:rPr lang="en-GB" sz="1800" b="1" dirty="0">
                <a:effectLst/>
                <a:latin typeface="Calibri" panose="020F0502020204030204" pitchFamily="34" charset="0"/>
                <a:ea typeface="Calibri" panose="020F0502020204030204" pitchFamily="34" charset="0"/>
                <a:cs typeface="Times New Roman" panose="02020603050405020304" pitchFamily="18" charset="0"/>
              </a:rPr>
              <a:t>A </a:t>
            </a:r>
            <a:r>
              <a:rPr lang="en-GB" sz="1800" i="1" dirty="0" err="1">
                <a:effectLst/>
                <a:latin typeface="Calibri" panose="020F0502020204030204" pitchFamily="34" charset="0"/>
                <a:ea typeface="Calibri" panose="020F0502020204030204" pitchFamily="34" charset="0"/>
                <a:cs typeface="Times New Roman" panose="02020603050405020304" pitchFamily="18" charset="0"/>
              </a:rPr>
              <a:t>A</a:t>
            </a:r>
            <a:r>
              <a:rPr lang="en-GB" sz="1800" i="1" dirty="0">
                <a:effectLst/>
                <a:latin typeface="Calibri" panose="020F0502020204030204" pitchFamily="34" charset="0"/>
                <a:ea typeface="Calibri" panose="020F0502020204030204" pitchFamily="34" charset="0"/>
                <a:cs typeface="Times New Roman" panose="02020603050405020304" pitchFamily="18" charset="0"/>
              </a:rPr>
              <a:t> teacher sets a group project, facilitates progress and provides feedback. </a:t>
            </a:r>
            <a:endParaRPr lang="en-GB" i="1" dirty="0"/>
          </a:p>
        </p:txBody>
      </p:sp>
      <p:sp>
        <p:nvSpPr>
          <p:cNvPr id="11" name="TextBox 10">
            <a:extLst>
              <a:ext uri="{FF2B5EF4-FFF2-40B4-BE49-F238E27FC236}">
                <a16:creationId xmlns:a16="http://schemas.microsoft.com/office/drawing/2014/main" id="{AAE571F7-2023-E590-138E-CD140351EC2A}"/>
              </a:ext>
            </a:extLst>
          </p:cNvPr>
          <p:cNvSpPr txBox="1"/>
          <p:nvPr/>
        </p:nvSpPr>
        <p:spPr>
          <a:xfrm>
            <a:off x="6237450" y="4882830"/>
            <a:ext cx="2066795" cy="1477328"/>
          </a:xfrm>
          <a:prstGeom prst="rect">
            <a:avLst/>
          </a:prstGeom>
          <a:noFill/>
          <a:ln>
            <a:solidFill>
              <a:schemeClr val="tx1"/>
            </a:solidFill>
          </a:ln>
        </p:spPr>
        <p:txBody>
          <a:bodyPr wrap="square" rtlCol="0">
            <a:spAutoFit/>
          </a:bodyPr>
          <a:lstStyle/>
          <a:p>
            <a:pPr algn="l"/>
            <a:r>
              <a:rPr lang="en-GB" sz="1800" b="1" dirty="0">
                <a:effectLst/>
                <a:latin typeface="Calibri" panose="020F0502020204030204" pitchFamily="34" charset="0"/>
                <a:ea typeface="Calibri" panose="020F0502020204030204" pitchFamily="34" charset="0"/>
                <a:cs typeface="Times New Roman" panose="02020603050405020304" pitchFamily="18" charset="0"/>
              </a:rPr>
              <a:t>H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A teacher invites students to discuss regional personality and lifestyle differences.</a:t>
            </a:r>
            <a:endParaRPr lang="en-GB" i="1" dirty="0"/>
          </a:p>
        </p:txBody>
      </p:sp>
      <p:sp>
        <p:nvSpPr>
          <p:cNvPr id="12" name="TextBox 11">
            <a:extLst>
              <a:ext uri="{FF2B5EF4-FFF2-40B4-BE49-F238E27FC236}">
                <a16:creationId xmlns:a16="http://schemas.microsoft.com/office/drawing/2014/main" id="{4E2BEA4D-9E2E-7344-098A-5F015C6E011A}"/>
              </a:ext>
            </a:extLst>
          </p:cNvPr>
          <p:cNvSpPr txBox="1"/>
          <p:nvPr/>
        </p:nvSpPr>
        <p:spPr>
          <a:xfrm>
            <a:off x="8808098" y="4882830"/>
            <a:ext cx="2701446" cy="1477328"/>
          </a:xfrm>
          <a:prstGeom prst="rect">
            <a:avLst/>
          </a:prstGeom>
          <a:noFill/>
          <a:ln>
            <a:solidFill>
              <a:schemeClr val="tx1"/>
            </a:solidFill>
          </a:ln>
        </p:spPr>
        <p:txBody>
          <a:bodyPr wrap="square" rtlCol="0">
            <a:spAutoFit/>
          </a:bodyPr>
          <a:lstStyle/>
          <a:p>
            <a:pPr algn="l"/>
            <a:r>
              <a:rPr lang="en-GB" sz="1800" b="1" dirty="0">
                <a:effectLst/>
                <a:latin typeface="Calibri" panose="020F0502020204030204" pitchFamily="34" charset="0"/>
                <a:ea typeface="Calibri" panose="020F0502020204030204" pitchFamily="34" charset="0"/>
                <a:cs typeface="Times New Roman" panose="02020603050405020304" pitchFamily="18" charset="0"/>
              </a:rPr>
              <a:t> I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A teacher reads Swan’s Practical English in Use, and explains how a structure is used to students.</a:t>
            </a:r>
            <a:endParaRPr lang="en-GB" i="1" dirty="0"/>
          </a:p>
        </p:txBody>
      </p:sp>
    </p:spTree>
    <p:extLst>
      <p:ext uri="{BB962C8B-B14F-4D97-AF65-F5344CB8AC3E}">
        <p14:creationId xmlns:p14="http://schemas.microsoft.com/office/powerpoint/2010/main" val="21667952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Types of mediation </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5"/>
            <a:ext cx="8661615" cy="4310168"/>
          </a:xfrm>
          <a:prstGeom prst="rect">
            <a:avLst/>
          </a:prstGeom>
        </p:spPr>
        <p:txBody>
          <a:bodyPr vert="horz" lIns="91440" tIns="45720" rIns="91440" bIns="45720" rtlCol="0" anchor="t">
            <a:normAutofit/>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marL="457200" indent="-457200">
              <a:lnSpc>
                <a:spcPct val="150000"/>
              </a:lnSpc>
              <a:buFont typeface="Arial" panose="020B0604020202020204" pitchFamily="34" charset="0"/>
              <a:buChar char="•"/>
            </a:pPr>
            <a:r>
              <a:rPr lang="en-GB" sz="3200" kern="0" dirty="0">
                <a:solidFill>
                  <a:schemeClr val="tx1"/>
                </a:solidFill>
              </a:rPr>
              <a:t>Mediating a text</a:t>
            </a:r>
          </a:p>
          <a:p>
            <a:pPr marL="457200" indent="-457200">
              <a:lnSpc>
                <a:spcPct val="150000"/>
              </a:lnSpc>
              <a:buFont typeface="Arial" panose="020B0604020202020204" pitchFamily="34" charset="0"/>
              <a:buChar char="•"/>
            </a:pPr>
            <a:endParaRPr lang="en-GB" sz="3200" kern="0" dirty="0">
              <a:solidFill>
                <a:schemeClr val="tx1"/>
              </a:solidFill>
            </a:endParaRPr>
          </a:p>
          <a:p>
            <a:pPr marL="457200" indent="-457200">
              <a:lnSpc>
                <a:spcPct val="150000"/>
              </a:lnSpc>
              <a:buFont typeface="Arial" panose="020B0604020202020204" pitchFamily="34" charset="0"/>
              <a:buChar char="•"/>
            </a:pPr>
            <a:r>
              <a:rPr lang="en-GB" sz="3200" kern="0" dirty="0">
                <a:solidFill>
                  <a:schemeClr val="tx1"/>
                </a:solidFill>
              </a:rPr>
              <a:t>Mediating concepts</a:t>
            </a:r>
          </a:p>
          <a:p>
            <a:pPr marL="457200" indent="-457200">
              <a:lnSpc>
                <a:spcPct val="150000"/>
              </a:lnSpc>
              <a:buFont typeface="Arial" panose="020B0604020202020204" pitchFamily="34" charset="0"/>
              <a:buChar char="•"/>
            </a:pPr>
            <a:endParaRPr lang="en-GB" sz="3200" kern="0" dirty="0">
              <a:solidFill>
                <a:schemeClr val="tx1"/>
              </a:solidFill>
            </a:endParaRPr>
          </a:p>
          <a:p>
            <a:pPr marL="457200" indent="-457200">
              <a:lnSpc>
                <a:spcPct val="150000"/>
              </a:lnSpc>
              <a:buFont typeface="Arial" panose="020B0604020202020204" pitchFamily="34" charset="0"/>
              <a:buChar char="•"/>
            </a:pPr>
            <a:r>
              <a:rPr lang="en-GB" sz="3200" kern="0" dirty="0">
                <a:solidFill>
                  <a:schemeClr val="tx1"/>
                </a:solidFill>
              </a:rPr>
              <a:t>Mediating communication</a:t>
            </a:r>
            <a:endParaRPr lang="en-GB" sz="3200" kern="0" dirty="0">
              <a:solidFill>
                <a:srgbClr val="FF0000"/>
              </a:solidFill>
            </a:endParaRPr>
          </a:p>
        </p:txBody>
      </p:sp>
      <p:pic>
        <p:nvPicPr>
          <p:cNvPr id="4" name="Picture 3" descr="Graphical user interface, text, application&#10;&#10;Description automatically generated">
            <a:extLst>
              <a:ext uri="{FF2B5EF4-FFF2-40B4-BE49-F238E27FC236}">
                <a16:creationId xmlns:a16="http://schemas.microsoft.com/office/drawing/2014/main" id="{4B2AE5E0-2AA9-F19C-65CF-9003B3CE00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21069508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Mediating a text</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5"/>
            <a:ext cx="8661615" cy="4310168"/>
          </a:xfrm>
          <a:prstGeom prst="rect">
            <a:avLst/>
          </a:prstGeom>
        </p:spPr>
        <p:txBody>
          <a:bodyPr vert="horz" lIns="91440" tIns="45720" rIns="91440" bIns="45720" rtlCol="0" anchor="t">
            <a:normAutofit/>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marL="457200" indent="-457200">
              <a:lnSpc>
                <a:spcPct val="150000"/>
              </a:lnSpc>
              <a:buFont typeface="Arial" panose="020B0604020202020204" pitchFamily="34" charset="0"/>
              <a:buChar char="•"/>
            </a:pPr>
            <a:r>
              <a:rPr lang="en-GB" sz="2800" kern="0" dirty="0">
                <a:solidFill>
                  <a:schemeClr val="tx1"/>
                </a:solidFill>
              </a:rPr>
              <a:t>Relaying specific information</a:t>
            </a:r>
          </a:p>
          <a:p>
            <a:pPr>
              <a:lnSpc>
                <a:spcPct val="150000"/>
              </a:lnSpc>
            </a:pPr>
            <a:r>
              <a:rPr lang="en-GB" sz="2800" kern="0" dirty="0">
                <a:solidFill>
                  <a:schemeClr val="tx1"/>
                </a:solidFill>
              </a:rPr>
              <a:t>	</a:t>
            </a:r>
          </a:p>
          <a:p>
            <a:pPr marL="457200" indent="-457200">
              <a:lnSpc>
                <a:spcPct val="150000"/>
              </a:lnSpc>
              <a:buFont typeface="Arial" panose="020B0604020202020204" pitchFamily="34" charset="0"/>
              <a:buChar char="•"/>
            </a:pPr>
            <a:endParaRPr lang="en-US" sz="2400" kern="0" dirty="0">
              <a:solidFill>
                <a:schemeClr val="tx1"/>
              </a:solidFill>
            </a:endParaRPr>
          </a:p>
        </p:txBody>
      </p:sp>
      <p:pic>
        <p:nvPicPr>
          <p:cNvPr id="4" name="Grafik 1">
            <a:extLst>
              <a:ext uri="{FF2B5EF4-FFF2-40B4-BE49-F238E27FC236}">
                <a16:creationId xmlns:a16="http://schemas.microsoft.com/office/drawing/2014/main" id="{7C240531-054B-CE8E-8493-29C7B93C4415}"/>
              </a:ext>
            </a:extLst>
          </p:cNvPr>
          <p:cNvPicPr>
            <a:picLocks noChangeAspect="1"/>
          </p:cNvPicPr>
          <p:nvPr/>
        </p:nvPicPr>
        <p:blipFill>
          <a:blip r:embed="rId3"/>
          <a:stretch>
            <a:fillRect/>
          </a:stretch>
        </p:blipFill>
        <p:spPr>
          <a:xfrm>
            <a:off x="2803335" y="2560219"/>
            <a:ext cx="3292664" cy="4229329"/>
          </a:xfrm>
          <a:prstGeom prst="rect">
            <a:avLst/>
          </a:prstGeom>
        </p:spPr>
      </p:pic>
      <p:pic>
        <p:nvPicPr>
          <p:cNvPr id="5" name="Grafik 2">
            <a:extLst>
              <a:ext uri="{FF2B5EF4-FFF2-40B4-BE49-F238E27FC236}">
                <a16:creationId xmlns:a16="http://schemas.microsoft.com/office/drawing/2014/main" id="{A109A35E-7126-300A-2AB8-08CB57DA6EFC}"/>
              </a:ext>
            </a:extLst>
          </p:cNvPr>
          <p:cNvPicPr>
            <a:picLocks noChangeAspect="1"/>
          </p:cNvPicPr>
          <p:nvPr/>
        </p:nvPicPr>
        <p:blipFill>
          <a:blip r:embed="rId4"/>
          <a:stretch>
            <a:fillRect/>
          </a:stretch>
        </p:blipFill>
        <p:spPr>
          <a:xfrm>
            <a:off x="5804546" y="2526767"/>
            <a:ext cx="3292664" cy="4262781"/>
          </a:xfrm>
          <a:prstGeom prst="rect">
            <a:avLst/>
          </a:prstGeom>
        </p:spPr>
      </p:pic>
      <p:pic>
        <p:nvPicPr>
          <p:cNvPr id="6" name="Picture 5">
            <a:extLst>
              <a:ext uri="{FF2B5EF4-FFF2-40B4-BE49-F238E27FC236}">
                <a16:creationId xmlns:a16="http://schemas.microsoft.com/office/drawing/2014/main" id="{F925B025-8EE5-8F8C-327E-8661A92596E6}"/>
              </a:ext>
            </a:extLst>
          </p:cNvPr>
          <p:cNvPicPr>
            <a:picLocks noChangeAspect="1"/>
          </p:cNvPicPr>
          <p:nvPr/>
        </p:nvPicPr>
        <p:blipFill>
          <a:blip r:embed="rId5"/>
          <a:stretch>
            <a:fillRect/>
          </a:stretch>
        </p:blipFill>
        <p:spPr>
          <a:xfrm>
            <a:off x="2689105" y="2526766"/>
            <a:ext cx="6988122" cy="4262781"/>
          </a:xfrm>
          <a:prstGeom prst="rect">
            <a:avLst/>
          </a:prstGeom>
        </p:spPr>
      </p:pic>
      <p:pic>
        <p:nvPicPr>
          <p:cNvPr id="7" name="Picture 6" descr="Graphical user interface, text, application&#10;&#10;Description automatically generated">
            <a:extLst>
              <a:ext uri="{FF2B5EF4-FFF2-40B4-BE49-F238E27FC236}">
                <a16:creationId xmlns:a16="http://schemas.microsoft.com/office/drawing/2014/main" id="{8E84F2FF-7091-C159-8282-E2B7E8EBD6C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4138680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Mediating a text</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5"/>
            <a:ext cx="8661615" cy="4310168"/>
          </a:xfrm>
          <a:prstGeom prst="rect">
            <a:avLst/>
          </a:prstGeom>
        </p:spPr>
        <p:txBody>
          <a:bodyPr vert="horz" lIns="91440" tIns="45720" rIns="91440" bIns="45720" rtlCol="0" anchor="t">
            <a:normAutofit/>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marL="457200" indent="-457200">
              <a:lnSpc>
                <a:spcPct val="150000"/>
              </a:lnSpc>
              <a:buFont typeface="Arial" panose="020B0604020202020204" pitchFamily="34" charset="0"/>
              <a:buChar char="•"/>
            </a:pPr>
            <a:r>
              <a:rPr lang="en-GB" sz="2800" kern="0" dirty="0">
                <a:solidFill>
                  <a:schemeClr val="tx1"/>
                </a:solidFill>
              </a:rPr>
              <a:t>Explaining data</a:t>
            </a:r>
          </a:p>
          <a:p>
            <a:pPr marL="914400" lvl="1" indent="-457200">
              <a:lnSpc>
                <a:spcPct val="150000"/>
              </a:lnSpc>
              <a:buFont typeface="Arial" panose="020B0604020202020204" pitchFamily="34" charset="0"/>
              <a:buChar char="•"/>
            </a:pPr>
            <a:r>
              <a:rPr lang="en-GB" kern="0" dirty="0">
                <a:solidFill>
                  <a:schemeClr val="tx1"/>
                </a:solidFill>
              </a:rPr>
              <a:t>IELTS Part 1 writing</a:t>
            </a:r>
          </a:p>
          <a:p>
            <a:pPr marL="914400" lvl="1" indent="-457200">
              <a:lnSpc>
                <a:spcPct val="150000"/>
              </a:lnSpc>
              <a:buFont typeface="Arial" panose="020B0604020202020204" pitchFamily="34" charset="0"/>
              <a:buChar char="•"/>
            </a:pPr>
            <a:r>
              <a:rPr lang="en-GB" kern="0" dirty="0"/>
              <a:t>FCE/CAE report writing</a:t>
            </a:r>
          </a:p>
          <a:p>
            <a:pPr marL="914400" lvl="1" indent="-457200">
              <a:lnSpc>
                <a:spcPct val="150000"/>
              </a:lnSpc>
              <a:buFont typeface="Arial" panose="020B0604020202020204" pitchFamily="34" charset="0"/>
              <a:buChar char="•"/>
            </a:pPr>
            <a:r>
              <a:rPr lang="en-GB" kern="0" dirty="0">
                <a:solidFill>
                  <a:schemeClr val="tx1"/>
                </a:solidFill>
              </a:rPr>
              <a:t>Academic writing</a:t>
            </a:r>
          </a:p>
          <a:p>
            <a:pPr>
              <a:lnSpc>
                <a:spcPct val="150000"/>
              </a:lnSpc>
            </a:pPr>
            <a:r>
              <a:rPr lang="en-GB" sz="2800" kern="0" dirty="0">
                <a:solidFill>
                  <a:schemeClr val="tx1"/>
                </a:solidFill>
              </a:rPr>
              <a:t>	</a:t>
            </a:r>
          </a:p>
          <a:p>
            <a:pPr marL="457200" indent="-457200">
              <a:lnSpc>
                <a:spcPct val="150000"/>
              </a:lnSpc>
              <a:buFont typeface="Arial" panose="020B0604020202020204" pitchFamily="34" charset="0"/>
              <a:buChar char="•"/>
            </a:pPr>
            <a:endParaRPr lang="en-US" sz="2400" kern="0" dirty="0">
              <a:solidFill>
                <a:schemeClr val="tx1"/>
              </a:solidFill>
            </a:endParaRPr>
          </a:p>
        </p:txBody>
      </p:sp>
      <p:pic>
        <p:nvPicPr>
          <p:cNvPr id="4" name="Picture 3" descr="Graphical user interface, text&#10;&#10;Description automatically generated">
            <a:extLst>
              <a:ext uri="{FF2B5EF4-FFF2-40B4-BE49-F238E27FC236}">
                <a16:creationId xmlns:a16="http://schemas.microsoft.com/office/drawing/2014/main" id="{831B7404-B005-47EA-2499-512E14873B65}"/>
              </a:ext>
            </a:extLst>
          </p:cNvPr>
          <p:cNvPicPr>
            <a:picLocks noChangeAspect="1"/>
          </p:cNvPicPr>
          <p:nvPr/>
        </p:nvPicPr>
        <p:blipFill rotWithShape="1">
          <a:blip r:embed="rId3"/>
          <a:srcRect l="26534" t="11998" r="37269" b="5108"/>
          <a:stretch/>
        </p:blipFill>
        <p:spPr bwMode="auto">
          <a:xfrm>
            <a:off x="7043586" y="1789075"/>
            <a:ext cx="3801987" cy="4897475"/>
          </a:xfrm>
          <a:prstGeom prst="rect">
            <a:avLst/>
          </a:prstGeom>
          <a:ln>
            <a:noFill/>
          </a:ln>
          <a:extLst>
            <a:ext uri="{53640926-AAD7-44D8-BBD7-CCE9431645EC}">
              <a14:shadowObscured xmlns:a14="http://schemas.microsoft.com/office/drawing/2010/main"/>
            </a:ext>
          </a:extLst>
        </p:spPr>
      </p:pic>
      <p:pic>
        <p:nvPicPr>
          <p:cNvPr id="5" name="Picture 4" descr="Graphical user interface, text, application&#10;&#10;Description automatically generated">
            <a:extLst>
              <a:ext uri="{FF2B5EF4-FFF2-40B4-BE49-F238E27FC236}">
                <a16:creationId xmlns:a16="http://schemas.microsoft.com/office/drawing/2014/main" id="{827E99AB-A84F-0A43-EEC0-E0021F6ED9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5339" y="5771078"/>
            <a:ext cx="1276696" cy="656330"/>
          </a:xfrm>
          <a:prstGeom prst="rect">
            <a:avLst/>
          </a:prstGeom>
        </p:spPr>
      </p:pic>
    </p:spTree>
    <p:extLst>
      <p:ext uri="{BB962C8B-B14F-4D97-AF65-F5344CB8AC3E}">
        <p14:creationId xmlns:p14="http://schemas.microsoft.com/office/powerpoint/2010/main" val="39374666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Mediating a text</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5"/>
            <a:ext cx="8661615" cy="4310168"/>
          </a:xfrm>
          <a:prstGeom prst="rect">
            <a:avLst/>
          </a:prstGeom>
        </p:spPr>
        <p:txBody>
          <a:bodyPr vert="horz" lIns="91440" tIns="45720" rIns="91440" bIns="45720" rtlCol="0" anchor="t">
            <a:normAutofit/>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marL="457200" indent="-457200">
              <a:lnSpc>
                <a:spcPct val="150000"/>
              </a:lnSpc>
              <a:buFont typeface="Arial" panose="020B0604020202020204" pitchFamily="34" charset="0"/>
              <a:buChar char="•"/>
            </a:pPr>
            <a:r>
              <a:rPr lang="en-GB" sz="2800" kern="0" dirty="0">
                <a:solidFill>
                  <a:schemeClr val="tx1"/>
                </a:solidFill>
              </a:rPr>
              <a:t>Processing a text</a:t>
            </a:r>
          </a:p>
          <a:p>
            <a:pPr marL="914400" lvl="1" indent="-457200">
              <a:lnSpc>
                <a:spcPct val="150000"/>
              </a:lnSpc>
              <a:buFont typeface="Arial" panose="020B0604020202020204" pitchFamily="34" charset="0"/>
              <a:buChar char="•"/>
            </a:pPr>
            <a:r>
              <a:rPr lang="en-GB" kern="0" dirty="0"/>
              <a:t>Common in EAP</a:t>
            </a:r>
          </a:p>
          <a:p>
            <a:pPr marL="914400" lvl="1" indent="-457200">
              <a:lnSpc>
                <a:spcPct val="150000"/>
              </a:lnSpc>
              <a:buFont typeface="Arial" panose="020B0604020202020204" pitchFamily="34" charset="0"/>
              <a:buChar char="•"/>
            </a:pPr>
            <a:r>
              <a:rPr lang="en-GB" kern="0" dirty="0">
                <a:solidFill>
                  <a:schemeClr val="tx1"/>
                </a:solidFill>
              </a:rPr>
              <a:t>Summarising</a:t>
            </a:r>
          </a:p>
          <a:p>
            <a:pPr marL="914400" lvl="1" indent="-457200">
              <a:lnSpc>
                <a:spcPct val="150000"/>
              </a:lnSpc>
              <a:buFont typeface="Arial" panose="020B0604020202020204" pitchFamily="34" charset="0"/>
              <a:buChar char="•"/>
            </a:pPr>
            <a:r>
              <a:rPr lang="en-GB" kern="0" dirty="0"/>
              <a:t>Paraphrasing</a:t>
            </a:r>
          </a:p>
          <a:p>
            <a:pPr marL="914400" lvl="1" indent="-457200">
              <a:lnSpc>
                <a:spcPct val="150000"/>
              </a:lnSpc>
              <a:buFont typeface="Arial" panose="020B0604020202020204" pitchFamily="34" charset="0"/>
              <a:buChar char="•"/>
            </a:pPr>
            <a:r>
              <a:rPr lang="en-GB" kern="0" dirty="0">
                <a:solidFill>
                  <a:schemeClr val="tx1"/>
                </a:solidFill>
              </a:rPr>
              <a:t>Essay writing</a:t>
            </a:r>
          </a:p>
          <a:p>
            <a:pPr marL="914400" lvl="1" indent="-457200">
              <a:lnSpc>
                <a:spcPct val="150000"/>
              </a:lnSpc>
              <a:buFont typeface="Arial" panose="020B0604020202020204" pitchFamily="34" charset="0"/>
              <a:buChar char="•"/>
            </a:pPr>
            <a:r>
              <a:rPr lang="en-GB" kern="0" dirty="0"/>
              <a:t>Presentations</a:t>
            </a:r>
            <a:endParaRPr lang="en-GB" kern="0" dirty="0">
              <a:solidFill>
                <a:schemeClr val="tx1"/>
              </a:solidFill>
            </a:endParaRPr>
          </a:p>
          <a:p>
            <a:pPr>
              <a:lnSpc>
                <a:spcPct val="150000"/>
              </a:lnSpc>
            </a:pPr>
            <a:r>
              <a:rPr lang="en-GB" sz="2800" kern="0" dirty="0">
                <a:solidFill>
                  <a:schemeClr val="tx1"/>
                </a:solidFill>
              </a:rPr>
              <a:t>	</a:t>
            </a:r>
          </a:p>
          <a:p>
            <a:pPr marL="457200" indent="-457200">
              <a:lnSpc>
                <a:spcPct val="150000"/>
              </a:lnSpc>
              <a:buFont typeface="Arial" panose="020B0604020202020204" pitchFamily="34" charset="0"/>
              <a:buChar char="•"/>
            </a:pPr>
            <a:endParaRPr lang="en-US" sz="2400" kern="0" dirty="0">
              <a:solidFill>
                <a:schemeClr val="tx1"/>
              </a:solidFill>
            </a:endParaRPr>
          </a:p>
        </p:txBody>
      </p:sp>
      <p:pic>
        <p:nvPicPr>
          <p:cNvPr id="4" name="Grafik 2">
            <a:extLst>
              <a:ext uri="{FF2B5EF4-FFF2-40B4-BE49-F238E27FC236}">
                <a16:creationId xmlns:a16="http://schemas.microsoft.com/office/drawing/2014/main" id="{644FFB32-75AB-C050-9DC1-8B4F3B23AE36}"/>
              </a:ext>
            </a:extLst>
          </p:cNvPr>
          <p:cNvPicPr>
            <a:picLocks noChangeAspect="1"/>
          </p:cNvPicPr>
          <p:nvPr/>
        </p:nvPicPr>
        <p:blipFill>
          <a:blip r:embed="rId3"/>
          <a:stretch>
            <a:fillRect/>
          </a:stretch>
        </p:blipFill>
        <p:spPr>
          <a:xfrm>
            <a:off x="5791699" y="2341421"/>
            <a:ext cx="3105413" cy="4158663"/>
          </a:xfrm>
          <a:prstGeom prst="rect">
            <a:avLst/>
          </a:prstGeom>
        </p:spPr>
      </p:pic>
      <p:pic>
        <p:nvPicPr>
          <p:cNvPr id="5" name="Grafik 3">
            <a:extLst>
              <a:ext uri="{FF2B5EF4-FFF2-40B4-BE49-F238E27FC236}">
                <a16:creationId xmlns:a16="http://schemas.microsoft.com/office/drawing/2014/main" id="{9809B7D8-B5B9-165C-F31F-71084CEF31AA}"/>
              </a:ext>
            </a:extLst>
          </p:cNvPr>
          <p:cNvPicPr>
            <a:picLocks noChangeAspect="1"/>
          </p:cNvPicPr>
          <p:nvPr/>
        </p:nvPicPr>
        <p:blipFill>
          <a:blip r:embed="rId4"/>
          <a:stretch>
            <a:fillRect/>
          </a:stretch>
        </p:blipFill>
        <p:spPr>
          <a:xfrm>
            <a:off x="8897112" y="2345205"/>
            <a:ext cx="2964808" cy="4154879"/>
          </a:xfrm>
          <a:prstGeom prst="rect">
            <a:avLst/>
          </a:prstGeom>
        </p:spPr>
      </p:pic>
      <p:pic>
        <p:nvPicPr>
          <p:cNvPr id="6" name="Picture 5">
            <a:extLst>
              <a:ext uri="{FF2B5EF4-FFF2-40B4-BE49-F238E27FC236}">
                <a16:creationId xmlns:a16="http://schemas.microsoft.com/office/drawing/2014/main" id="{5911AC2B-DA92-AD6E-CAB0-E40F23CE22B2}"/>
              </a:ext>
            </a:extLst>
          </p:cNvPr>
          <p:cNvPicPr>
            <a:picLocks noChangeAspect="1"/>
          </p:cNvPicPr>
          <p:nvPr/>
        </p:nvPicPr>
        <p:blipFill>
          <a:blip r:embed="rId5"/>
          <a:stretch>
            <a:fillRect/>
          </a:stretch>
        </p:blipFill>
        <p:spPr>
          <a:xfrm>
            <a:off x="5320079" y="2345205"/>
            <a:ext cx="6613634" cy="4154879"/>
          </a:xfrm>
          <a:prstGeom prst="rect">
            <a:avLst/>
          </a:prstGeom>
        </p:spPr>
      </p:pic>
      <p:pic>
        <p:nvPicPr>
          <p:cNvPr id="7" name="Picture 6" descr="Graphical user interface, text, application&#10;&#10;Description automatically generated">
            <a:extLst>
              <a:ext uri="{FF2B5EF4-FFF2-40B4-BE49-F238E27FC236}">
                <a16:creationId xmlns:a16="http://schemas.microsoft.com/office/drawing/2014/main" id="{E037E3A7-7947-5E42-4F7D-C2678CF43B6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0079" y="5771078"/>
            <a:ext cx="1276696" cy="656330"/>
          </a:xfrm>
          <a:prstGeom prst="rect">
            <a:avLst/>
          </a:prstGeom>
        </p:spPr>
      </p:pic>
    </p:spTree>
    <p:extLst>
      <p:ext uri="{BB962C8B-B14F-4D97-AF65-F5344CB8AC3E}">
        <p14:creationId xmlns:p14="http://schemas.microsoft.com/office/powerpoint/2010/main" val="472544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Mediating a text</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956817"/>
            <a:ext cx="8661615" cy="4242816"/>
          </a:xfrm>
          <a:prstGeom prst="rect">
            <a:avLst/>
          </a:prstGeom>
        </p:spPr>
        <p:txBody>
          <a:bodyPr vert="horz" lIns="91440" tIns="45720" rIns="91440" bIns="45720" rtlCol="0" anchor="t">
            <a:normAutofit fontScale="77500" lnSpcReduction="20000"/>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marL="457200" indent="-457200">
              <a:lnSpc>
                <a:spcPct val="150000"/>
              </a:lnSpc>
              <a:buFont typeface="Arial" panose="020B0604020202020204" pitchFamily="34" charset="0"/>
              <a:buChar char="•"/>
            </a:pPr>
            <a:r>
              <a:rPr lang="en-GB" sz="2800" kern="0" dirty="0">
                <a:solidFill>
                  <a:schemeClr val="tx1"/>
                </a:solidFill>
              </a:rPr>
              <a:t>3 main areas – relaying specific information, explaining data and processing a text.</a:t>
            </a:r>
          </a:p>
          <a:p>
            <a:pPr marL="457200" indent="-457200">
              <a:lnSpc>
                <a:spcPct val="150000"/>
              </a:lnSpc>
              <a:buFont typeface="Arial" panose="020B0604020202020204" pitchFamily="34" charset="0"/>
              <a:buChar char="•"/>
            </a:pPr>
            <a:endParaRPr lang="en-GB" sz="2800" kern="0" dirty="0">
              <a:solidFill>
                <a:schemeClr val="tx1"/>
              </a:solidFill>
            </a:endParaRPr>
          </a:p>
          <a:p>
            <a:pPr>
              <a:lnSpc>
                <a:spcPct val="150000"/>
              </a:lnSpc>
            </a:pPr>
            <a:r>
              <a:rPr lang="en-GB" sz="2800" kern="0" dirty="0">
                <a:solidFill>
                  <a:schemeClr val="tx1"/>
                </a:solidFill>
              </a:rPr>
              <a:t>But also…</a:t>
            </a:r>
          </a:p>
          <a:p>
            <a:pPr marL="457200" indent="-457200">
              <a:lnSpc>
                <a:spcPct val="150000"/>
              </a:lnSpc>
              <a:buFont typeface="Arial" panose="020B0604020202020204" pitchFamily="34" charset="0"/>
              <a:buChar char="•"/>
            </a:pPr>
            <a:r>
              <a:rPr lang="en-GB" sz="2800" kern="0" dirty="0">
                <a:solidFill>
                  <a:schemeClr val="tx1"/>
                </a:solidFill>
              </a:rPr>
              <a:t>Translating a written text</a:t>
            </a:r>
          </a:p>
          <a:p>
            <a:pPr marL="457200" indent="-457200">
              <a:lnSpc>
                <a:spcPct val="150000"/>
              </a:lnSpc>
              <a:buFont typeface="Arial" panose="020B0604020202020204" pitchFamily="34" charset="0"/>
              <a:buChar char="•"/>
            </a:pPr>
            <a:r>
              <a:rPr lang="en-GB" sz="2800" kern="0" dirty="0">
                <a:solidFill>
                  <a:schemeClr val="tx1"/>
                </a:solidFill>
              </a:rPr>
              <a:t>Note-taking</a:t>
            </a:r>
          </a:p>
          <a:p>
            <a:pPr marL="457200" indent="-457200">
              <a:lnSpc>
                <a:spcPct val="150000"/>
              </a:lnSpc>
              <a:buFont typeface="Arial" panose="020B0604020202020204" pitchFamily="34" charset="0"/>
              <a:buChar char="•"/>
            </a:pPr>
            <a:r>
              <a:rPr lang="en-GB" sz="2800" kern="0" dirty="0">
                <a:solidFill>
                  <a:schemeClr val="tx1"/>
                </a:solidFill>
              </a:rPr>
              <a:t>Expressing a personal response to creative texts</a:t>
            </a:r>
          </a:p>
          <a:p>
            <a:pPr marL="457200" indent="-457200">
              <a:lnSpc>
                <a:spcPct val="150000"/>
              </a:lnSpc>
              <a:buFont typeface="Arial" panose="020B0604020202020204" pitchFamily="34" charset="0"/>
              <a:buChar char="•"/>
            </a:pPr>
            <a:r>
              <a:rPr lang="en-GB" sz="2800" kern="0" dirty="0">
                <a:solidFill>
                  <a:schemeClr val="tx1"/>
                </a:solidFill>
              </a:rPr>
              <a:t>Analysis and criticism of creative texts</a:t>
            </a:r>
            <a:endParaRPr lang="en-GB" kern="0" dirty="0">
              <a:solidFill>
                <a:schemeClr val="tx1"/>
              </a:solidFill>
            </a:endParaRPr>
          </a:p>
          <a:p>
            <a:pPr>
              <a:lnSpc>
                <a:spcPct val="150000"/>
              </a:lnSpc>
            </a:pPr>
            <a:r>
              <a:rPr lang="en-GB" sz="2800" kern="0" dirty="0">
                <a:solidFill>
                  <a:schemeClr val="tx1"/>
                </a:solidFill>
              </a:rPr>
              <a:t>	</a:t>
            </a:r>
          </a:p>
          <a:p>
            <a:pPr marL="457200" indent="-457200">
              <a:lnSpc>
                <a:spcPct val="150000"/>
              </a:lnSpc>
              <a:buFont typeface="Arial" panose="020B0604020202020204" pitchFamily="34" charset="0"/>
              <a:buChar char="•"/>
            </a:pPr>
            <a:endParaRPr lang="en-US" sz="2400" kern="0" dirty="0">
              <a:solidFill>
                <a:schemeClr val="tx1"/>
              </a:solidFill>
            </a:endParaRPr>
          </a:p>
        </p:txBody>
      </p:sp>
      <p:pic>
        <p:nvPicPr>
          <p:cNvPr id="4" name="Picture 3" descr="Graphical user interface, text, application&#10;&#10;Description automatically generated">
            <a:extLst>
              <a:ext uri="{FF2B5EF4-FFF2-40B4-BE49-F238E27FC236}">
                <a16:creationId xmlns:a16="http://schemas.microsoft.com/office/drawing/2014/main" id="{B7464C29-D373-DE60-B547-A209187C33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9170073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Mediating a text</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969664" y="1717497"/>
            <a:ext cx="8661615" cy="3166973"/>
          </a:xfrm>
          <a:prstGeom prst="rect">
            <a:avLst/>
          </a:prstGeom>
        </p:spPr>
        <p:txBody>
          <a:bodyPr vert="horz" lIns="91440" tIns="45720" rIns="91440" bIns="45720" rtlCol="0" anchor="t">
            <a:normAutofit/>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marL="457200" indent="-457200">
              <a:lnSpc>
                <a:spcPct val="150000"/>
              </a:lnSpc>
              <a:buFont typeface="Arial" panose="020B0604020202020204" pitchFamily="34" charset="0"/>
              <a:buChar char="•"/>
            </a:pPr>
            <a:r>
              <a:rPr lang="en-GB" sz="2800" kern="0" dirty="0">
                <a:solidFill>
                  <a:schemeClr val="tx1"/>
                </a:solidFill>
              </a:rPr>
              <a:t>Creative texts</a:t>
            </a:r>
            <a:endParaRPr lang="en-GB" kern="0" dirty="0">
              <a:solidFill>
                <a:schemeClr val="tx1"/>
              </a:solidFill>
            </a:endParaRPr>
          </a:p>
          <a:p>
            <a:pPr>
              <a:lnSpc>
                <a:spcPct val="150000"/>
              </a:lnSpc>
            </a:pPr>
            <a:r>
              <a:rPr lang="en-GB" sz="2800" kern="0" dirty="0">
                <a:solidFill>
                  <a:schemeClr val="tx1"/>
                </a:solidFill>
              </a:rPr>
              <a:t>	</a:t>
            </a:r>
          </a:p>
          <a:p>
            <a:pPr marL="457200" indent="-457200">
              <a:lnSpc>
                <a:spcPct val="150000"/>
              </a:lnSpc>
              <a:buFont typeface="Arial" panose="020B0604020202020204" pitchFamily="34" charset="0"/>
              <a:buChar char="•"/>
            </a:pPr>
            <a:endParaRPr lang="en-US" sz="2400" kern="0" dirty="0">
              <a:solidFill>
                <a:schemeClr val="tx1"/>
              </a:solidFill>
            </a:endParaRPr>
          </a:p>
        </p:txBody>
      </p:sp>
      <p:pic>
        <p:nvPicPr>
          <p:cNvPr id="4" name="Picture 3">
            <a:extLst>
              <a:ext uri="{FF2B5EF4-FFF2-40B4-BE49-F238E27FC236}">
                <a16:creationId xmlns:a16="http://schemas.microsoft.com/office/drawing/2014/main" id="{91071F8D-91A6-DF8A-7B24-9A20DEA67F92}"/>
              </a:ext>
            </a:extLst>
          </p:cNvPr>
          <p:cNvPicPr>
            <a:picLocks noChangeAspect="1"/>
          </p:cNvPicPr>
          <p:nvPr/>
        </p:nvPicPr>
        <p:blipFill>
          <a:blip r:embed="rId3"/>
          <a:stretch>
            <a:fillRect/>
          </a:stretch>
        </p:blipFill>
        <p:spPr>
          <a:xfrm>
            <a:off x="4260204" y="2020824"/>
            <a:ext cx="6755784" cy="4444259"/>
          </a:xfrm>
          <a:prstGeom prst="rect">
            <a:avLst/>
          </a:prstGeom>
        </p:spPr>
      </p:pic>
      <p:pic>
        <p:nvPicPr>
          <p:cNvPr id="5" name="Picture 4" descr="Graphical user interface, text, application&#10;&#10;Description automatically generated">
            <a:extLst>
              <a:ext uri="{FF2B5EF4-FFF2-40B4-BE49-F238E27FC236}">
                <a16:creationId xmlns:a16="http://schemas.microsoft.com/office/drawing/2014/main" id="{80E3E566-CC16-7026-A87B-5555388DF0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7664" y="5808753"/>
            <a:ext cx="1276696" cy="656330"/>
          </a:xfrm>
          <a:prstGeom prst="rect">
            <a:avLst/>
          </a:prstGeom>
        </p:spPr>
      </p:pic>
    </p:spTree>
    <p:extLst>
      <p:ext uri="{BB962C8B-B14F-4D97-AF65-F5344CB8AC3E}">
        <p14:creationId xmlns:p14="http://schemas.microsoft.com/office/powerpoint/2010/main" val="28790710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Mediating a text</a:t>
            </a:r>
          </a:p>
        </p:txBody>
      </p:sp>
      <p:pic>
        <p:nvPicPr>
          <p:cNvPr id="5" name="Grafik 6">
            <a:extLst>
              <a:ext uri="{FF2B5EF4-FFF2-40B4-BE49-F238E27FC236}">
                <a16:creationId xmlns:a16="http://schemas.microsoft.com/office/drawing/2014/main" id="{94E7823F-07F4-24FF-9D9F-AFEA495AC063}"/>
              </a:ext>
            </a:extLst>
          </p:cNvPr>
          <p:cNvPicPr>
            <a:picLocks noChangeAspect="1"/>
          </p:cNvPicPr>
          <p:nvPr/>
        </p:nvPicPr>
        <p:blipFill>
          <a:blip r:embed="rId3"/>
          <a:stretch>
            <a:fillRect/>
          </a:stretch>
        </p:blipFill>
        <p:spPr>
          <a:xfrm>
            <a:off x="838201" y="1996408"/>
            <a:ext cx="3074194" cy="4141518"/>
          </a:xfrm>
          <a:prstGeom prst="rect">
            <a:avLst/>
          </a:prstGeom>
        </p:spPr>
      </p:pic>
      <p:pic>
        <p:nvPicPr>
          <p:cNvPr id="6" name="Grafik 2">
            <a:extLst>
              <a:ext uri="{FF2B5EF4-FFF2-40B4-BE49-F238E27FC236}">
                <a16:creationId xmlns:a16="http://schemas.microsoft.com/office/drawing/2014/main" id="{D739C360-3102-DAF9-171F-909F46FFC23A}"/>
              </a:ext>
            </a:extLst>
          </p:cNvPr>
          <p:cNvPicPr>
            <a:picLocks noChangeAspect="1"/>
          </p:cNvPicPr>
          <p:nvPr/>
        </p:nvPicPr>
        <p:blipFill>
          <a:blip r:embed="rId4"/>
          <a:stretch>
            <a:fillRect/>
          </a:stretch>
        </p:blipFill>
        <p:spPr>
          <a:xfrm>
            <a:off x="3912395" y="2680397"/>
            <a:ext cx="3014063" cy="3412430"/>
          </a:xfrm>
          <a:prstGeom prst="rect">
            <a:avLst/>
          </a:prstGeom>
        </p:spPr>
      </p:pic>
      <p:pic>
        <p:nvPicPr>
          <p:cNvPr id="7" name="Grafik 7">
            <a:extLst>
              <a:ext uri="{FF2B5EF4-FFF2-40B4-BE49-F238E27FC236}">
                <a16:creationId xmlns:a16="http://schemas.microsoft.com/office/drawing/2014/main" id="{B667FEE1-5123-B4EA-FE56-74AF9C4EDC36}"/>
              </a:ext>
            </a:extLst>
          </p:cNvPr>
          <p:cNvPicPr>
            <a:picLocks noChangeAspect="1"/>
          </p:cNvPicPr>
          <p:nvPr/>
        </p:nvPicPr>
        <p:blipFill>
          <a:blip r:embed="rId5"/>
          <a:stretch>
            <a:fillRect/>
          </a:stretch>
        </p:blipFill>
        <p:spPr>
          <a:xfrm>
            <a:off x="6986589" y="2635298"/>
            <a:ext cx="2938900" cy="3457529"/>
          </a:xfrm>
          <a:prstGeom prst="rect">
            <a:avLst/>
          </a:prstGeom>
        </p:spPr>
      </p:pic>
      <p:pic>
        <p:nvPicPr>
          <p:cNvPr id="8" name="Grafik 8">
            <a:extLst>
              <a:ext uri="{FF2B5EF4-FFF2-40B4-BE49-F238E27FC236}">
                <a16:creationId xmlns:a16="http://schemas.microsoft.com/office/drawing/2014/main" id="{CDD86438-9CD4-E469-CC39-653638346FD4}"/>
              </a:ext>
            </a:extLst>
          </p:cNvPr>
          <p:cNvPicPr>
            <a:picLocks noChangeAspect="1"/>
          </p:cNvPicPr>
          <p:nvPr/>
        </p:nvPicPr>
        <p:blipFill>
          <a:blip r:embed="rId6"/>
          <a:stretch>
            <a:fillRect/>
          </a:stretch>
        </p:blipFill>
        <p:spPr>
          <a:xfrm>
            <a:off x="10000652" y="4688380"/>
            <a:ext cx="2025252" cy="1449546"/>
          </a:xfrm>
          <a:prstGeom prst="rect">
            <a:avLst/>
          </a:prstGeom>
        </p:spPr>
      </p:pic>
    </p:spTree>
    <p:extLst>
      <p:ext uri="{BB962C8B-B14F-4D97-AF65-F5344CB8AC3E}">
        <p14:creationId xmlns:p14="http://schemas.microsoft.com/office/powerpoint/2010/main" val="16877653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Mediating a text</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5"/>
            <a:ext cx="8661615" cy="4310168"/>
          </a:xfrm>
          <a:prstGeom prst="rect">
            <a:avLst/>
          </a:prstGeom>
        </p:spPr>
        <p:txBody>
          <a:bodyPr vert="horz" lIns="91440" tIns="45720" rIns="91440" bIns="45720" rtlCol="0" anchor="t">
            <a:normAutofit/>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marL="457200" indent="-457200">
              <a:lnSpc>
                <a:spcPct val="150000"/>
              </a:lnSpc>
              <a:buFont typeface="Arial" panose="020B0604020202020204" pitchFamily="34" charset="0"/>
              <a:buChar char="•"/>
            </a:pPr>
            <a:r>
              <a:rPr lang="en-US" sz="3200" kern="0" dirty="0">
                <a:solidFill>
                  <a:schemeClr val="tx1"/>
                </a:solidFill>
              </a:rPr>
              <a:t>Common classroom activities</a:t>
            </a:r>
          </a:p>
          <a:p>
            <a:pPr algn="ctr">
              <a:lnSpc>
                <a:spcPct val="150000"/>
              </a:lnSpc>
            </a:pPr>
            <a:r>
              <a:rPr lang="en-US" sz="2400" kern="0" dirty="0">
                <a:solidFill>
                  <a:schemeClr val="tx1"/>
                </a:solidFill>
              </a:rPr>
              <a:t>Information gap	Jigsaw reading	Paraphrasing</a:t>
            </a:r>
          </a:p>
          <a:p>
            <a:pPr algn="ctr">
              <a:lnSpc>
                <a:spcPct val="150000"/>
              </a:lnSpc>
            </a:pPr>
            <a:endParaRPr lang="en-US" sz="2400" kern="0" dirty="0">
              <a:solidFill>
                <a:schemeClr val="tx1"/>
              </a:solidFill>
            </a:endParaRPr>
          </a:p>
          <a:p>
            <a:pPr algn="ctr">
              <a:lnSpc>
                <a:spcPct val="150000"/>
              </a:lnSpc>
            </a:pPr>
            <a:r>
              <a:rPr lang="en-US" sz="2400" kern="0" dirty="0">
                <a:solidFill>
                  <a:schemeClr val="tx1"/>
                </a:solidFill>
              </a:rPr>
              <a:t>Summarizing 		Presentations involving a research phase</a:t>
            </a:r>
          </a:p>
          <a:p>
            <a:pPr algn="ctr">
              <a:lnSpc>
                <a:spcPct val="150000"/>
              </a:lnSpc>
            </a:pPr>
            <a:endParaRPr lang="en-US" sz="2400" kern="0" dirty="0">
              <a:solidFill>
                <a:schemeClr val="tx1"/>
              </a:solidFill>
            </a:endParaRPr>
          </a:p>
          <a:p>
            <a:pPr algn="ctr">
              <a:lnSpc>
                <a:spcPct val="150000"/>
              </a:lnSpc>
            </a:pPr>
            <a:r>
              <a:rPr lang="en-US" sz="2400" kern="0" dirty="0">
                <a:solidFill>
                  <a:schemeClr val="tx1"/>
                </a:solidFill>
              </a:rPr>
              <a:t>Film review		Book review		Report based on data</a:t>
            </a:r>
          </a:p>
        </p:txBody>
      </p:sp>
      <p:pic>
        <p:nvPicPr>
          <p:cNvPr id="4" name="Picture 3" descr="Graphical user interface, text, application&#10;&#10;Description automatically generated">
            <a:extLst>
              <a:ext uri="{FF2B5EF4-FFF2-40B4-BE49-F238E27FC236}">
                <a16:creationId xmlns:a16="http://schemas.microsoft.com/office/drawing/2014/main" id="{5A3F2B6D-4950-B98B-F070-BA86955988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14294526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Mediation strategies</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207009" y="1604866"/>
            <a:ext cx="4888992" cy="5027362"/>
          </a:xfrm>
          <a:prstGeom prst="rect">
            <a:avLst/>
          </a:prstGeom>
        </p:spPr>
        <p:txBody>
          <a:bodyPr vert="horz" lIns="91440" tIns="45720" rIns="91440" bIns="45720" rtlCol="0" anchor="t">
            <a:normAutofit fontScale="70000" lnSpcReduction="20000"/>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a:lnSpc>
                <a:spcPct val="150000"/>
              </a:lnSpc>
            </a:pPr>
            <a:r>
              <a:rPr lang="en-US" sz="3300" kern="0" dirty="0">
                <a:solidFill>
                  <a:schemeClr val="tx1"/>
                </a:solidFill>
              </a:rPr>
              <a:t>Clarifying meaning and facilitating understanding</a:t>
            </a:r>
          </a:p>
          <a:p>
            <a:pPr marL="457200" indent="-457200">
              <a:lnSpc>
                <a:spcPct val="150000"/>
              </a:lnSpc>
              <a:buFont typeface="+mj-lt"/>
              <a:buAutoNum type="arabicPeriod"/>
            </a:pPr>
            <a:r>
              <a:rPr lang="en-US" sz="3300" b="0" kern="0" dirty="0">
                <a:solidFill>
                  <a:schemeClr val="tx1"/>
                </a:solidFill>
              </a:rPr>
              <a:t>Selecting and omitting information</a:t>
            </a:r>
          </a:p>
          <a:p>
            <a:pPr marL="457200" indent="-457200">
              <a:lnSpc>
                <a:spcPct val="150000"/>
              </a:lnSpc>
              <a:buFont typeface="+mj-lt"/>
              <a:buAutoNum type="arabicPeriod"/>
            </a:pPr>
            <a:r>
              <a:rPr lang="en-US" sz="3300" b="0" kern="0" dirty="0" err="1">
                <a:solidFill>
                  <a:schemeClr val="tx1"/>
                </a:solidFill>
              </a:rPr>
              <a:t>Summarising</a:t>
            </a:r>
            <a:endParaRPr lang="en-US" sz="3300" b="0" kern="0" dirty="0">
              <a:solidFill>
                <a:schemeClr val="tx1"/>
              </a:solidFill>
            </a:endParaRPr>
          </a:p>
          <a:p>
            <a:pPr marL="457200" indent="-457200">
              <a:lnSpc>
                <a:spcPct val="150000"/>
              </a:lnSpc>
              <a:buFont typeface="+mj-lt"/>
              <a:buAutoNum type="arabicPeriod"/>
            </a:pPr>
            <a:r>
              <a:rPr lang="en-US" sz="3300" b="0" kern="0" dirty="0">
                <a:solidFill>
                  <a:schemeClr val="tx1"/>
                </a:solidFill>
              </a:rPr>
              <a:t>Paraphrasing</a:t>
            </a:r>
          </a:p>
          <a:p>
            <a:pPr marL="457200" indent="-457200">
              <a:lnSpc>
                <a:spcPct val="150000"/>
              </a:lnSpc>
              <a:buFont typeface="+mj-lt"/>
              <a:buAutoNum type="arabicPeriod"/>
            </a:pPr>
            <a:r>
              <a:rPr lang="en-US" sz="3300" b="0" kern="0" dirty="0">
                <a:solidFill>
                  <a:schemeClr val="tx1"/>
                </a:solidFill>
              </a:rPr>
              <a:t>Translating</a:t>
            </a:r>
          </a:p>
          <a:p>
            <a:pPr marL="457200" indent="-457200">
              <a:lnSpc>
                <a:spcPct val="150000"/>
              </a:lnSpc>
              <a:buFont typeface="+mj-lt"/>
              <a:buAutoNum type="arabicPeriod"/>
            </a:pPr>
            <a:r>
              <a:rPr lang="en-US" sz="3300" b="0" kern="0" dirty="0">
                <a:solidFill>
                  <a:schemeClr val="tx1"/>
                </a:solidFill>
              </a:rPr>
              <a:t>Transforming visual information into verbal text</a:t>
            </a:r>
          </a:p>
          <a:p>
            <a:pPr marL="457200" indent="-457200">
              <a:lnSpc>
                <a:spcPct val="150000"/>
              </a:lnSpc>
              <a:buFont typeface="+mj-lt"/>
              <a:buAutoNum type="arabicPeriod"/>
            </a:pPr>
            <a:r>
              <a:rPr lang="en-US" sz="3300" b="0" kern="0" dirty="0">
                <a:solidFill>
                  <a:schemeClr val="tx1"/>
                </a:solidFill>
              </a:rPr>
              <a:t>Linking to previous knowledge</a:t>
            </a:r>
          </a:p>
          <a:p>
            <a:pPr>
              <a:lnSpc>
                <a:spcPct val="150000"/>
              </a:lnSpc>
            </a:pPr>
            <a:r>
              <a:rPr lang="en-US" sz="2400" kern="0" dirty="0">
                <a:solidFill>
                  <a:schemeClr val="tx1"/>
                </a:solidFill>
              </a:rPr>
              <a:t>							</a:t>
            </a:r>
          </a:p>
        </p:txBody>
      </p:sp>
      <p:pic>
        <p:nvPicPr>
          <p:cNvPr id="5" name="Picture 4" descr="Graphical user interface, text, application&#10;&#10;Description automatically generated">
            <a:extLst>
              <a:ext uri="{FF2B5EF4-FFF2-40B4-BE49-F238E27FC236}">
                <a16:creationId xmlns:a16="http://schemas.microsoft.com/office/drawing/2014/main" id="{CE3AB73B-F9FE-5E8C-D923-E92580B65D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
        <p:nvSpPr>
          <p:cNvPr id="6" name="TextBox 5">
            <a:extLst>
              <a:ext uri="{FF2B5EF4-FFF2-40B4-BE49-F238E27FC236}">
                <a16:creationId xmlns:a16="http://schemas.microsoft.com/office/drawing/2014/main" id="{0380ED1B-8710-03D4-4540-DCB5F4C7DE45}"/>
              </a:ext>
            </a:extLst>
          </p:cNvPr>
          <p:cNvSpPr txBox="1"/>
          <p:nvPr/>
        </p:nvSpPr>
        <p:spPr>
          <a:xfrm>
            <a:off x="6296752" y="2462011"/>
            <a:ext cx="5426312" cy="3566810"/>
          </a:xfrm>
          <a:prstGeom prst="rect">
            <a:avLst/>
          </a:prstGeom>
          <a:noFill/>
        </p:spPr>
        <p:txBody>
          <a:bodyPr wrap="square" rtlCol="0">
            <a:spAutoFit/>
          </a:bodyPr>
          <a:lstStyle/>
          <a:p>
            <a:pPr algn="l">
              <a:lnSpc>
                <a:spcPct val="150000"/>
              </a:lnSpc>
            </a:pPr>
            <a:r>
              <a:rPr lang="en-US" sz="2000" b="0" kern="0" dirty="0">
                <a:solidFill>
                  <a:schemeClr val="tx1"/>
                </a:solidFill>
              </a:rPr>
              <a:t>7.  Explaining</a:t>
            </a:r>
          </a:p>
          <a:p>
            <a:pPr algn="l">
              <a:lnSpc>
                <a:spcPct val="150000"/>
              </a:lnSpc>
            </a:pPr>
            <a:r>
              <a:rPr lang="en-US" sz="2000" b="0" kern="0" dirty="0">
                <a:solidFill>
                  <a:schemeClr val="tx1"/>
                </a:solidFill>
              </a:rPr>
              <a:t>8.  Combining</a:t>
            </a:r>
          </a:p>
          <a:p>
            <a:pPr algn="l">
              <a:lnSpc>
                <a:spcPct val="150000"/>
              </a:lnSpc>
            </a:pPr>
            <a:r>
              <a:rPr lang="en-US" sz="2000" b="0" kern="0" dirty="0">
                <a:solidFill>
                  <a:schemeClr val="tx1"/>
                </a:solidFill>
              </a:rPr>
              <a:t>9.  Expanding</a:t>
            </a:r>
          </a:p>
          <a:p>
            <a:pPr algn="l">
              <a:lnSpc>
                <a:spcPct val="150000"/>
              </a:lnSpc>
            </a:pPr>
            <a:r>
              <a:rPr lang="en-US" sz="2000" b="0" kern="0" dirty="0">
                <a:solidFill>
                  <a:schemeClr val="tx1"/>
                </a:solidFill>
              </a:rPr>
              <a:t>10.  Adapting language</a:t>
            </a:r>
          </a:p>
          <a:p>
            <a:pPr algn="l">
              <a:lnSpc>
                <a:spcPct val="150000"/>
              </a:lnSpc>
            </a:pPr>
            <a:r>
              <a:rPr lang="en-US" sz="2000" b="0" kern="0" dirty="0">
                <a:solidFill>
                  <a:schemeClr val="tx1"/>
                </a:solidFill>
              </a:rPr>
              <a:t>11.  Breaking down complicated information</a:t>
            </a:r>
          </a:p>
          <a:p>
            <a:pPr marL="457200" indent="-457200" algn="l">
              <a:lnSpc>
                <a:spcPct val="150000"/>
              </a:lnSpc>
              <a:buAutoNum type="arabicPeriod" startAt="12"/>
            </a:pPr>
            <a:r>
              <a:rPr lang="en-US" sz="2000" b="0" kern="0" dirty="0">
                <a:solidFill>
                  <a:schemeClr val="tx1"/>
                </a:solidFill>
              </a:rPr>
              <a:t>Explaining sociolinguistic and sociocultural information</a:t>
            </a:r>
          </a:p>
          <a:p>
            <a:pPr algn="ctr">
              <a:lnSpc>
                <a:spcPct val="150000"/>
              </a:lnSpc>
            </a:pPr>
            <a:r>
              <a:rPr lang="en-US" sz="1200" b="1" kern="0" dirty="0">
                <a:solidFill>
                  <a:schemeClr val="tx1"/>
                </a:solidFill>
              </a:rPr>
              <a:t>(</a:t>
            </a:r>
            <a:r>
              <a:rPr lang="en-US" sz="1200" b="1" kern="0" dirty="0" err="1">
                <a:solidFill>
                  <a:schemeClr val="tx1"/>
                </a:solidFill>
              </a:rPr>
              <a:t>Chiappini</a:t>
            </a:r>
            <a:r>
              <a:rPr lang="en-US" sz="1200" b="1" kern="0" dirty="0">
                <a:solidFill>
                  <a:schemeClr val="tx1"/>
                </a:solidFill>
              </a:rPr>
              <a:t> and Mansur, 2021)</a:t>
            </a:r>
          </a:p>
        </p:txBody>
      </p:sp>
    </p:spTree>
    <p:extLst>
      <p:ext uri="{BB962C8B-B14F-4D97-AF65-F5344CB8AC3E}">
        <p14:creationId xmlns:p14="http://schemas.microsoft.com/office/powerpoint/2010/main" val="35472997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Mediation strategies</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5"/>
            <a:ext cx="8661615" cy="4310168"/>
          </a:xfrm>
          <a:prstGeom prst="rect">
            <a:avLst/>
          </a:prstGeom>
        </p:spPr>
        <p:txBody>
          <a:bodyPr vert="horz" lIns="91440" tIns="45720" rIns="91440" bIns="45720" rtlCol="0" anchor="t">
            <a:normAutofit/>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marL="457200" indent="-457200">
              <a:lnSpc>
                <a:spcPct val="150000"/>
              </a:lnSpc>
              <a:buFont typeface="Arial" panose="020B0604020202020204" pitchFamily="34" charset="0"/>
              <a:buChar char="•"/>
            </a:pPr>
            <a:endParaRPr lang="en-US" sz="2800" kern="0" dirty="0">
              <a:solidFill>
                <a:schemeClr val="tx1"/>
              </a:solidFill>
            </a:endParaRPr>
          </a:p>
          <a:p>
            <a:pPr marL="457200" indent="-457200">
              <a:lnSpc>
                <a:spcPct val="150000"/>
              </a:lnSpc>
              <a:buFont typeface="Arial" panose="020B0604020202020204" pitchFamily="34" charset="0"/>
              <a:buChar char="•"/>
            </a:pPr>
            <a:endParaRPr lang="en-US" sz="2800" kern="0" dirty="0">
              <a:solidFill>
                <a:schemeClr val="tx1"/>
              </a:solidFill>
            </a:endParaRPr>
          </a:p>
          <a:p>
            <a:pPr marL="457200" indent="-457200">
              <a:lnSpc>
                <a:spcPct val="150000"/>
              </a:lnSpc>
              <a:buFont typeface="Arial" panose="020B0604020202020204" pitchFamily="34" charset="0"/>
              <a:buChar char="•"/>
            </a:pPr>
            <a:r>
              <a:rPr lang="en-US" sz="2800" kern="0" dirty="0">
                <a:solidFill>
                  <a:schemeClr val="tx1"/>
                </a:solidFill>
              </a:rPr>
              <a:t>Think about how you would scaffold some lessons to support students to write the essay. </a:t>
            </a:r>
          </a:p>
          <a:p>
            <a:pPr marL="457200" indent="-457200">
              <a:lnSpc>
                <a:spcPct val="150000"/>
              </a:lnSpc>
              <a:buFont typeface="Arial" panose="020B0604020202020204" pitchFamily="34" charset="0"/>
              <a:buChar char="•"/>
            </a:pPr>
            <a:r>
              <a:rPr lang="en-US" sz="2800" kern="0" dirty="0">
                <a:solidFill>
                  <a:schemeClr val="tx1"/>
                </a:solidFill>
              </a:rPr>
              <a:t>What activities / stages would you have? Which of these involve an element of mediation?</a:t>
            </a:r>
            <a:endParaRPr lang="en-US" sz="3200" kern="0" dirty="0">
              <a:solidFill>
                <a:schemeClr val="tx1"/>
              </a:solidFill>
            </a:endParaRPr>
          </a:p>
        </p:txBody>
      </p:sp>
      <p:pic>
        <p:nvPicPr>
          <p:cNvPr id="4" name="Picture 3" descr="Graphical user interface, text, application&#10;&#10;Description automatically generated">
            <a:extLst>
              <a:ext uri="{FF2B5EF4-FFF2-40B4-BE49-F238E27FC236}">
                <a16:creationId xmlns:a16="http://schemas.microsoft.com/office/drawing/2014/main" id="{03BAF1DE-BF5D-5A80-BFA6-8E1E52B539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
        <p:nvSpPr>
          <p:cNvPr id="5" name="TextBox 4">
            <a:extLst>
              <a:ext uri="{FF2B5EF4-FFF2-40B4-BE49-F238E27FC236}">
                <a16:creationId xmlns:a16="http://schemas.microsoft.com/office/drawing/2014/main" id="{5FB81CDE-0EFC-2C7B-00A3-1F7D1C3A8B34}"/>
              </a:ext>
            </a:extLst>
          </p:cNvPr>
          <p:cNvSpPr txBox="1"/>
          <p:nvPr/>
        </p:nvSpPr>
        <p:spPr>
          <a:xfrm>
            <a:off x="1765192" y="1789075"/>
            <a:ext cx="9097880" cy="1200329"/>
          </a:xfrm>
          <a:prstGeom prst="rect">
            <a:avLst/>
          </a:prstGeom>
          <a:noFill/>
        </p:spPr>
        <p:txBody>
          <a:bodyPr wrap="square" rtlCol="0">
            <a:spAutoFit/>
          </a:bodyPr>
          <a:lstStyle/>
          <a:p>
            <a:pPr algn="l"/>
            <a:r>
              <a:rPr lang="en-GB" i="1" dirty="0"/>
              <a:t>In the developed world, more and more people spend their day sitting at a desk. Identify two problems that this causes. What solutions can you suggest?</a:t>
            </a:r>
          </a:p>
        </p:txBody>
      </p:sp>
    </p:spTree>
    <p:extLst>
      <p:ext uri="{BB962C8B-B14F-4D97-AF65-F5344CB8AC3E}">
        <p14:creationId xmlns:p14="http://schemas.microsoft.com/office/powerpoint/2010/main" val="29200908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Mediating concepts</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5"/>
            <a:ext cx="8661615" cy="4310168"/>
          </a:xfrm>
          <a:prstGeom prst="rect">
            <a:avLst/>
          </a:prstGeom>
        </p:spPr>
        <p:txBody>
          <a:bodyPr vert="horz" lIns="91440" tIns="45720" rIns="91440" bIns="45720" rtlCol="0" anchor="t">
            <a:normAutofit/>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marL="457200" indent="-457200">
              <a:lnSpc>
                <a:spcPct val="150000"/>
              </a:lnSpc>
              <a:buFont typeface="Arial" panose="020B0604020202020204" pitchFamily="34" charset="0"/>
              <a:buChar char="•"/>
            </a:pPr>
            <a:r>
              <a:rPr lang="en-US" sz="3200" kern="0" dirty="0">
                <a:solidFill>
                  <a:schemeClr val="tx1"/>
                </a:solidFill>
              </a:rPr>
              <a:t>Collaborating in a group</a:t>
            </a:r>
          </a:p>
          <a:p>
            <a:pPr marL="914400" lvl="1" indent="-457200">
              <a:lnSpc>
                <a:spcPct val="150000"/>
              </a:lnSpc>
              <a:buFont typeface="Arial" panose="020B0604020202020204" pitchFamily="34" charset="0"/>
              <a:buChar char="•"/>
            </a:pPr>
            <a:r>
              <a:rPr lang="en-US" sz="2800" kern="0" dirty="0">
                <a:solidFill>
                  <a:schemeClr val="tx1"/>
                </a:solidFill>
              </a:rPr>
              <a:t>Facilitating collaborative interaction with peers</a:t>
            </a:r>
          </a:p>
          <a:p>
            <a:pPr marL="914400" lvl="1" indent="-457200">
              <a:lnSpc>
                <a:spcPct val="150000"/>
              </a:lnSpc>
              <a:buFont typeface="Arial" panose="020B0604020202020204" pitchFamily="34" charset="0"/>
              <a:buChar char="•"/>
            </a:pPr>
            <a:r>
              <a:rPr lang="en-US" sz="2800" kern="0" dirty="0"/>
              <a:t>Collaborating to construct meaning</a:t>
            </a:r>
          </a:p>
          <a:p>
            <a:pPr marL="457200" indent="-457200">
              <a:lnSpc>
                <a:spcPct val="150000"/>
              </a:lnSpc>
              <a:buFont typeface="Arial" panose="020B0604020202020204" pitchFamily="34" charset="0"/>
              <a:buChar char="•"/>
            </a:pPr>
            <a:r>
              <a:rPr lang="en-US" sz="3200" kern="0" dirty="0">
                <a:solidFill>
                  <a:schemeClr val="tx1"/>
                </a:solidFill>
              </a:rPr>
              <a:t>Leading a group</a:t>
            </a:r>
          </a:p>
          <a:p>
            <a:pPr marL="914400" lvl="1" indent="-457200">
              <a:lnSpc>
                <a:spcPct val="150000"/>
              </a:lnSpc>
              <a:buFont typeface="Arial" panose="020B0604020202020204" pitchFamily="34" charset="0"/>
              <a:buChar char="•"/>
            </a:pPr>
            <a:r>
              <a:rPr lang="en-US" sz="2800" kern="0" dirty="0"/>
              <a:t>Managing interaction</a:t>
            </a:r>
          </a:p>
          <a:p>
            <a:pPr marL="914400" lvl="1" indent="-457200">
              <a:lnSpc>
                <a:spcPct val="150000"/>
              </a:lnSpc>
              <a:buFont typeface="Arial" panose="020B0604020202020204" pitchFamily="34" charset="0"/>
              <a:buChar char="•"/>
            </a:pPr>
            <a:r>
              <a:rPr lang="en-US" sz="2800" kern="0" dirty="0">
                <a:solidFill>
                  <a:schemeClr val="tx1"/>
                </a:solidFill>
              </a:rPr>
              <a:t>Encouraging conceptual talk</a:t>
            </a:r>
          </a:p>
          <a:p>
            <a:pPr lvl="1">
              <a:lnSpc>
                <a:spcPct val="150000"/>
              </a:lnSpc>
            </a:pPr>
            <a:endParaRPr lang="en-US" sz="2800" kern="0" dirty="0">
              <a:solidFill>
                <a:schemeClr val="tx1"/>
              </a:solidFill>
            </a:endParaRPr>
          </a:p>
        </p:txBody>
      </p:sp>
      <p:pic>
        <p:nvPicPr>
          <p:cNvPr id="4" name="Picture 3" descr="Graphical user interface, text, application&#10;&#10;Description automatically generated">
            <a:extLst>
              <a:ext uri="{FF2B5EF4-FFF2-40B4-BE49-F238E27FC236}">
                <a16:creationId xmlns:a16="http://schemas.microsoft.com/office/drawing/2014/main" id="{DE5613BD-8DF5-9588-816C-1D19596D14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26186069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Mediating concepts</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5"/>
            <a:ext cx="8661615" cy="4310168"/>
          </a:xfrm>
          <a:prstGeom prst="rect">
            <a:avLst/>
          </a:prstGeom>
        </p:spPr>
        <p:txBody>
          <a:bodyPr vert="horz" lIns="91440" tIns="45720" rIns="91440" bIns="45720" rtlCol="0" anchor="t">
            <a:normAutofit lnSpcReduction="10000"/>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marL="457200" indent="-457200">
              <a:lnSpc>
                <a:spcPct val="150000"/>
              </a:lnSpc>
              <a:buFont typeface="Arial" panose="020B0604020202020204" pitchFamily="34" charset="0"/>
              <a:buChar char="•"/>
            </a:pPr>
            <a:r>
              <a:rPr lang="en-US" sz="3200" kern="0" dirty="0">
                <a:solidFill>
                  <a:schemeClr val="tx1"/>
                </a:solidFill>
              </a:rPr>
              <a:t>Typical activities include:</a:t>
            </a:r>
          </a:p>
          <a:p>
            <a:pPr>
              <a:lnSpc>
                <a:spcPct val="150000"/>
              </a:lnSpc>
            </a:pPr>
            <a:endParaRPr lang="en-US" sz="1000" kern="0" dirty="0">
              <a:solidFill>
                <a:schemeClr val="tx1"/>
              </a:solidFill>
            </a:endParaRPr>
          </a:p>
          <a:p>
            <a:pPr algn="ctr">
              <a:lnSpc>
                <a:spcPct val="150000"/>
              </a:lnSpc>
            </a:pPr>
            <a:r>
              <a:rPr lang="en-US" sz="2800" kern="0" dirty="0">
                <a:solidFill>
                  <a:schemeClr val="tx1"/>
                </a:solidFill>
              </a:rPr>
              <a:t>Group posters	Group Presentations	</a:t>
            </a:r>
          </a:p>
          <a:p>
            <a:pPr algn="ctr">
              <a:lnSpc>
                <a:spcPct val="150000"/>
              </a:lnSpc>
            </a:pPr>
            <a:r>
              <a:rPr lang="en-US" sz="2800" kern="0" dirty="0">
                <a:solidFill>
                  <a:schemeClr val="tx1"/>
                </a:solidFill>
              </a:rPr>
              <a:t>Problem solving tasks	Group discussions</a:t>
            </a:r>
          </a:p>
          <a:p>
            <a:pPr>
              <a:lnSpc>
                <a:spcPct val="150000"/>
              </a:lnSpc>
            </a:pPr>
            <a:endParaRPr lang="en-US" sz="1000" kern="0" dirty="0">
              <a:solidFill>
                <a:schemeClr val="tx1"/>
              </a:solidFill>
            </a:endParaRPr>
          </a:p>
          <a:p>
            <a:pPr marL="571500" indent="-571500">
              <a:lnSpc>
                <a:spcPct val="150000"/>
              </a:lnSpc>
              <a:buFont typeface="Arial" panose="020B0604020202020204" pitchFamily="34" charset="0"/>
              <a:buChar char="•"/>
            </a:pPr>
            <a:r>
              <a:rPr lang="en-US" sz="3200" kern="0" dirty="0">
                <a:solidFill>
                  <a:schemeClr val="tx1"/>
                </a:solidFill>
              </a:rPr>
              <a:t>How is this different from interaction?</a:t>
            </a:r>
          </a:p>
          <a:p>
            <a:pPr marL="914400" lvl="1" indent="-457200">
              <a:lnSpc>
                <a:spcPct val="150000"/>
              </a:lnSpc>
              <a:buFont typeface="Arial" panose="020B0604020202020204" pitchFamily="34" charset="0"/>
              <a:buChar char="•"/>
            </a:pPr>
            <a:r>
              <a:rPr lang="en-US" sz="2800" kern="0" dirty="0">
                <a:solidFill>
                  <a:schemeClr val="tx1"/>
                </a:solidFill>
              </a:rPr>
              <a:t>Focus on the process rather than the product</a:t>
            </a:r>
          </a:p>
          <a:p>
            <a:pPr marL="914400" lvl="1" indent="-457200">
              <a:lnSpc>
                <a:spcPct val="150000"/>
              </a:lnSpc>
              <a:buFont typeface="Arial" panose="020B0604020202020204" pitchFamily="34" charset="0"/>
              <a:buChar char="•"/>
            </a:pPr>
            <a:r>
              <a:rPr lang="en-US" sz="2800" kern="0" dirty="0"/>
              <a:t>Focusing on making the process smoother</a:t>
            </a:r>
            <a:endParaRPr lang="en-US" sz="2800" kern="0" dirty="0">
              <a:solidFill>
                <a:schemeClr val="tx1"/>
              </a:solidFill>
            </a:endParaRPr>
          </a:p>
        </p:txBody>
      </p:sp>
      <p:pic>
        <p:nvPicPr>
          <p:cNvPr id="4" name="Picture 3" descr="Graphical user interface, text, application&#10;&#10;Description automatically generated">
            <a:extLst>
              <a:ext uri="{FF2B5EF4-FFF2-40B4-BE49-F238E27FC236}">
                <a16:creationId xmlns:a16="http://schemas.microsoft.com/office/drawing/2014/main" id="{929EF119-4280-B074-F83F-0382C9CEC1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16880244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Mediating concepts</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5"/>
            <a:ext cx="8661615" cy="4310168"/>
          </a:xfrm>
          <a:prstGeom prst="rect">
            <a:avLst/>
          </a:prstGeom>
        </p:spPr>
        <p:txBody>
          <a:bodyPr vert="horz" lIns="91440" tIns="45720" rIns="91440" bIns="45720" rtlCol="0" anchor="t">
            <a:normAutofit/>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lvl="1">
              <a:lnSpc>
                <a:spcPct val="150000"/>
              </a:lnSpc>
            </a:pPr>
            <a:endParaRPr lang="en-US" sz="2800" kern="0" dirty="0">
              <a:solidFill>
                <a:schemeClr val="tx1"/>
              </a:solidFill>
            </a:endParaRPr>
          </a:p>
        </p:txBody>
      </p:sp>
      <p:pic>
        <p:nvPicPr>
          <p:cNvPr id="4" name="Picture 3" descr="Graphical user interface, text&#10;&#10;Description automatically generated">
            <a:extLst>
              <a:ext uri="{FF2B5EF4-FFF2-40B4-BE49-F238E27FC236}">
                <a16:creationId xmlns:a16="http://schemas.microsoft.com/office/drawing/2014/main" id="{D385D4CC-5F9A-B57A-45F2-1A6D72B1F2F3}"/>
              </a:ext>
            </a:extLst>
          </p:cNvPr>
          <p:cNvPicPr>
            <a:picLocks noChangeAspect="1"/>
          </p:cNvPicPr>
          <p:nvPr/>
        </p:nvPicPr>
        <p:blipFill rotWithShape="1">
          <a:blip r:embed="rId3"/>
          <a:srcRect l="27088" t="17136" r="37347" b="4865"/>
          <a:stretch/>
        </p:blipFill>
        <p:spPr bwMode="auto">
          <a:xfrm>
            <a:off x="4000499" y="1687830"/>
            <a:ext cx="4191000" cy="5170170"/>
          </a:xfrm>
          <a:prstGeom prst="rect">
            <a:avLst/>
          </a:prstGeom>
          <a:ln>
            <a:noFill/>
          </a:ln>
          <a:extLst>
            <a:ext uri="{53640926-AAD7-44D8-BBD7-CCE9431645EC}">
              <a14:shadowObscured xmlns:a14="http://schemas.microsoft.com/office/drawing/2010/main"/>
            </a:ext>
          </a:extLst>
        </p:spPr>
      </p:pic>
      <p:pic>
        <p:nvPicPr>
          <p:cNvPr id="5" name="Picture 4" descr="Graphical user interface, text, application&#10;&#10;Description automatically generated">
            <a:extLst>
              <a:ext uri="{FF2B5EF4-FFF2-40B4-BE49-F238E27FC236}">
                <a16:creationId xmlns:a16="http://schemas.microsoft.com/office/drawing/2014/main" id="{3857F023-BC1A-BC8A-FDC7-C878EE8D87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14958554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Mediating concepts</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5"/>
            <a:ext cx="8661615" cy="4310168"/>
          </a:xfrm>
          <a:prstGeom prst="rect">
            <a:avLst/>
          </a:prstGeom>
        </p:spPr>
        <p:txBody>
          <a:bodyPr vert="horz" lIns="91440" tIns="45720" rIns="91440" bIns="45720" rtlCol="0" anchor="t">
            <a:normAutofit fontScale="92500"/>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marL="914400" lvl="1" indent="-457200">
              <a:lnSpc>
                <a:spcPct val="150000"/>
              </a:lnSpc>
              <a:buFont typeface="Arial" panose="020B0604020202020204" pitchFamily="34" charset="0"/>
              <a:buChar char="•"/>
            </a:pPr>
            <a:r>
              <a:rPr lang="en-US" sz="2800" kern="0" dirty="0">
                <a:solidFill>
                  <a:schemeClr val="tx1"/>
                </a:solidFill>
              </a:rPr>
              <a:t>Common in some Cambridge exam tasks</a:t>
            </a:r>
          </a:p>
          <a:p>
            <a:pPr marL="914400" lvl="1" indent="-457200">
              <a:lnSpc>
                <a:spcPct val="150000"/>
              </a:lnSpc>
              <a:buFont typeface="Arial" panose="020B0604020202020204" pitchFamily="34" charset="0"/>
              <a:buChar char="•"/>
            </a:pPr>
            <a:endParaRPr lang="en-US" sz="1000" kern="0" dirty="0">
              <a:solidFill>
                <a:schemeClr val="tx1"/>
              </a:solidFill>
            </a:endParaRPr>
          </a:p>
          <a:p>
            <a:pPr marL="800100" lvl="1" indent="-342900">
              <a:lnSpc>
                <a:spcPct val="150000"/>
              </a:lnSpc>
              <a:buFont typeface="Wingdings" panose="05000000000000000000" pitchFamily="2" charset="2"/>
              <a:buChar char="Ø"/>
            </a:pPr>
            <a:r>
              <a:rPr lang="en-GB" i="1" kern="0" dirty="0">
                <a:solidFill>
                  <a:schemeClr val="tx1"/>
                </a:solidFill>
              </a:rPr>
              <a:t>The candidates discuss their ideas together, making and responding to suggestions, discussing alternatives, making recommendations and </a:t>
            </a:r>
            <a:r>
              <a:rPr lang="en-GB" i="1" kern="0" dirty="0">
                <a:solidFill>
                  <a:srgbClr val="00B0F0"/>
                </a:solidFill>
              </a:rPr>
              <a:t>negotiating agreement</a:t>
            </a:r>
            <a:r>
              <a:rPr lang="en-GB" i="1" kern="0" dirty="0">
                <a:solidFill>
                  <a:schemeClr val="tx1"/>
                </a:solidFill>
              </a:rPr>
              <a:t>.</a:t>
            </a:r>
          </a:p>
          <a:p>
            <a:pPr lvl="1">
              <a:lnSpc>
                <a:spcPct val="150000"/>
              </a:lnSpc>
            </a:pPr>
            <a:endParaRPr lang="en-GB" sz="1000" i="1" kern="0" dirty="0">
              <a:solidFill>
                <a:schemeClr val="tx1"/>
              </a:solidFill>
            </a:endParaRPr>
          </a:p>
          <a:p>
            <a:pPr marL="800100" lvl="1" indent="-342900">
              <a:lnSpc>
                <a:spcPct val="150000"/>
              </a:lnSpc>
              <a:buFont typeface="Wingdings" panose="05000000000000000000" pitchFamily="2" charset="2"/>
              <a:buChar char="Ø"/>
            </a:pPr>
            <a:r>
              <a:rPr lang="en-GB" i="1" kern="0" dirty="0">
                <a:solidFill>
                  <a:schemeClr val="tx1"/>
                </a:solidFill>
              </a:rPr>
              <a:t>Candidates may bring in their own ideas, and should </a:t>
            </a:r>
            <a:r>
              <a:rPr lang="en-GB" i="1" kern="0" dirty="0">
                <a:solidFill>
                  <a:srgbClr val="00B0F0"/>
                </a:solidFill>
              </a:rPr>
              <a:t>negotiate turns and elicit each other’s ideas</a:t>
            </a:r>
            <a:r>
              <a:rPr lang="en-GB" i="1" kern="0" dirty="0">
                <a:solidFill>
                  <a:schemeClr val="tx1"/>
                </a:solidFill>
              </a:rPr>
              <a:t>.</a:t>
            </a:r>
          </a:p>
          <a:p>
            <a:pPr lvl="6">
              <a:lnSpc>
                <a:spcPct val="150000"/>
              </a:lnSpc>
            </a:pPr>
            <a:r>
              <a:rPr lang="en-GB" i="1" kern="0" dirty="0">
                <a:solidFill>
                  <a:schemeClr val="tx1"/>
                </a:solidFill>
              </a:rPr>
              <a:t>					</a:t>
            </a:r>
            <a:r>
              <a:rPr lang="en-GB" sz="1400" kern="0" dirty="0">
                <a:solidFill>
                  <a:schemeClr val="tx1"/>
                </a:solidFill>
              </a:rPr>
              <a:t>(Cambridge handbook for teachers, 2020)</a:t>
            </a:r>
            <a:endParaRPr lang="en-GB" i="1" kern="0" dirty="0">
              <a:solidFill>
                <a:schemeClr val="tx1"/>
              </a:solidFill>
            </a:endParaRPr>
          </a:p>
          <a:p>
            <a:pPr marL="914400" lvl="1" indent="-457200">
              <a:lnSpc>
                <a:spcPct val="150000"/>
              </a:lnSpc>
              <a:buFont typeface="Wingdings" panose="05000000000000000000" pitchFamily="2" charset="2"/>
              <a:buChar char="Ø"/>
            </a:pPr>
            <a:endParaRPr lang="en-US" sz="2800" kern="0" dirty="0">
              <a:solidFill>
                <a:schemeClr val="tx1"/>
              </a:solidFill>
            </a:endParaRPr>
          </a:p>
        </p:txBody>
      </p:sp>
      <p:pic>
        <p:nvPicPr>
          <p:cNvPr id="4" name="Picture 3" descr="Graphical user interface, text, application&#10;&#10;Description automatically generated">
            <a:extLst>
              <a:ext uri="{FF2B5EF4-FFF2-40B4-BE49-F238E27FC236}">
                <a16:creationId xmlns:a16="http://schemas.microsoft.com/office/drawing/2014/main" id="{0777DCCC-6ABF-0F01-BA3B-00E50425A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10874301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Mediating concepts</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5"/>
            <a:ext cx="8661615" cy="4310168"/>
          </a:xfrm>
          <a:prstGeom prst="rect">
            <a:avLst/>
          </a:prstGeom>
        </p:spPr>
        <p:txBody>
          <a:bodyPr vert="horz" lIns="91440" tIns="45720" rIns="91440" bIns="45720" rtlCol="0" anchor="t">
            <a:normAutofit fontScale="92500" lnSpcReduction="10000"/>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marL="914400" lvl="1" indent="-457200">
              <a:lnSpc>
                <a:spcPct val="150000"/>
              </a:lnSpc>
              <a:buFont typeface="Arial" panose="020B0604020202020204" pitchFamily="34" charset="0"/>
              <a:buChar char="•"/>
            </a:pPr>
            <a:r>
              <a:rPr lang="en-US" sz="2800" kern="0" dirty="0">
                <a:solidFill>
                  <a:schemeClr val="tx1"/>
                </a:solidFill>
              </a:rPr>
              <a:t>How to approach the task</a:t>
            </a:r>
          </a:p>
          <a:p>
            <a:pPr marL="914400" lvl="1" indent="-457200">
              <a:lnSpc>
                <a:spcPct val="150000"/>
              </a:lnSpc>
              <a:buFont typeface="Arial" panose="020B0604020202020204" pitchFamily="34" charset="0"/>
              <a:buChar char="•"/>
            </a:pPr>
            <a:endParaRPr lang="en-US" sz="1000" kern="0" dirty="0">
              <a:solidFill>
                <a:schemeClr val="tx1"/>
              </a:solidFill>
            </a:endParaRPr>
          </a:p>
          <a:p>
            <a:pPr marL="800100" lvl="1" indent="-342900">
              <a:lnSpc>
                <a:spcPct val="150000"/>
              </a:lnSpc>
              <a:buFont typeface="Wingdings" panose="05000000000000000000" pitchFamily="2" charset="2"/>
              <a:buChar char="Ø"/>
            </a:pPr>
            <a:r>
              <a:rPr lang="en-GB" i="1" kern="0" dirty="0">
                <a:solidFill>
                  <a:schemeClr val="tx1"/>
                </a:solidFill>
              </a:rPr>
              <a:t>Candidates should concentrate on taking part fully in the task, rather than completing it. They are assessed on their use of appropriate language and </a:t>
            </a:r>
            <a:r>
              <a:rPr lang="en-GB" i="1" kern="0" dirty="0">
                <a:solidFill>
                  <a:srgbClr val="00B0F0"/>
                </a:solidFill>
              </a:rPr>
              <a:t>interactive strategies</a:t>
            </a:r>
            <a:r>
              <a:rPr lang="en-GB" i="1" kern="0" dirty="0">
                <a:solidFill>
                  <a:schemeClr val="tx1"/>
                </a:solidFill>
              </a:rPr>
              <a:t>, not their ideas.</a:t>
            </a:r>
          </a:p>
          <a:p>
            <a:pPr marL="800100" lvl="1" indent="-342900">
              <a:lnSpc>
                <a:spcPct val="150000"/>
              </a:lnSpc>
              <a:buFont typeface="Wingdings" panose="05000000000000000000" pitchFamily="2" charset="2"/>
              <a:buChar char="Ø"/>
            </a:pPr>
            <a:r>
              <a:rPr lang="en-GB" i="1" kern="0" dirty="0">
                <a:solidFill>
                  <a:schemeClr val="tx1"/>
                </a:solidFill>
              </a:rPr>
              <a:t>Candidates should </a:t>
            </a:r>
            <a:r>
              <a:rPr lang="en-GB" i="1" kern="0" dirty="0">
                <a:solidFill>
                  <a:srgbClr val="00B0F0"/>
                </a:solidFill>
              </a:rPr>
              <a:t>respond to each other’s ideas and move the discussion forward</a:t>
            </a:r>
            <a:r>
              <a:rPr lang="en-GB" i="1" kern="0" dirty="0">
                <a:solidFill>
                  <a:schemeClr val="tx1"/>
                </a:solidFill>
              </a:rPr>
              <a:t> by, for example, </a:t>
            </a:r>
            <a:r>
              <a:rPr lang="en-GB" i="1" kern="0" dirty="0">
                <a:solidFill>
                  <a:srgbClr val="00B0F0"/>
                </a:solidFill>
              </a:rPr>
              <a:t>giving their opinion on their partner’s idea or asking a question</a:t>
            </a:r>
            <a:r>
              <a:rPr lang="en-GB" i="1" kern="0" dirty="0">
                <a:solidFill>
                  <a:schemeClr val="tx1"/>
                </a:solidFill>
              </a:rPr>
              <a:t>.</a:t>
            </a:r>
          </a:p>
          <a:p>
            <a:pPr lvl="1">
              <a:lnSpc>
                <a:spcPct val="150000"/>
              </a:lnSpc>
            </a:pPr>
            <a:r>
              <a:rPr lang="en-GB" i="1" kern="0" dirty="0">
                <a:solidFill>
                  <a:schemeClr val="tx1"/>
                </a:solidFill>
              </a:rPr>
              <a:t>					</a:t>
            </a:r>
            <a:r>
              <a:rPr lang="en-GB" sz="1400" kern="0" dirty="0">
                <a:solidFill>
                  <a:schemeClr val="tx1"/>
                </a:solidFill>
              </a:rPr>
              <a:t>(Cambridge handbook for teachers, 2020)</a:t>
            </a:r>
            <a:endParaRPr lang="en-GB" i="1" kern="0" dirty="0">
              <a:solidFill>
                <a:schemeClr val="tx1"/>
              </a:solidFill>
            </a:endParaRPr>
          </a:p>
          <a:p>
            <a:pPr marL="914400" lvl="1" indent="-457200">
              <a:lnSpc>
                <a:spcPct val="150000"/>
              </a:lnSpc>
              <a:buFont typeface="Wingdings" panose="05000000000000000000" pitchFamily="2" charset="2"/>
              <a:buChar char="Ø"/>
            </a:pPr>
            <a:endParaRPr lang="en-US" sz="2800" kern="0" dirty="0">
              <a:solidFill>
                <a:schemeClr val="tx1"/>
              </a:solidFill>
            </a:endParaRPr>
          </a:p>
        </p:txBody>
      </p:sp>
      <p:pic>
        <p:nvPicPr>
          <p:cNvPr id="4" name="Picture 3" descr="Graphical user interface, text, application&#10;&#10;Description automatically generated">
            <a:extLst>
              <a:ext uri="{FF2B5EF4-FFF2-40B4-BE49-F238E27FC236}">
                <a16:creationId xmlns:a16="http://schemas.microsoft.com/office/drawing/2014/main" id="{570D22EA-AD82-FE17-2891-A896045DBA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12843758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Mediating communication</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5"/>
            <a:ext cx="8661615" cy="4310168"/>
          </a:xfrm>
          <a:prstGeom prst="rect">
            <a:avLst/>
          </a:prstGeom>
        </p:spPr>
        <p:txBody>
          <a:bodyPr vert="horz" lIns="91440" tIns="45720" rIns="91440" bIns="45720" rtlCol="0" anchor="t">
            <a:normAutofit fontScale="92500" lnSpcReduction="20000"/>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marL="457200" indent="-457200">
              <a:lnSpc>
                <a:spcPct val="150000"/>
              </a:lnSpc>
              <a:buFont typeface="Arial" panose="020B0604020202020204" pitchFamily="34" charset="0"/>
              <a:buChar char="•"/>
            </a:pPr>
            <a:r>
              <a:rPr lang="en-US" sz="3200" kern="0" dirty="0">
                <a:solidFill>
                  <a:schemeClr val="tx1"/>
                </a:solidFill>
              </a:rPr>
              <a:t>Facilitating pluricultural space</a:t>
            </a:r>
          </a:p>
          <a:p>
            <a:pPr marL="457200" indent="-457200">
              <a:lnSpc>
                <a:spcPct val="150000"/>
              </a:lnSpc>
              <a:buFont typeface="Arial" panose="020B0604020202020204" pitchFamily="34" charset="0"/>
              <a:buChar char="•"/>
            </a:pPr>
            <a:endParaRPr lang="en-US" sz="3200" kern="0" dirty="0">
              <a:solidFill>
                <a:schemeClr val="tx1"/>
              </a:solidFill>
            </a:endParaRPr>
          </a:p>
          <a:p>
            <a:pPr marL="457200" indent="-457200">
              <a:lnSpc>
                <a:spcPct val="150000"/>
              </a:lnSpc>
              <a:buFont typeface="Arial" panose="020B0604020202020204" pitchFamily="34" charset="0"/>
              <a:buChar char="•"/>
            </a:pPr>
            <a:r>
              <a:rPr lang="en-US" sz="3200" kern="0" dirty="0">
                <a:solidFill>
                  <a:schemeClr val="tx1"/>
                </a:solidFill>
              </a:rPr>
              <a:t>Acting as an intermediary in informal situations (with friends and colleagues)</a:t>
            </a:r>
          </a:p>
          <a:p>
            <a:pPr marL="457200" indent="-457200">
              <a:lnSpc>
                <a:spcPct val="150000"/>
              </a:lnSpc>
              <a:buFont typeface="Arial" panose="020B0604020202020204" pitchFamily="34" charset="0"/>
              <a:buChar char="•"/>
            </a:pPr>
            <a:endParaRPr lang="en-US" sz="3200" kern="0" dirty="0">
              <a:solidFill>
                <a:schemeClr val="tx1"/>
              </a:solidFill>
            </a:endParaRPr>
          </a:p>
          <a:p>
            <a:pPr marL="457200" indent="-457200">
              <a:lnSpc>
                <a:spcPct val="150000"/>
              </a:lnSpc>
              <a:buFont typeface="Arial" panose="020B0604020202020204" pitchFamily="34" charset="0"/>
              <a:buChar char="•"/>
            </a:pPr>
            <a:r>
              <a:rPr lang="en-US" sz="3200" kern="0" dirty="0">
                <a:solidFill>
                  <a:schemeClr val="tx1"/>
                </a:solidFill>
              </a:rPr>
              <a:t>Facilitating communication in delicate situations and disagreements</a:t>
            </a:r>
            <a:endParaRPr lang="en-US" sz="2800" kern="0" dirty="0">
              <a:solidFill>
                <a:schemeClr val="tx1"/>
              </a:solidFill>
            </a:endParaRPr>
          </a:p>
          <a:p>
            <a:pPr lvl="1">
              <a:lnSpc>
                <a:spcPct val="150000"/>
              </a:lnSpc>
            </a:pPr>
            <a:endParaRPr lang="en-US" sz="2800" kern="0" dirty="0">
              <a:solidFill>
                <a:schemeClr val="tx1"/>
              </a:solidFill>
            </a:endParaRPr>
          </a:p>
        </p:txBody>
      </p:sp>
      <p:pic>
        <p:nvPicPr>
          <p:cNvPr id="4" name="Picture 3" descr="Graphical user interface, text, application&#10;&#10;Description automatically generated">
            <a:extLst>
              <a:ext uri="{FF2B5EF4-FFF2-40B4-BE49-F238E27FC236}">
                <a16:creationId xmlns:a16="http://schemas.microsoft.com/office/drawing/2014/main" id="{9D6D60CD-5C22-310B-6D22-9A4F5B4186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37015635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Mediating communication</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5"/>
            <a:ext cx="8661615" cy="4310168"/>
          </a:xfrm>
          <a:prstGeom prst="rect">
            <a:avLst/>
          </a:prstGeom>
        </p:spPr>
        <p:txBody>
          <a:bodyPr vert="horz" lIns="91440" tIns="45720" rIns="91440" bIns="45720" rtlCol="0" anchor="t">
            <a:normAutofit lnSpcReduction="10000"/>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marL="342900" indent="-342900">
              <a:lnSpc>
                <a:spcPct val="150000"/>
              </a:lnSpc>
              <a:buFont typeface="Arial" panose="020B0604020202020204" pitchFamily="34" charset="0"/>
              <a:buChar char="•"/>
            </a:pPr>
            <a:r>
              <a:rPr lang="en-US" sz="3200" kern="0" dirty="0">
                <a:solidFill>
                  <a:schemeClr val="tx1"/>
                </a:solidFill>
              </a:rPr>
              <a:t>Facilitating pluricultural space</a:t>
            </a:r>
          </a:p>
          <a:p>
            <a:pPr>
              <a:lnSpc>
                <a:spcPct val="150000"/>
              </a:lnSpc>
            </a:pPr>
            <a:endParaRPr lang="en-GB" sz="1000" kern="0" dirty="0">
              <a:solidFill>
                <a:schemeClr val="tx1"/>
              </a:solidFill>
            </a:endParaRPr>
          </a:p>
          <a:p>
            <a:pPr>
              <a:lnSpc>
                <a:spcPct val="150000"/>
              </a:lnSpc>
            </a:pPr>
            <a:r>
              <a:rPr lang="en-GB" sz="2400" kern="0" dirty="0">
                <a:solidFill>
                  <a:schemeClr val="tx1"/>
                </a:solidFill>
              </a:rPr>
              <a:t>Can act in a supportive manner in intercultural encounters, recognising the feelings and different worldviews of other members of the group.</a:t>
            </a:r>
          </a:p>
          <a:p>
            <a:pPr>
              <a:lnSpc>
                <a:spcPct val="150000"/>
              </a:lnSpc>
            </a:pPr>
            <a:endParaRPr lang="en-GB" sz="1400" kern="0" dirty="0">
              <a:solidFill>
                <a:schemeClr val="tx1"/>
              </a:solidFill>
            </a:endParaRPr>
          </a:p>
          <a:p>
            <a:pPr marL="342900" indent="-342900">
              <a:lnSpc>
                <a:spcPct val="150000"/>
              </a:lnSpc>
              <a:buFont typeface="Arial" panose="020B0604020202020204" pitchFamily="34" charset="0"/>
              <a:buChar char="•"/>
            </a:pPr>
            <a:r>
              <a:rPr lang="en-GB" sz="3200" kern="0" dirty="0">
                <a:solidFill>
                  <a:schemeClr val="tx1"/>
                </a:solidFill>
              </a:rPr>
              <a:t>How could you use the following video to develop mediation skills in class?</a:t>
            </a:r>
          </a:p>
          <a:p>
            <a:pPr>
              <a:lnSpc>
                <a:spcPct val="150000"/>
              </a:lnSpc>
            </a:pPr>
            <a:endParaRPr lang="en-US" sz="2400" kern="0" dirty="0">
              <a:solidFill>
                <a:schemeClr val="tx1"/>
              </a:solidFill>
            </a:endParaRPr>
          </a:p>
        </p:txBody>
      </p:sp>
      <p:pic>
        <p:nvPicPr>
          <p:cNvPr id="4" name="Picture 3" descr="Graphical user interface, text, application&#10;&#10;Description automatically generated">
            <a:extLst>
              <a:ext uri="{FF2B5EF4-FFF2-40B4-BE49-F238E27FC236}">
                <a16:creationId xmlns:a16="http://schemas.microsoft.com/office/drawing/2014/main" id="{36AF0343-05B7-453A-1A93-CA3D8318BB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38109309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Mediating communication</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5"/>
            <a:ext cx="8661615" cy="4310168"/>
          </a:xfrm>
          <a:prstGeom prst="rect">
            <a:avLst/>
          </a:prstGeom>
        </p:spPr>
        <p:txBody>
          <a:bodyPr vert="horz" lIns="91440" tIns="45720" rIns="91440" bIns="45720" rtlCol="0" anchor="t">
            <a:normAutofit/>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a:lnSpc>
                <a:spcPct val="150000"/>
              </a:lnSpc>
            </a:pPr>
            <a:endParaRPr lang="en-US" sz="2400" kern="0" dirty="0">
              <a:solidFill>
                <a:srgbClr val="FF0000"/>
              </a:solidFill>
            </a:endParaRPr>
          </a:p>
        </p:txBody>
      </p:sp>
      <p:pic>
        <p:nvPicPr>
          <p:cNvPr id="4" name="On Point B2 Video 2 Sports &amp; Politics FINAL MASTER">
            <a:hlinkClick r:id="" action="ppaction://media"/>
            <a:extLst>
              <a:ext uri="{FF2B5EF4-FFF2-40B4-BE49-F238E27FC236}">
                <a16:creationId xmlns:a16="http://schemas.microsoft.com/office/drawing/2014/main" id="{835EC455-4CBF-DBF0-1797-7DF1B3CE2C6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295329" y="1789075"/>
            <a:ext cx="7601339" cy="4275753"/>
          </a:xfrm>
          <a:prstGeom prst="rect">
            <a:avLst/>
          </a:prstGeom>
        </p:spPr>
      </p:pic>
      <p:pic>
        <p:nvPicPr>
          <p:cNvPr id="5" name="Picture 4" descr="Graphical user interface, text, application&#10;&#10;Description automatically generated">
            <a:extLst>
              <a:ext uri="{FF2B5EF4-FFF2-40B4-BE49-F238E27FC236}">
                <a16:creationId xmlns:a16="http://schemas.microsoft.com/office/drawing/2014/main" id="{3623D630-1712-66DB-B57C-CD065AA8E79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3133775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917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Mediating communication</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1765192" y="1789074"/>
            <a:ext cx="8661615" cy="4843153"/>
          </a:xfrm>
          <a:prstGeom prst="rect">
            <a:avLst/>
          </a:prstGeom>
        </p:spPr>
        <p:txBody>
          <a:bodyPr vert="horz" lIns="91440" tIns="45720" rIns="91440" bIns="45720" rtlCol="0" anchor="t">
            <a:normAutofit fontScale="62500" lnSpcReduction="20000"/>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algn="ctr">
              <a:lnSpc>
                <a:spcPct val="150000"/>
              </a:lnSpc>
            </a:pPr>
            <a:r>
              <a:rPr lang="en-US" sz="4500" kern="0" dirty="0">
                <a:solidFill>
                  <a:schemeClr val="tx1"/>
                </a:solidFill>
              </a:rPr>
              <a:t>Facilitating communication in delicate situations </a:t>
            </a:r>
          </a:p>
          <a:p>
            <a:pPr algn="ctr">
              <a:lnSpc>
                <a:spcPct val="150000"/>
              </a:lnSpc>
            </a:pPr>
            <a:r>
              <a:rPr lang="en-US" sz="4500" kern="0" dirty="0">
                <a:solidFill>
                  <a:schemeClr val="tx1"/>
                </a:solidFill>
              </a:rPr>
              <a:t>and disagreements</a:t>
            </a:r>
          </a:p>
          <a:p>
            <a:pPr>
              <a:lnSpc>
                <a:spcPct val="150000"/>
              </a:lnSpc>
            </a:pPr>
            <a:r>
              <a:rPr lang="en-US" sz="3200" kern="0" dirty="0">
                <a:solidFill>
                  <a:schemeClr val="tx1"/>
                </a:solidFill>
              </a:rPr>
              <a:t>Progression up the scales:</a:t>
            </a:r>
          </a:p>
          <a:p>
            <a:pPr marL="457200" indent="-457200">
              <a:lnSpc>
                <a:spcPct val="150000"/>
              </a:lnSpc>
              <a:buFont typeface="Arial" panose="020B0604020202020204" pitchFamily="34" charset="0"/>
              <a:buChar char="•"/>
            </a:pPr>
            <a:r>
              <a:rPr lang="en-US" sz="3200" kern="0" dirty="0">
                <a:solidFill>
                  <a:schemeClr val="tx1"/>
                </a:solidFill>
              </a:rPr>
              <a:t>A levels – </a:t>
            </a:r>
            <a:r>
              <a:rPr lang="en-US" sz="3200" b="0" kern="0" dirty="0">
                <a:solidFill>
                  <a:schemeClr val="tx1"/>
                </a:solidFill>
              </a:rPr>
              <a:t>the user/learner can </a:t>
            </a:r>
            <a:r>
              <a:rPr lang="en-US" sz="3200" kern="0" dirty="0">
                <a:solidFill>
                  <a:srgbClr val="00B0F0"/>
                </a:solidFill>
              </a:rPr>
              <a:t>recognize when disagreement occurs.</a:t>
            </a:r>
          </a:p>
          <a:p>
            <a:pPr marL="457200" indent="-457200">
              <a:lnSpc>
                <a:spcPct val="150000"/>
              </a:lnSpc>
              <a:buFont typeface="Arial" panose="020B0604020202020204" pitchFamily="34" charset="0"/>
              <a:buChar char="•"/>
            </a:pPr>
            <a:r>
              <a:rPr lang="en-US" sz="3200" kern="0" dirty="0">
                <a:solidFill>
                  <a:schemeClr val="tx1"/>
                </a:solidFill>
              </a:rPr>
              <a:t>B1 – </a:t>
            </a:r>
            <a:r>
              <a:rPr lang="en-US" sz="3200" b="0" kern="0" dirty="0">
                <a:solidFill>
                  <a:schemeClr val="tx1"/>
                </a:solidFill>
              </a:rPr>
              <a:t>he/she can </a:t>
            </a:r>
            <a:r>
              <a:rPr lang="en-US" sz="3200" kern="0" dirty="0">
                <a:solidFill>
                  <a:srgbClr val="00B0F0"/>
                </a:solidFill>
              </a:rPr>
              <a:t>obtain explanations, demonstrate understanding of the issues and seek clarification </a:t>
            </a:r>
            <a:r>
              <a:rPr lang="en-US" sz="3200" b="0" kern="0" dirty="0">
                <a:solidFill>
                  <a:schemeClr val="tx1"/>
                </a:solidFill>
              </a:rPr>
              <a:t>where necessary</a:t>
            </a:r>
          </a:p>
          <a:p>
            <a:pPr marL="457200" indent="-457200">
              <a:lnSpc>
                <a:spcPct val="150000"/>
              </a:lnSpc>
              <a:buFont typeface="Arial" panose="020B0604020202020204" pitchFamily="34" charset="0"/>
              <a:buChar char="•"/>
            </a:pPr>
            <a:r>
              <a:rPr lang="en-US" sz="3200" kern="0" dirty="0">
                <a:solidFill>
                  <a:schemeClr val="tx1"/>
                </a:solidFill>
              </a:rPr>
              <a:t>B2 – </a:t>
            </a:r>
            <a:r>
              <a:rPr lang="en-US" sz="3200" b="0" kern="0" dirty="0">
                <a:solidFill>
                  <a:schemeClr val="tx1"/>
                </a:solidFill>
              </a:rPr>
              <a:t>he/she can </a:t>
            </a:r>
            <a:r>
              <a:rPr lang="en-US" sz="3200" kern="0" dirty="0">
                <a:solidFill>
                  <a:srgbClr val="00B0F0"/>
                </a:solidFill>
              </a:rPr>
              <a:t>outline the main issues </a:t>
            </a:r>
            <a:r>
              <a:rPr lang="en-US" sz="3200" b="0" kern="0" dirty="0">
                <a:solidFill>
                  <a:schemeClr val="tx1"/>
                </a:solidFill>
              </a:rPr>
              <a:t>of the parties concerned, </a:t>
            </a:r>
            <a:r>
              <a:rPr lang="en-US" sz="3200" kern="0" dirty="0">
                <a:solidFill>
                  <a:srgbClr val="00B0F0"/>
                </a:solidFill>
              </a:rPr>
              <a:t>identify common ground, highlight possible solutions</a:t>
            </a:r>
            <a:r>
              <a:rPr lang="en-US" sz="3200" b="0" kern="0" dirty="0">
                <a:solidFill>
                  <a:srgbClr val="00B0F0"/>
                </a:solidFill>
              </a:rPr>
              <a:t> </a:t>
            </a:r>
            <a:r>
              <a:rPr lang="en-US" sz="3200" b="0" kern="0" dirty="0">
                <a:solidFill>
                  <a:schemeClr val="tx1"/>
                </a:solidFill>
              </a:rPr>
              <a:t>and </a:t>
            </a:r>
            <a:r>
              <a:rPr lang="en-US" sz="3200" kern="0" dirty="0" err="1">
                <a:solidFill>
                  <a:srgbClr val="00B0F0"/>
                </a:solidFill>
              </a:rPr>
              <a:t>summarise</a:t>
            </a:r>
            <a:r>
              <a:rPr lang="en-US" sz="3200" kern="0" dirty="0">
                <a:solidFill>
                  <a:srgbClr val="00B0F0"/>
                </a:solidFill>
              </a:rPr>
              <a:t> what is agreed.</a:t>
            </a:r>
          </a:p>
          <a:p>
            <a:pPr marL="457200" indent="-457200">
              <a:lnSpc>
                <a:spcPct val="150000"/>
              </a:lnSpc>
              <a:buFont typeface="Arial" panose="020B0604020202020204" pitchFamily="34" charset="0"/>
              <a:buChar char="•"/>
            </a:pPr>
            <a:r>
              <a:rPr lang="en-US" sz="3200" kern="0" dirty="0">
                <a:solidFill>
                  <a:schemeClr val="tx1"/>
                </a:solidFill>
              </a:rPr>
              <a:t>C levels – </a:t>
            </a:r>
            <a:r>
              <a:rPr lang="en-US" sz="3200" b="0" kern="0" dirty="0">
                <a:solidFill>
                  <a:schemeClr val="tx1"/>
                </a:solidFill>
              </a:rPr>
              <a:t>he/she has the </a:t>
            </a:r>
            <a:r>
              <a:rPr lang="en-US" sz="3200" kern="0" dirty="0">
                <a:solidFill>
                  <a:srgbClr val="00B0F0"/>
                </a:solidFill>
              </a:rPr>
              <a:t>diplomatic and persuasive language to do this more effectively,</a:t>
            </a:r>
            <a:r>
              <a:rPr lang="en-US" sz="3200" kern="0" dirty="0">
                <a:solidFill>
                  <a:schemeClr val="tx1"/>
                </a:solidFill>
              </a:rPr>
              <a:t> </a:t>
            </a:r>
            <a:r>
              <a:rPr lang="en-US" sz="3200" b="0" kern="0" dirty="0">
                <a:solidFill>
                  <a:schemeClr val="tx1"/>
                </a:solidFill>
              </a:rPr>
              <a:t>guiding  a delicate discussion sensitively.</a:t>
            </a:r>
            <a:endParaRPr lang="en-US" sz="2800" b="0" kern="0" dirty="0">
              <a:solidFill>
                <a:schemeClr val="tx1"/>
              </a:solidFill>
            </a:endParaRPr>
          </a:p>
        </p:txBody>
      </p:sp>
      <p:pic>
        <p:nvPicPr>
          <p:cNvPr id="4" name="Picture 3" descr="Graphical user interface, text, application&#10;&#10;Description automatically generated">
            <a:extLst>
              <a:ext uri="{FF2B5EF4-FFF2-40B4-BE49-F238E27FC236}">
                <a16:creationId xmlns:a16="http://schemas.microsoft.com/office/drawing/2014/main" id="{0A2ACA02-5840-C8B7-FE19-E593339F32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21671557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Mediating communication</a:t>
            </a:r>
          </a:p>
        </p:txBody>
      </p:sp>
      <p:sp>
        <p:nvSpPr>
          <p:cNvPr id="3" name="Titel 1">
            <a:extLst>
              <a:ext uri="{FF2B5EF4-FFF2-40B4-BE49-F238E27FC236}">
                <a16:creationId xmlns:a16="http://schemas.microsoft.com/office/drawing/2014/main" id="{5C73FEC3-69E9-4F25-B9FE-9A85F195431F}"/>
              </a:ext>
            </a:extLst>
          </p:cNvPr>
          <p:cNvSpPr txBox="1">
            <a:spLocks/>
          </p:cNvSpPr>
          <p:nvPr/>
        </p:nvSpPr>
        <p:spPr>
          <a:xfrm>
            <a:off x="914400" y="1789075"/>
            <a:ext cx="9512407" cy="4465422"/>
          </a:xfrm>
          <a:prstGeom prst="rect">
            <a:avLst/>
          </a:prstGeom>
        </p:spPr>
        <p:txBody>
          <a:bodyPr vert="horz" lIns="91440" tIns="45720" rIns="91440" bIns="45720" rtlCol="0" anchor="t">
            <a:normAutofit lnSpcReduction="10000"/>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marL="457200" indent="-457200">
              <a:lnSpc>
                <a:spcPct val="150000"/>
              </a:lnSpc>
              <a:buFont typeface="Arial" panose="020B0604020202020204" pitchFamily="34" charset="0"/>
              <a:buChar char="•"/>
            </a:pPr>
            <a:r>
              <a:rPr lang="en-US" sz="3400" kern="0" dirty="0">
                <a:solidFill>
                  <a:schemeClr val="tx1"/>
                </a:solidFill>
              </a:rPr>
              <a:t>Setting up a debate</a:t>
            </a:r>
          </a:p>
          <a:p>
            <a:pPr marL="457200" indent="-457200">
              <a:lnSpc>
                <a:spcPct val="150000"/>
              </a:lnSpc>
              <a:buFont typeface="Arial" panose="020B0604020202020204" pitchFamily="34" charset="0"/>
              <a:buChar char="•"/>
            </a:pPr>
            <a:r>
              <a:rPr lang="en-US" sz="3400" kern="0" dirty="0">
                <a:solidFill>
                  <a:schemeClr val="tx1"/>
                </a:solidFill>
              </a:rPr>
              <a:t>What lesson stages would </a:t>
            </a:r>
          </a:p>
          <a:p>
            <a:pPr>
              <a:lnSpc>
                <a:spcPct val="150000"/>
              </a:lnSpc>
            </a:pPr>
            <a:r>
              <a:rPr lang="en-US" sz="3400" kern="0" dirty="0">
                <a:solidFill>
                  <a:schemeClr val="tx1"/>
                </a:solidFill>
              </a:rPr>
              <a:t>     you include?</a:t>
            </a:r>
          </a:p>
          <a:p>
            <a:pPr marL="457200" indent="-457200">
              <a:lnSpc>
                <a:spcPct val="150000"/>
              </a:lnSpc>
              <a:buFont typeface="Arial" panose="020B0604020202020204" pitchFamily="34" charset="0"/>
              <a:buChar char="•"/>
            </a:pPr>
            <a:r>
              <a:rPr lang="en-US" sz="3400" kern="0" dirty="0">
                <a:solidFill>
                  <a:schemeClr val="tx1"/>
                </a:solidFill>
              </a:rPr>
              <a:t>What language focus?</a:t>
            </a:r>
          </a:p>
          <a:p>
            <a:pPr marL="457200" indent="-457200">
              <a:lnSpc>
                <a:spcPct val="150000"/>
              </a:lnSpc>
              <a:buFont typeface="Arial" panose="020B0604020202020204" pitchFamily="34" charset="0"/>
              <a:buChar char="•"/>
            </a:pPr>
            <a:r>
              <a:rPr lang="en-US" sz="3400" kern="0" dirty="0">
                <a:solidFill>
                  <a:schemeClr val="tx1"/>
                </a:solidFill>
              </a:rPr>
              <a:t>How could you evaluate the </a:t>
            </a:r>
          </a:p>
          <a:p>
            <a:pPr>
              <a:lnSpc>
                <a:spcPct val="150000"/>
              </a:lnSpc>
            </a:pPr>
            <a:r>
              <a:rPr lang="en-US" sz="3400" kern="0" dirty="0">
                <a:solidFill>
                  <a:schemeClr val="tx1"/>
                </a:solidFill>
              </a:rPr>
              <a:t>    students’ ability to mediate?</a:t>
            </a:r>
          </a:p>
          <a:p>
            <a:pPr marL="457200" indent="-457200">
              <a:lnSpc>
                <a:spcPct val="150000"/>
              </a:lnSpc>
              <a:buFont typeface="Arial" panose="020B0604020202020204" pitchFamily="34" charset="0"/>
              <a:buChar char="•"/>
            </a:pPr>
            <a:endParaRPr lang="en-US" sz="3400" kern="0" dirty="0">
              <a:solidFill>
                <a:schemeClr val="tx1"/>
              </a:solidFill>
            </a:endParaRPr>
          </a:p>
          <a:p>
            <a:pPr>
              <a:lnSpc>
                <a:spcPct val="150000"/>
              </a:lnSpc>
            </a:pPr>
            <a:endParaRPr lang="en-US" sz="2800" b="0" kern="0" dirty="0">
              <a:solidFill>
                <a:schemeClr val="tx1"/>
              </a:solidFill>
            </a:endParaRPr>
          </a:p>
        </p:txBody>
      </p:sp>
      <p:pic>
        <p:nvPicPr>
          <p:cNvPr id="5" name="Picture 4" descr="Graphical user interface, text, chat or text message&#10;&#10;Description automatically generated">
            <a:extLst>
              <a:ext uri="{FF2B5EF4-FFF2-40B4-BE49-F238E27FC236}">
                <a16:creationId xmlns:a16="http://schemas.microsoft.com/office/drawing/2014/main" id="{7B32A07F-40EB-87DB-B925-6F6D030F5083}"/>
              </a:ext>
            </a:extLst>
          </p:cNvPr>
          <p:cNvPicPr>
            <a:picLocks noChangeAspect="1"/>
          </p:cNvPicPr>
          <p:nvPr/>
        </p:nvPicPr>
        <p:blipFill rotWithShape="1">
          <a:blip r:embed="rId3"/>
          <a:srcRect l="12132" t="31614" r="55794" b="14320"/>
          <a:stretch/>
        </p:blipFill>
        <p:spPr bwMode="auto">
          <a:xfrm>
            <a:off x="6657197" y="1873772"/>
            <a:ext cx="4620403" cy="438072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446502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E1E48-C039-4C9E-9013-1F267E5812C0}"/>
              </a:ext>
            </a:extLst>
          </p:cNvPr>
          <p:cNvSpPr>
            <a:spLocks noGrp="1"/>
          </p:cNvSpPr>
          <p:nvPr>
            <p:ph type="title"/>
          </p:nvPr>
        </p:nvSpPr>
        <p:spPr/>
        <p:txBody>
          <a:bodyPr>
            <a:normAutofit/>
          </a:bodyPr>
          <a:lstStyle/>
          <a:p>
            <a:r>
              <a:rPr lang="en-GB" sz="3600" dirty="0"/>
              <a:t>Conclusion</a:t>
            </a:r>
          </a:p>
        </p:txBody>
      </p:sp>
      <p:sp>
        <p:nvSpPr>
          <p:cNvPr id="4" name="Titel 1">
            <a:extLst>
              <a:ext uri="{FF2B5EF4-FFF2-40B4-BE49-F238E27FC236}">
                <a16:creationId xmlns:a16="http://schemas.microsoft.com/office/drawing/2014/main" id="{81AF93D7-1E18-4FE9-8F27-315F9C6CDF94}"/>
              </a:ext>
            </a:extLst>
          </p:cNvPr>
          <p:cNvSpPr txBox="1">
            <a:spLocks/>
          </p:cNvSpPr>
          <p:nvPr/>
        </p:nvSpPr>
        <p:spPr>
          <a:xfrm>
            <a:off x="1765192" y="1789075"/>
            <a:ext cx="8661615" cy="4310168"/>
          </a:xfrm>
          <a:prstGeom prst="rect">
            <a:avLst/>
          </a:prstGeom>
        </p:spPr>
        <p:txBody>
          <a:bodyPr vert="horz" lIns="91440" tIns="45720" rIns="91440" bIns="45720" rtlCol="0" anchor="t">
            <a:normAutofit/>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a:lnSpc>
                <a:spcPct val="150000"/>
              </a:lnSpc>
            </a:pPr>
            <a:endParaRPr lang="en-US" sz="2800" kern="0" dirty="0">
              <a:solidFill>
                <a:schemeClr val="tx1"/>
              </a:solidFill>
            </a:endParaRPr>
          </a:p>
        </p:txBody>
      </p:sp>
      <p:sp>
        <p:nvSpPr>
          <p:cNvPr id="6" name="Rectangle 5">
            <a:extLst>
              <a:ext uri="{FF2B5EF4-FFF2-40B4-BE49-F238E27FC236}">
                <a16:creationId xmlns:a16="http://schemas.microsoft.com/office/drawing/2014/main" id="{B23A3C92-8998-41B8-AFAC-305B1FE6AD3C}"/>
              </a:ext>
            </a:extLst>
          </p:cNvPr>
          <p:cNvSpPr/>
          <p:nvPr/>
        </p:nvSpPr>
        <p:spPr>
          <a:xfrm>
            <a:off x="1175657" y="2058717"/>
            <a:ext cx="9840685" cy="5563831"/>
          </a:xfrm>
          <a:prstGeom prst="rect">
            <a:avLst/>
          </a:prstGeom>
        </p:spPr>
        <p:txBody>
          <a:bodyPr wrap="square">
            <a:spAutoFit/>
          </a:bodyPr>
          <a:lstStyle/>
          <a:p>
            <a:pPr marL="342900" indent="-342900" algn="l">
              <a:lnSpc>
                <a:spcPct val="150000"/>
              </a:lnSpc>
              <a:buFont typeface="Arial" panose="020B0604020202020204" pitchFamily="34" charset="0"/>
              <a:buChar char="•"/>
            </a:pPr>
            <a:r>
              <a:rPr lang="en-US" b="1" kern="0" dirty="0"/>
              <a:t>Mediation isn’t new in ELT</a:t>
            </a:r>
          </a:p>
          <a:p>
            <a:pPr marL="342900" indent="-342900" algn="l">
              <a:lnSpc>
                <a:spcPct val="150000"/>
              </a:lnSpc>
              <a:buFont typeface="Arial" panose="020B0604020202020204" pitchFamily="34" charset="0"/>
              <a:buChar char="•"/>
            </a:pPr>
            <a:r>
              <a:rPr lang="en-US" b="1" kern="0" dirty="0"/>
              <a:t>Not only translation/interpretation</a:t>
            </a:r>
          </a:p>
          <a:p>
            <a:pPr marL="342900" indent="-342900" algn="l">
              <a:lnSpc>
                <a:spcPct val="150000"/>
              </a:lnSpc>
              <a:buFont typeface="Arial" panose="020B0604020202020204" pitchFamily="34" charset="0"/>
              <a:buChar char="•"/>
            </a:pPr>
            <a:r>
              <a:rPr lang="en-US" b="1" kern="0" dirty="0"/>
              <a:t>Now has a greater focus</a:t>
            </a:r>
          </a:p>
          <a:p>
            <a:pPr marL="342900" indent="-342900" algn="l">
              <a:lnSpc>
                <a:spcPct val="150000"/>
              </a:lnSpc>
              <a:buFont typeface="Arial" panose="020B0604020202020204" pitchFamily="34" charset="0"/>
              <a:buChar char="•"/>
            </a:pPr>
            <a:r>
              <a:rPr lang="en-US" b="1" kern="0" dirty="0"/>
              <a:t>Many common ELT activities already encourage mediation</a:t>
            </a:r>
          </a:p>
          <a:p>
            <a:pPr marL="342900" indent="-342900" algn="l">
              <a:lnSpc>
                <a:spcPct val="150000"/>
              </a:lnSpc>
              <a:buFont typeface="Arial" panose="020B0604020202020204" pitchFamily="34" charset="0"/>
              <a:buChar char="•"/>
            </a:pPr>
            <a:r>
              <a:rPr lang="en-US" b="1" kern="0" dirty="0"/>
              <a:t>Very common in some ELT fields e.g. EAP</a:t>
            </a:r>
          </a:p>
          <a:p>
            <a:pPr marL="342900" indent="-342900" algn="l">
              <a:lnSpc>
                <a:spcPct val="150000"/>
              </a:lnSpc>
              <a:buFont typeface="Arial" panose="020B0604020202020204" pitchFamily="34" charset="0"/>
              <a:buChar char="•"/>
            </a:pPr>
            <a:r>
              <a:rPr lang="en-US" b="1" kern="0" dirty="0"/>
              <a:t>Focusing on tasks that put the students in the middle of the </a:t>
            </a:r>
            <a:r>
              <a:rPr lang="en-US" b="1" kern="0"/>
              <a:t>communication channel</a:t>
            </a:r>
            <a:endParaRPr lang="en-US" b="1" kern="0" dirty="0"/>
          </a:p>
          <a:p>
            <a:pPr marL="342900" indent="-342900" algn="l">
              <a:lnSpc>
                <a:spcPct val="150000"/>
              </a:lnSpc>
              <a:buFont typeface="Arial" panose="020B0604020202020204" pitchFamily="34" charset="0"/>
              <a:buChar char="•"/>
            </a:pPr>
            <a:endParaRPr lang="en-US" b="1" kern="0" dirty="0"/>
          </a:p>
          <a:p>
            <a:pPr marL="342900" indent="-342900" algn="l">
              <a:lnSpc>
                <a:spcPct val="150000"/>
              </a:lnSpc>
              <a:buFont typeface="Arial" panose="020B0604020202020204" pitchFamily="34" charset="0"/>
              <a:buChar char="•"/>
            </a:pPr>
            <a:endParaRPr lang="en-US" b="1" kern="0" dirty="0"/>
          </a:p>
          <a:p>
            <a:pPr marL="342900" indent="-342900" algn="l">
              <a:lnSpc>
                <a:spcPct val="150000"/>
              </a:lnSpc>
              <a:buFont typeface="Arial" panose="020B0604020202020204" pitchFamily="34" charset="0"/>
              <a:buChar char="•"/>
            </a:pPr>
            <a:endParaRPr lang="en-US" b="1" kern="0" dirty="0"/>
          </a:p>
        </p:txBody>
      </p:sp>
      <p:pic>
        <p:nvPicPr>
          <p:cNvPr id="3" name="Picture 2" descr="Graphical user interface, text, application&#10;&#10;Description automatically generated">
            <a:extLst>
              <a:ext uri="{FF2B5EF4-FFF2-40B4-BE49-F238E27FC236}">
                <a16:creationId xmlns:a16="http://schemas.microsoft.com/office/drawing/2014/main" id="{66C80F48-484F-A819-3961-94B1E9C6C9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2400" y="5728996"/>
            <a:ext cx="1276696" cy="656330"/>
          </a:xfrm>
          <a:prstGeom prst="rect">
            <a:avLst/>
          </a:prstGeom>
        </p:spPr>
      </p:pic>
    </p:spTree>
    <p:extLst>
      <p:ext uri="{BB962C8B-B14F-4D97-AF65-F5344CB8AC3E}">
        <p14:creationId xmlns:p14="http://schemas.microsoft.com/office/powerpoint/2010/main" val="28079677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67629" y="0"/>
            <a:ext cx="10515600" cy="847725"/>
          </a:xfrm>
        </p:spPr>
        <p:txBody>
          <a:bodyPr>
            <a:normAutofit fontScale="90000"/>
          </a:bodyPr>
          <a:lstStyle/>
          <a:p>
            <a:r>
              <a:rPr lang="de-DE" sz="4400" dirty="0">
                <a:latin typeface="Arial" panose="020B0604020202020204" pitchFamily="34" charset="0"/>
              </a:rPr>
              <a:t>DELTA </a:t>
            </a:r>
            <a:br>
              <a:rPr lang="de-DE" sz="4400" dirty="0">
                <a:latin typeface="Arial" panose="020B0604020202020204" pitchFamily="34" charset="0"/>
              </a:rPr>
            </a:br>
            <a:br>
              <a:rPr lang="de-DE" sz="4400" dirty="0">
                <a:latin typeface="Arial" panose="020B0604020202020204" pitchFamily="34" charset="0"/>
              </a:rPr>
            </a:br>
            <a:br>
              <a:rPr lang="de-DE" sz="4400" dirty="0">
                <a:latin typeface="Arial" panose="020B0604020202020204" pitchFamily="34" charset="0"/>
              </a:rPr>
            </a:br>
            <a:r>
              <a:rPr lang="en-GB" sz="3200" dirty="0">
                <a:latin typeface="Arial" panose="020B0604020202020204" pitchFamily="34" charset="0"/>
              </a:rPr>
              <a:t>On Point: 6 Level General English Course</a:t>
            </a:r>
            <a:endParaRPr lang="en-GB" sz="3200" noProof="0" dirty="0">
              <a:latin typeface="Arial" panose="020B0604020202020204" pitchFamily="34" charset="0"/>
            </a:endParaRPr>
          </a:p>
        </p:txBody>
      </p:sp>
      <p:pic>
        <p:nvPicPr>
          <p:cNvPr id="6" name="Picture 2">
            <a:extLst>
              <a:ext uri="{FF2B5EF4-FFF2-40B4-BE49-F238E27FC236}">
                <a16:creationId xmlns:a16="http://schemas.microsoft.com/office/drawing/2014/main" id="{3F6FF6D9-291B-4940-BDF6-4699C8AD960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288" y="1683819"/>
            <a:ext cx="1514033" cy="2009579"/>
          </a:xfrm>
          <a:prstGeom prst="rect">
            <a:avLst/>
          </a:prstGeom>
        </p:spPr>
      </p:pic>
      <p:pic>
        <p:nvPicPr>
          <p:cNvPr id="7" name="Picture 6">
            <a:extLst>
              <a:ext uri="{FF2B5EF4-FFF2-40B4-BE49-F238E27FC236}">
                <a16:creationId xmlns:a16="http://schemas.microsoft.com/office/drawing/2014/main" id="{10736181-657C-46C6-9289-802EB5B064D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40265" y="2181181"/>
            <a:ext cx="1514033" cy="2013737"/>
          </a:xfrm>
          <a:prstGeom prst="rect">
            <a:avLst/>
          </a:prstGeom>
        </p:spPr>
      </p:pic>
      <p:pic>
        <p:nvPicPr>
          <p:cNvPr id="8" name="Picture 8">
            <a:extLst>
              <a:ext uri="{FF2B5EF4-FFF2-40B4-BE49-F238E27FC236}">
                <a16:creationId xmlns:a16="http://schemas.microsoft.com/office/drawing/2014/main" id="{0C9B1B43-93D3-4983-B92A-0437D9FBEBB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50242" y="2722073"/>
            <a:ext cx="1514033" cy="2002991"/>
          </a:xfrm>
          <a:prstGeom prst="rect">
            <a:avLst/>
          </a:prstGeom>
        </p:spPr>
      </p:pic>
      <p:pic>
        <p:nvPicPr>
          <p:cNvPr id="10" name="Picture 10">
            <a:extLst>
              <a:ext uri="{FF2B5EF4-FFF2-40B4-BE49-F238E27FC236}">
                <a16:creationId xmlns:a16="http://schemas.microsoft.com/office/drawing/2014/main" id="{5D50777C-36FE-4136-8F77-49848BA37C5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786292" y="3188049"/>
            <a:ext cx="1512167" cy="2013739"/>
          </a:xfrm>
          <a:prstGeom prst="rect">
            <a:avLst/>
          </a:prstGeom>
        </p:spPr>
      </p:pic>
      <p:pic>
        <p:nvPicPr>
          <p:cNvPr id="11" name="Picture 12">
            <a:extLst>
              <a:ext uri="{FF2B5EF4-FFF2-40B4-BE49-F238E27FC236}">
                <a16:creationId xmlns:a16="http://schemas.microsoft.com/office/drawing/2014/main" id="{335AAB2F-6866-4358-9A13-23368758468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468330" y="3650790"/>
            <a:ext cx="1586364" cy="2081620"/>
          </a:xfrm>
          <a:prstGeom prst="rect">
            <a:avLst/>
          </a:prstGeom>
        </p:spPr>
      </p:pic>
      <p:pic>
        <p:nvPicPr>
          <p:cNvPr id="12" name="Picture 14">
            <a:extLst>
              <a:ext uri="{FF2B5EF4-FFF2-40B4-BE49-F238E27FC236}">
                <a16:creationId xmlns:a16="http://schemas.microsoft.com/office/drawing/2014/main" id="{940FD3B6-6B47-4D7E-949F-07E53DB079C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224565" y="4194919"/>
            <a:ext cx="1558664" cy="2081620"/>
          </a:xfrm>
          <a:prstGeom prst="rect">
            <a:avLst/>
          </a:prstGeom>
        </p:spPr>
      </p:pic>
      <p:sp>
        <p:nvSpPr>
          <p:cNvPr id="3" name="TextBox 2">
            <a:extLst>
              <a:ext uri="{FF2B5EF4-FFF2-40B4-BE49-F238E27FC236}">
                <a16:creationId xmlns:a16="http://schemas.microsoft.com/office/drawing/2014/main" id="{D293F443-C61A-835E-7918-3C7F4B1E113A}"/>
              </a:ext>
            </a:extLst>
          </p:cNvPr>
          <p:cNvSpPr txBox="1"/>
          <p:nvPr/>
        </p:nvSpPr>
        <p:spPr>
          <a:xfrm>
            <a:off x="1014984" y="5020056"/>
            <a:ext cx="3383280" cy="461665"/>
          </a:xfrm>
          <a:prstGeom prst="rect">
            <a:avLst/>
          </a:prstGeom>
          <a:noFill/>
        </p:spPr>
        <p:txBody>
          <a:bodyPr wrap="square" rtlCol="0">
            <a:spAutoFit/>
          </a:bodyPr>
          <a:lstStyle/>
          <a:p>
            <a:pPr algn="ctr"/>
            <a:r>
              <a:rPr lang="en-GB" dirty="0"/>
              <a:t>Questions?</a:t>
            </a:r>
          </a:p>
        </p:txBody>
      </p:sp>
      <p:sp>
        <p:nvSpPr>
          <p:cNvPr id="4" name="TextBox 3">
            <a:extLst>
              <a:ext uri="{FF2B5EF4-FFF2-40B4-BE49-F238E27FC236}">
                <a16:creationId xmlns:a16="http://schemas.microsoft.com/office/drawing/2014/main" id="{88DE3349-298A-EDE5-62F9-239ACFEBF454}"/>
              </a:ext>
            </a:extLst>
          </p:cNvPr>
          <p:cNvSpPr txBox="1"/>
          <p:nvPr/>
        </p:nvSpPr>
        <p:spPr>
          <a:xfrm>
            <a:off x="7741920" y="2059656"/>
            <a:ext cx="3383280" cy="461665"/>
          </a:xfrm>
          <a:prstGeom prst="rect">
            <a:avLst/>
          </a:prstGeom>
          <a:noFill/>
        </p:spPr>
        <p:txBody>
          <a:bodyPr wrap="square" rtlCol="0">
            <a:spAutoFit/>
          </a:bodyPr>
          <a:lstStyle/>
          <a:p>
            <a:pPr algn="ctr"/>
            <a:r>
              <a:rPr lang="en-GB" dirty="0"/>
              <a:t>Questions?</a:t>
            </a:r>
          </a:p>
        </p:txBody>
      </p:sp>
      <p:pic>
        <p:nvPicPr>
          <p:cNvPr id="5" name="Picture 4" descr="Graphical user interface, text, application&#10;&#10;Description automatically generated">
            <a:extLst>
              <a:ext uri="{FF2B5EF4-FFF2-40B4-BE49-F238E27FC236}">
                <a16:creationId xmlns:a16="http://schemas.microsoft.com/office/drawing/2014/main" id="{30DE1853-EABC-FB71-8939-BB50C755A17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01160" y="5776713"/>
            <a:ext cx="1276696" cy="656330"/>
          </a:xfrm>
          <a:prstGeom prst="rect">
            <a:avLst/>
          </a:prstGeom>
        </p:spPr>
      </p:pic>
    </p:spTree>
    <p:extLst>
      <p:ext uri="{BB962C8B-B14F-4D97-AF65-F5344CB8AC3E}">
        <p14:creationId xmlns:p14="http://schemas.microsoft.com/office/powerpoint/2010/main" val="37458604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E1E48-C039-4C9E-9013-1F267E5812C0}"/>
              </a:ext>
            </a:extLst>
          </p:cNvPr>
          <p:cNvSpPr>
            <a:spLocks noGrp="1"/>
          </p:cNvSpPr>
          <p:nvPr>
            <p:ph type="title"/>
          </p:nvPr>
        </p:nvSpPr>
        <p:spPr/>
        <p:txBody>
          <a:bodyPr>
            <a:normAutofit/>
          </a:bodyPr>
          <a:lstStyle/>
          <a:p>
            <a:r>
              <a:rPr lang="en-GB" sz="3600" dirty="0"/>
              <a:t>Bibliography</a:t>
            </a:r>
          </a:p>
        </p:txBody>
      </p:sp>
      <p:sp>
        <p:nvSpPr>
          <p:cNvPr id="4" name="Titel 1">
            <a:extLst>
              <a:ext uri="{FF2B5EF4-FFF2-40B4-BE49-F238E27FC236}">
                <a16:creationId xmlns:a16="http://schemas.microsoft.com/office/drawing/2014/main" id="{81AF93D7-1E18-4FE9-8F27-315F9C6CDF94}"/>
              </a:ext>
            </a:extLst>
          </p:cNvPr>
          <p:cNvSpPr txBox="1">
            <a:spLocks/>
          </p:cNvSpPr>
          <p:nvPr/>
        </p:nvSpPr>
        <p:spPr>
          <a:xfrm>
            <a:off x="1765192" y="1789075"/>
            <a:ext cx="8661615" cy="4310168"/>
          </a:xfrm>
          <a:prstGeom prst="rect">
            <a:avLst/>
          </a:prstGeom>
        </p:spPr>
        <p:txBody>
          <a:bodyPr vert="horz" lIns="91440" tIns="45720" rIns="91440" bIns="45720" rtlCol="0" anchor="t">
            <a:normAutofit/>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a:lnSpc>
                <a:spcPct val="150000"/>
              </a:lnSpc>
            </a:pPr>
            <a:endParaRPr lang="en-US" sz="2800" kern="0" dirty="0">
              <a:solidFill>
                <a:schemeClr val="tx1"/>
              </a:solidFill>
            </a:endParaRPr>
          </a:p>
        </p:txBody>
      </p:sp>
      <p:sp>
        <p:nvSpPr>
          <p:cNvPr id="8" name="Titel 1">
            <a:extLst>
              <a:ext uri="{FF2B5EF4-FFF2-40B4-BE49-F238E27FC236}">
                <a16:creationId xmlns:a16="http://schemas.microsoft.com/office/drawing/2014/main" id="{098B87CC-5CAE-4212-B6A6-E13C1C7D0655}"/>
              </a:ext>
            </a:extLst>
          </p:cNvPr>
          <p:cNvSpPr txBox="1">
            <a:spLocks/>
          </p:cNvSpPr>
          <p:nvPr/>
        </p:nvSpPr>
        <p:spPr>
          <a:xfrm>
            <a:off x="1063690" y="1789075"/>
            <a:ext cx="10412963" cy="4310168"/>
          </a:xfrm>
          <a:prstGeom prst="rect">
            <a:avLst/>
          </a:prstGeom>
        </p:spPr>
        <p:txBody>
          <a:bodyPr vert="horz" lIns="91440" tIns="45720" rIns="91440" bIns="45720" rtlCol="0" anchor="t">
            <a:noAutofit/>
          </a:bodyPr>
          <a:lstStyle>
            <a:lvl1pPr algn="l" rtl="0" eaLnBrk="0" fontAlgn="base" hangingPunct="0">
              <a:spcBef>
                <a:spcPct val="0"/>
              </a:spcBef>
              <a:spcAft>
                <a:spcPct val="0"/>
              </a:spcAft>
              <a:defRPr sz="2000" b="1" i="1">
                <a:solidFill>
                  <a:schemeClr val="bg1"/>
                </a:solidFill>
                <a:latin typeface="+mj-lt"/>
                <a:ea typeface="+mj-ea"/>
                <a:cs typeface="+mj-cs"/>
              </a:defRPr>
            </a:lvl1pPr>
            <a:lvl2pPr algn="l" rtl="0" eaLnBrk="0" fontAlgn="base" hangingPunct="0">
              <a:spcBef>
                <a:spcPct val="0"/>
              </a:spcBef>
              <a:spcAft>
                <a:spcPct val="0"/>
              </a:spcAft>
              <a:defRPr sz="2400" b="1">
                <a:solidFill>
                  <a:schemeClr val="tx1"/>
                </a:solidFill>
                <a:latin typeface="PoloST11K-Krftg" pitchFamily="34" charset="0"/>
              </a:defRPr>
            </a:lvl2pPr>
            <a:lvl3pPr algn="l" rtl="0" eaLnBrk="0" fontAlgn="base" hangingPunct="0">
              <a:spcBef>
                <a:spcPct val="0"/>
              </a:spcBef>
              <a:spcAft>
                <a:spcPct val="0"/>
              </a:spcAft>
              <a:defRPr sz="2400" b="1">
                <a:solidFill>
                  <a:schemeClr val="tx1"/>
                </a:solidFill>
                <a:latin typeface="PoloST11K-Krftg" pitchFamily="34" charset="0"/>
              </a:defRPr>
            </a:lvl3pPr>
            <a:lvl4pPr algn="l" rtl="0" eaLnBrk="0" fontAlgn="base" hangingPunct="0">
              <a:spcBef>
                <a:spcPct val="0"/>
              </a:spcBef>
              <a:spcAft>
                <a:spcPct val="0"/>
              </a:spcAft>
              <a:defRPr sz="2400" b="1">
                <a:solidFill>
                  <a:schemeClr val="tx1"/>
                </a:solidFill>
                <a:latin typeface="PoloST11K-Krftg" pitchFamily="34" charset="0"/>
              </a:defRPr>
            </a:lvl4pPr>
            <a:lvl5pPr algn="l" rtl="0" eaLnBrk="0" fontAlgn="base" hangingPunct="0">
              <a:spcBef>
                <a:spcPct val="0"/>
              </a:spcBef>
              <a:spcAft>
                <a:spcPct val="0"/>
              </a:spcAft>
              <a:defRPr sz="2400" b="1">
                <a:solidFill>
                  <a:schemeClr val="tx1"/>
                </a:solidFill>
                <a:latin typeface="PoloST11K-Krftg" pitchFamily="34" charset="0"/>
              </a:defRPr>
            </a:lvl5pPr>
            <a:lvl6pPr marL="457200" algn="l" rtl="0" eaLnBrk="0" fontAlgn="base" hangingPunct="0">
              <a:spcBef>
                <a:spcPct val="0"/>
              </a:spcBef>
              <a:spcAft>
                <a:spcPct val="0"/>
              </a:spcAft>
              <a:defRPr sz="2800" b="1">
                <a:solidFill>
                  <a:schemeClr val="bg1"/>
                </a:solidFill>
                <a:latin typeface="PoloST11K-Krftg" pitchFamily="34" charset="0"/>
              </a:defRPr>
            </a:lvl6pPr>
            <a:lvl7pPr marL="914400" algn="l" rtl="0" eaLnBrk="0" fontAlgn="base" hangingPunct="0">
              <a:spcBef>
                <a:spcPct val="0"/>
              </a:spcBef>
              <a:spcAft>
                <a:spcPct val="0"/>
              </a:spcAft>
              <a:defRPr sz="2800" b="1">
                <a:solidFill>
                  <a:schemeClr val="bg1"/>
                </a:solidFill>
                <a:latin typeface="PoloST11K-Krftg" pitchFamily="34" charset="0"/>
              </a:defRPr>
            </a:lvl7pPr>
            <a:lvl8pPr marL="1371600" algn="l" rtl="0" eaLnBrk="0" fontAlgn="base" hangingPunct="0">
              <a:spcBef>
                <a:spcPct val="0"/>
              </a:spcBef>
              <a:spcAft>
                <a:spcPct val="0"/>
              </a:spcAft>
              <a:defRPr sz="2800" b="1">
                <a:solidFill>
                  <a:schemeClr val="bg1"/>
                </a:solidFill>
                <a:latin typeface="PoloST11K-Krftg" pitchFamily="34" charset="0"/>
              </a:defRPr>
            </a:lvl8pPr>
            <a:lvl9pPr marL="1828800" algn="l" rtl="0" eaLnBrk="0" fontAlgn="base" hangingPunct="0">
              <a:spcBef>
                <a:spcPct val="0"/>
              </a:spcBef>
              <a:spcAft>
                <a:spcPct val="0"/>
              </a:spcAft>
              <a:defRPr sz="2800" b="1">
                <a:solidFill>
                  <a:schemeClr val="bg1"/>
                </a:solidFill>
                <a:latin typeface="PoloST11K-Krftg" pitchFamily="34" charset="0"/>
              </a:defRPr>
            </a:lvl9pPr>
          </a:lstStyle>
          <a:p>
            <a:pPr>
              <a:lnSpc>
                <a:spcPct val="150000"/>
              </a:lnSpc>
            </a:pPr>
            <a:r>
              <a:rPr lang="en-GB" i="0" kern="0" dirty="0">
                <a:solidFill>
                  <a:schemeClr val="tx1"/>
                </a:solidFill>
              </a:rPr>
              <a:t>Council of Europe (CEFR) (2001). Common European Framework of Reference for Languages: Learning, Teaching, Assessment. New York: Cambridge University Press.</a:t>
            </a:r>
          </a:p>
          <a:p>
            <a:pPr>
              <a:lnSpc>
                <a:spcPct val="150000"/>
              </a:lnSpc>
            </a:pPr>
            <a:r>
              <a:rPr lang="en-GB" i="0" kern="0" dirty="0">
                <a:solidFill>
                  <a:schemeClr val="tx1"/>
                </a:solidFill>
              </a:rPr>
              <a:t>Council of Europe (2018). Common European Framework of Reference for Languages: Learning, Teaching, Assessment. Companion Volume with New Descriptors. Strasbourg: Council of Europe Publishing. Authors: B. North, E. </a:t>
            </a:r>
            <a:r>
              <a:rPr lang="en-GB" i="0" kern="0" dirty="0" err="1">
                <a:solidFill>
                  <a:schemeClr val="tx1"/>
                </a:solidFill>
              </a:rPr>
              <a:t>Piccardo</a:t>
            </a:r>
            <a:r>
              <a:rPr lang="en-GB" i="0" kern="0" dirty="0">
                <a:solidFill>
                  <a:schemeClr val="tx1"/>
                </a:solidFill>
              </a:rPr>
              <a:t>, T. Goodier.</a:t>
            </a:r>
          </a:p>
          <a:p>
            <a:pPr>
              <a:lnSpc>
                <a:spcPct val="150000"/>
              </a:lnSpc>
            </a:pPr>
            <a:r>
              <a:rPr lang="en-GB" i="0" kern="0" dirty="0" err="1">
                <a:solidFill>
                  <a:schemeClr val="tx1"/>
                </a:solidFill>
              </a:rPr>
              <a:t>Chiappini</a:t>
            </a:r>
            <a:r>
              <a:rPr lang="en-GB" i="0" kern="0" dirty="0">
                <a:solidFill>
                  <a:schemeClr val="tx1"/>
                </a:solidFill>
              </a:rPr>
              <a:t>, R and Mansur, E. (2021). Activities for Mediation: Building bridges in the ELT classroom. Stuttgart. Delta Publishing.</a:t>
            </a:r>
          </a:p>
          <a:p>
            <a:pPr>
              <a:lnSpc>
                <a:spcPct val="150000"/>
              </a:lnSpc>
            </a:pPr>
            <a:r>
              <a:rPr lang="en-GB" i="0" kern="0" dirty="0">
                <a:solidFill>
                  <a:schemeClr val="tx1"/>
                </a:solidFill>
              </a:rPr>
              <a:t>Rogers, C and Rogers, L. (2020). </a:t>
            </a:r>
            <a:r>
              <a:rPr lang="en-GB" kern="0" dirty="0">
                <a:solidFill>
                  <a:schemeClr val="tx1"/>
                </a:solidFill>
              </a:rPr>
              <a:t>On Point Elementary</a:t>
            </a:r>
            <a:r>
              <a:rPr lang="en-GB" i="0" kern="0" dirty="0">
                <a:solidFill>
                  <a:schemeClr val="tx1"/>
                </a:solidFill>
              </a:rPr>
              <a:t>. Stuttgart. Delta Publishing</a:t>
            </a:r>
          </a:p>
          <a:p>
            <a:pPr>
              <a:lnSpc>
                <a:spcPct val="150000"/>
              </a:lnSpc>
            </a:pPr>
            <a:r>
              <a:rPr lang="en-GB" i="0" kern="0" dirty="0">
                <a:solidFill>
                  <a:schemeClr val="tx1"/>
                </a:solidFill>
              </a:rPr>
              <a:t>Rogers, C and Rogers, L. (2021). </a:t>
            </a:r>
            <a:r>
              <a:rPr lang="en-GB" kern="0" dirty="0">
                <a:solidFill>
                  <a:schemeClr val="tx1"/>
                </a:solidFill>
              </a:rPr>
              <a:t>On Point Upper Intermediate</a:t>
            </a:r>
            <a:r>
              <a:rPr lang="en-GB" i="0" kern="0" dirty="0">
                <a:solidFill>
                  <a:schemeClr val="tx1"/>
                </a:solidFill>
              </a:rPr>
              <a:t>. Stuttgart. Delta Publishing.</a:t>
            </a:r>
          </a:p>
          <a:p>
            <a:pPr>
              <a:lnSpc>
                <a:spcPct val="150000"/>
              </a:lnSpc>
            </a:pPr>
            <a:r>
              <a:rPr lang="en-GB" i="0" kern="0" dirty="0">
                <a:solidFill>
                  <a:schemeClr val="tx1"/>
                </a:solidFill>
              </a:rPr>
              <a:t>Rogers, C and Rogers, L. (2021). </a:t>
            </a:r>
            <a:r>
              <a:rPr lang="en-GB" kern="0" dirty="0">
                <a:solidFill>
                  <a:schemeClr val="tx1"/>
                </a:solidFill>
              </a:rPr>
              <a:t>On Point Advanced</a:t>
            </a:r>
            <a:r>
              <a:rPr lang="en-GB" i="0" kern="0" dirty="0">
                <a:solidFill>
                  <a:schemeClr val="tx1"/>
                </a:solidFill>
              </a:rPr>
              <a:t>. Stuttgart. Delta Publishing.</a:t>
            </a:r>
            <a:endParaRPr lang="en-US" kern="0" dirty="0">
              <a:solidFill>
                <a:schemeClr val="tx1"/>
              </a:solidFill>
            </a:endParaRPr>
          </a:p>
        </p:txBody>
      </p:sp>
    </p:spTree>
    <p:extLst>
      <p:ext uri="{BB962C8B-B14F-4D97-AF65-F5344CB8AC3E}">
        <p14:creationId xmlns:p14="http://schemas.microsoft.com/office/powerpoint/2010/main" val="3916945793"/>
      </p:ext>
    </p:extLst>
  </p:cSld>
  <p:clrMapOvr>
    <a:masterClrMapping/>
  </p:clrMapOvr>
</p:sld>
</file>

<file path=ppt/theme/theme1.xml><?xml version="1.0" encoding="utf-8"?>
<a:theme xmlns:a="http://schemas.openxmlformats.org/drawingml/2006/main" name="Standarddesign">
  <a:themeElements>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andarddesign">
      <a:majorFont>
        <a:latin typeface="PoloST11K-Krftg"/>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de-DE"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de-DE" sz="2400" b="0" i="0" u="none" strike="noStrike" cap="none" normalizeH="0" baseline="0" smtClean="0">
            <a:ln>
              <a:noFill/>
            </a:ln>
            <a:solidFill>
              <a:schemeClr val="tx1"/>
            </a:solidFill>
            <a:effectLst/>
            <a:latin typeface="Arial" charset="0"/>
          </a:defRPr>
        </a:defPPr>
      </a:lstStyle>
    </a:lnDef>
  </a:objectDefaults>
  <a:extraClrSchemeLst>
    <a:extraClrScheme>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andard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andard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andard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andard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2464</TotalTime>
  <Words>4428</Words>
  <Application>Microsoft Office PowerPoint</Application>
  <PresentationFormat>Widescreen</PresentationFormat>
  <Paragraphs>285</Paragraphs>
  <Slides>36</Slides>
  <Notes>33</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Arial</vt:lpstr>
      <vt:lpstr>Calibri</vt:lpstr>
      <vt:lpstr>Frutiger LT 55 Roman</vt:lpstr>
      <vt:lpstr>ITC Officina Serif Book</vt:lpstr>
      <vt:lpstr>PoloST11K-Krftg</vt:lpstr>
      <vt:lpstr>Wingdings</vt:lpstr>
      <vt:lpstr>Standarddesign</vt:lpstr>
      <vt:lpstr>Mediation in the ELT Classroom Louis Rogers</vt:lpstr>
      <vt:lpstr>DELTA    On Point: 6 Level General English Course</vt:lpstr>
      <vt:lpstr>DELTA    On Point: 6 Level General English Course</vt:lpstr>
      <vt:lpstr>Mediation in the ELT Classroom </vt:lpstr>
      <vt:lpstr>Mediation and the CEFR</vt:lpstr>
      <vt:lpstr>Mediation and the CEFR </vt:lpstr>
      <vt:lpstr>Mediation and the CEFR </vt:lpstr>
      <vt:lpstr>Mediation and the CEFR </vt:lpstr>
      <vt:lpstr>Mediation and the CEFR </vt:lpstr>
      <vt:lpstr> </vt:lpstr>
      <vt:lpstr>Types of mediation</vt:lpstr>
      <vt:lpstr>Types of mediation </vt:lpstr>
      <vt:lpstr>Types of mediation</vt:lpstr>
      <vt:lpstr>Types of mediation </vt:lpstr>
      <vt:lpstr>Mediating a text</vt:lpstr>
      <vt:lpstr>Mediating a text</vt:lpstr>
      <vt:lpstr>Mediating a text</vt:lpstr>
      <vt:lpstr>Mediating a text</vt:lpstr>
      <vt:lpstr>Mediating a text</vt:lpstr>
      <vt:lpstr>Mediating a text</vt:lpstr>
      <vt:lpstr>Mediating a text</vt:lpstr>
      <vt:lpstr>Mediation strategies</vt:lpstr>
      <vt:lpstr>Mediation strategies</vt:lpstr>
      <vt:lpstr>Mediating concepts</vt:lpstr>
      <vt:lpstr>Mediating concepts</vt:lpstr>
      <vt:lpstr>Mediating concepts</vt:lpstr>
      <vt:lpstr>Mediating concepts</vt:lpstr>
      <vt:lpstr>Mediating concepts</vt:lpstr>
      <vt:lpstr>Mediating communication</vt:lpstr>
      <vt:lpstr>Mediating communication</vt:lpstr>
      <vt:lpstr>Mediating communication</vt:lpstr>
      <vt:lpstr>Mediating communication</vt:lpstr>
      <vt:lpstr>Mediating communication</vt:lpstr>
      <vt:lpstr>Conclusion</vt:lpstr>
      <vt:lpstr>DELTA    On Point: 6 Level General English Course</vt:lpstr>
      <vt:lpstr>Bibliography</vt:lpstr>
    </vt:vector>
  </TitlesOfParts>
  <Company>Ernst Klett Verlag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Kein Folientitel</dc:title>
  <dc:creator>Annemarie Wurm</dc:creator>
  <cp:lastModifiedBy>Louis Rogers</cp:lastModifiedBy>
  <cp:revision>1079</cp:revision>
  <cp:lastPrinted>2022-10-17T07:57:12Z</cp:lastPrinted>
  <dcterms:created xsi:type="dcterms:W3CDTF">2003-12-08T08:27:17Z</dcterms:created>
  <dcterms:modified xsi:type="dcterms:W3CDTF">2022-11-14T10:42:19Z</dcterms:modified>
</cp:coreProperties>
</file>