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6" r:id="rId2"/>
    <p:sldId id="286" r:id="rId3"/>
    <p:sldId id="257" r:id="rId4"/>
    <p:sldId id="259" r:id="rId5"/>
    <p:sldId id="287" r:id="rId6"/>
    <p:sldId id="288" r:id="rId7"/>
    <p:sldId id="262" r:id="rId8"/>
    <p:sldId id="260" r:id="rId9"/>
    <p:sldId id="261" r:id="rId10"/>
    <p:sldId id="263" r:id="rId11"/>
    <p:sldId id="318" r:id="rId12"/>
    <p:sldId id="265" r:id="rId13"/>
    <p:sldId id="266" r:id="rId14"/>
    <p:sldId id="320" r:id="rId15"/>
    <p:sldId id="269" r:id="rId16"/>
    <p:sldId id="270" r:id="rId17"/>
    <p:sldId id="267" r:id="rId18"/>
    <p:sldId id="268" r:id="rId19"/>
    <p:sldId id="271" r:id="rId20"/>
    <p:sldId id="272" r:id="rId21"/>
    <p:sldId id="273" r:id="rId22"/>
    <p:sldId id="274" r:id="rId23"/>
    <p:sldId id="275" r:id="rId24"/>
    <p:sldId id="276" r:id="rId25"/>
    <p:sldId id="316" r:id="rId26"/>
    <p:sldId id="317" r:id="rId27"/>
    <p:sldId id="277" r:id="rId28"/>
    <p:sldId id="289" r:id="rId29"/>
    <p:sldId id="284" r:id="rId30"/>
    <p:sldId id="282" r:id="rId31"/>
    <p:sldId id="281" r:id="rId32"/>
    <p:sldId id="290" r:id="rId33"/>
    <p:sldId id="291" r:id="rId34"/>
    <p:sldId id="283" r:id="rId35"/>
    <p:sldId id="292" r:id="rId36"/>
    <p:sldId id="285" r:id="rId37"/>
    <p:sldId id="293" r:id="rId38"/>
    <p:sldId id="319" r:id="rId39"/>
    <p:sldId id="315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5F28E12-6055-C3D3-42BB-26B991A22460}" name="Lidija" initials="L" userId="Lidija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0606"/>
    <a:srgbClr val="CF21A6"/>
    <a:srgbClr val="FDF1E9"/>
    <a:srgbClr val="FFFFFF"/>
    <a:srgbClr val="ECF3FA"/>
    <a:srgbClr val="F4F9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092FF57-2485-4C7E-9E87-D92B0AA2400B}" v="5" dt="2022-10-29T14:55:23.182"/>
    <p1510:client id="{195D13C0-05B8-550D-66D3-00A17922DCDB}" v="153" dt="2022-11-06T18:25:11.689"/>
    <p1510:client id="{23A91224-5CEB-4CC0-9AEF-238140B13CF8}" v="94" dt="2022-11-05T08:29:45.121"/>
    <p1510:client id="{27FFE697-41B8-6A5A-CF05-AF52FE2BFC71}" v="497" dt="2022-11-06T20:35:23.869"/>
    <p1510:client id="{30704859-CD5E-AB81-5D98-102381BB5A14}" v="103" dt="2022-11-08T21:38:12.291"/>
    <p1510:client id="{91DD48AA-7813-97EF-2985-6FE8FD956C9B}" v="158" dt="2022-11-06T06:55:40.761"/>
    <p1510:client id="{9241C8E1-3DC5-97CF-4BE2-8E411A34DAA2}" v="212" dt="2022-11-05T10:52:54.467"/>
    <p1510:client id="{933A1523-23FF-18E7-04D7-2A77B1B45804}" v="10" dt="2022-11-10T07:17:26.609"/>
    <p1510:client id="{9D176FBA-E530-2B08-E7B2-AEE786802362}" v="18" dt="2022-11-08T08:32:44.134"/>
    <p1510:client id="{A16D2C46-6ECB-358F-839E-9926C486E531}" v="29" dt="2022-11-07T18:56:35.192"/>
    <p1510:client id="{A552BCA0-E53E-1524-4A58-4E9E17756431}" v="36" dt="2022-11-08T15:39:00.785"/>
    <p1510:client id="{A7D8482E-F10D-712C-D20F-A456F43A301F}" v="58" dt="2022-11-07T20:38:13.261"/>
    <p1510:client id="{AA74EEFF-4B9A-49B4-9362-C61A464E6B1F}" v="3" dt="2022-11-11T13:41:22.768"/>
    <p1510:client id="{D33E8BC4-B4B1-D288-1001-0BAA80C1F14E}" v="190" dt="2022-11-06T21:48:37.311"/>
    <p1510:client id="{DB336D31-352B-279E-10AC-ED32230D0652}" v="11" dt="2022-11-11T13:49:52.379"/>
    <p1510:client id="{E35310B2-373B-4952-AA4A-256B0EE4C5BD}" v="16" dt="2022-11-09T15:41:21.015"/>
    <p1510:client id="{F227BB42-84F2-D5A8-F447-DA90A4BC8BA6}" v="44" dt="2022-11-07T19:11:16.046"/>
    <p1510:client id="{FCF1F8F9-73C4-8424-EC05-EB41ADE1955D}" v="1046" dt="2022-11-05T11:34:51.9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47" Type="http://schemas.microsoft.com/office/2018/10/relationships/authors" Target="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F08CC1-650E-4C68-8648-AE246F29BB78}" type="doc">
      <dgm:prSet loTypeId="urn:microsoft.com/office/officeart/2005/8/layout/vList2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en-US"/>
        </a:p>
      </dgm:t>
    </dgm:pt>
    <dgm:pt modelId="{F5386456-C280-487B-8BF9-BA507A1706A9}">
      <dgm:prSet/>
      <dgm:spPr/>
      <dgm:t>
        <a:bodyPr/>
        <a:lstStyle/>
        <a:p>
          <a:r>
            <a:rPr lang="hr-HR" err="1"/>
            <a:t>Privacy</a:t>
          </a:r>
          <a:r>
            <a:rPr lang="hr-HR"/>
            <a:t> – </a:t>
          </a:r>
          <a:r>
            <a:rPr lang="hr-HR" err="1"/>
            <a:t>definition</a:t>
          </a:r>
          <a:r>
            <a:rPr lang="hr-HR"/>
            <a:t>?</a:t>
          </a:r>
          <a:endParaRPr lang="en-US"/>
        </a:p>
      </dgm:t>
    </dgm:pt>
    <dgm:pt modelId="{FBFB3784-D2E1-4D65-AA81-8E672A027ECA}" type="parTrans" cxnId="{DDE89DD2-3302-4A4E-9609-E4B921CECF15}">
      <dgm:prSet/>
      <dgm:spPr/>
      <dgm:t>
        <a:bodyPr/>
        <a:lstStyle/>
        <a:p>
          <a:endParaRPr lang="en-US"/>
        </a:p>
      </dgm:t>
    </dgm:pt>
    <dgm:pt modelId="{961C3488-C590-4E9F-96DE-2F7B17C6E653}" type="sibTrans" cxnId="{DDE89DD2-3302-4A4E-9609-E4B921CECF15}">
      <dgm:prSet/>
      <dgm:spPr/>
      <dgm:t>
        <a:bodyPr/>
        <a:lstStyle/>
        <a:p>
          <a:endParaRPr lang="en-US"/>
        </a:p>
      </dgm:t>
    </dgm:pt>
    <dgm:pt modelId="{6D520FDF-CBA4-4AC7-9A9A-62D816DC8462}">
      <dgm:prSet/>
      <dgm:spPr/>
      <dgm:t>
        <a:bodyPr/>
        <a:lstStyle/>
        <a:p>
          <a:r>
            <a:rPr lang="hr-HR"/>
            <a:t>Safe </a:t>
          </a:r>
          <a:r>
            <a:rPr lang="hr-HR" err="1"/>
            <a:t>browsing</a:t>
          </a:r>
          <a:endParaRPr lang="en-US"/>
        </a:p>
      </dgm:t>
    </dgm:pt>
    <dgm:pt modelId="{6EF085C4-DB7F-4406-82C3-AB888F06034B}" type="parTrans" cxnId="{7C7AAC92-92FC-4DEE-B7DA-B2623E1BAF5F}">
      <dgm:prSet/>
      <dgm:spPr/>
      <dgm:t>
        <a:bodyPr/>
        <a:lstStyle/>
        <a:p>
          <a:endParaRPr lang="en-US"/>
        </a:p>
      </dgm:t>
    </dgm:pt>
    <dgm:pt modelId="{F97AE67F-C6F1-40C9-A36B-798C77DAB796}" type="sibTrans" cxnId="{7C7AAC92-92FC-4DEE-B7DA-B2623E1BAF5F}">
      <dgm:prSet/>
      <dgm:spPr/>
      <dgm:t>
        <a:bodyPr/>
        <a:lstStyle/>
        <a:p>
          <a:endParaRPr lang="en-US"/>
        </a:p>
      </dgm:t>
    </dgm:pt>
    <dgm:pt modelId="{FB9F4F89-4427-4D25-9AE0-AEAD78A32992}">
      <dgm:prSet/>
      <dgm:spPr/>
      <dgm:t>
        <a:bodyPr/>
        <a:lstStyle/>
        <a:p>
          <a:r>
            <a:rPr lang="hr-HR" err="1"/>
            <a:t>Cookies</a:t>
          </a:r>
          <a:r>
            <a:rPr lang="hr-HR"/>
            <a:t> </a:t>
          </a:r>
          <a:r>
            <a:rPr lang="hr-HR" err="1"/>
            <a:t>and</a:t>
          </a:r>
          <a:r>
            <a:rPr lang="hr-HR"/>
            <a:t> </a:t>
          </a:r>
          <a:r>
            <a:rPr lang="hr-HR" err="1"/>
            <a:t>caches</a:t>
          </a:r>
          <a:endParaRPr lang="en-US"/>
        </a:p>
      </dgm:t>
    </dgm:pt>
    <dgm:pt modelId="{C9F5D7A8-690B-4815-92CB-BB2CC5420C4F}" type="parTrans" cxnId="{945B442B-BD7B-412F-AA70-FCF2B0306CA8}">
      <dgm:prSet/>
      <dgm:spPr/>
      <dgm:t>
        <a:bodyPr/>
        <a:lstStyle/>
        <a:p>
          <a:endParaRPr lang="en-US"/>
        </a:p>
      </dgm:t>
    </dgm:pt>
    <dgm:pt modelId="{0E09BE98-617A-4BA5-A2DF-D189D6687ADE}" type="sibTrans" cxnId="{945B442B-BD7B-412F-AA70-FCF2B0306CA8}">
      <dgm:prSet/>
      <dgm:spPr/>
      <dgm:t>
        <a:bodyPr/>
        <a:lstStyle/>
        <a:p>
          <a:endParaRPr lang="en-US"/>
        </a:p>
      </dgm:t>
    </dgm:pt>
    <dgm:pt modelId="{7FD4FE65-BBB4-4651-872A-0BC161466014}" type="pres">
      <dgm:prSet presAssocID="{3DF08CC1-650E-4C68-8648-AE246F29BB78}" presName="linear" presStyleCnt="0">
        <dgm:presLayoutVars>
          <dgm:animLvl val="lvl"/>
          <dgm:resizeHandles val="exact"/>
        </dgm:presLayoutVars>
      </dgm:prSet>
      <dgm:spPr/>
    </dgm:pt>
    <dgm:pt modelId="{CAE6ED5C-76F6-44E2-80CD-F725B187BB7A}" type="pres">
      <dgm:prSet presAssocID="{F5386456-C280-487B-8BF9-BA507A1706A9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4C5323E-7719-4334-8A2B-3E984E4FCA6F}" type="pres">
      <dgm:prSet presAssocID="{961C3488-C590-4E9F-96DE-2F7B17C6E653}" presName="spacer" presStyleCnt="0"/>
      <dgm:spPr/>
    </dgm:pt>
    <dgm:pt modelId="{6125B8E1-3514-4ECC-B63D-ED1EED6BBE2E}" type="pres">
      <dgm:prSet presAssocID="{6D520FDF-CBA4-4AC7-9A9A-62D816DC8462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80FC55D-2133-45FF-9A1C-5BD3623E6B78}" type="pres">
      <dgm:prSet presAssocID="{F97AE67F-C6F1-40C9-A36B-798C77DAB796}" presName="spacer" presStyleCnt="0"/>
      <dgm:spPr/>
    </dgm:pt>
    <dgm:pt modelId="{FC080262-0C0C-4FC3-A083-8785A0BD095D}" type="pres">
      <dgm:prSet presAssocID="{FB9F4F89-4427-4D25-9AE0-AEAD78A32992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0E71B916-2B7F-48D9-BFF9-50C5F742A6B0}" type="presOf" srcId="{FB9F4F89-4427-4D25-9AE0-AEAD78A32992}" destId="{FC080262-0C0C-4FC3-A083-8785A0BD095D}" srcOrd="0" destOrd="0" presId="urn:microsoft.com/office/officeart/2005/8/layout/vList2"/>
    <dgm:cxn modelId="{945B442B-BD7B-412F-AA70-FCF2B0306CA8}" srcId="{3DF08CC1-650E-4C68-8648-AE246F29BB78}" destId="{FB9F4F89-4427-4D25-9AE0-AEAD78A32992}" srcOrd="2" destOrd="0" parTransId="{C9F5D7A8-690B-4815-92CB-BB2CC5420C4F}" sibTransId="{0E09BE98-617A-4BA5-A2DF-D189D6687ADE}"/>
    <dgm:cxn modelId="{ABB51D30-F0FD-46C1-A34D-E981D320CF94}" type="presOf" srcId="{6D520FDF-CBA4-4AC7-9A9A-62D816DC8462}" destId="{6125B8E1-3514-4ECC-B63D-ED1EED6BBE2E}" srcOrd="0" destOrd="0" presId="urn:microsoft.com/office/officeart/2005/8/layout/vList2"/>
    <dgm:cxn modelId="{361C5F5C-3B1E-4F7B-8041-2EFB9B8565A7}" type="presOf" srcId="{F5386456-C280-487B-8BF9-BA507A1706A9}" destId="{CAE6ED5C-76F6-44E2-80CD-F725B187BB7A}" srcOrd="0" destOrd="0" presId="urn:microsoft.com/office/officeart/2005/8/layout/vList2"/>
    <dgm:cxn modelId="{7C7AAC92-92FC-4DEE-B7DA-B2623E1BAF5F}" srcId="{3DF08CC1-650E-4C68-8648-AE246F29BB78}" destId="{6D520FDF-CBA4-4AC7-9A9A-62D816DC8462}" srcOrd="1" destOrd="0" parTransId="{6EF085C4-DB7F-4406-82C3-AB888F06034B}" sibTransId="{F97AE67F-C6F1-40C9-A36B-798C77DAB796}"/>
    <dgm:cxn modelId="{DDE89DD2-3302-4A4E-9609-E4B921CECF15}" srcId="{3DF08CC1-650E-4C68-8648-AE246F29BB78}" destId="{F5386456-C280-487B-8BF9-BA507A1706A9}" srcOrd="0" destOrd="0" parTransId="{FBFB3784-D2E1-4D65-AA81-8E672A027ECA}" sibTransId="{961C3488-C590-4E9F-96DE-2F7B17C6E653}"/>
    <dgm:cxn modelId="{F0BEA0E0-518A-4CA0-8390-A60F761A4A2C}" type="presOf" srcId="{3DF08CC1-650E-4C68-8648-AE246F29BB78}" destId="{7FD4FE65-BBB4-4651-872A-0BC161466014}" srcOrd="0" destOrd="0" presId="urn:microsoft.com/office/officeart/2005/8/layout/vList2"/>
    <dgm:cxn modelId="{8091D0E4-4F08-4FE2-9F55-DF2C25DCBD47}" type="presParOf" srcId="{7FD4FE65-BBB4-4651-872A-0BC161466014}" destId="{CAE6ED5C-76F6-44E2-80CD-F725B187BB7A}" srcOrd="0" destOrd="0" presId="urn:microsoft.com/office/officeart/2005/8/layout/vList2"/>
    <dgm:cxn modelId="{2C227651-2D04-45FC-935D-DDFD162BB9DB}" type="presParOf" srcId="{7FD4FE65-BBB4-4651-872A-0BC161466014}" destId="{94C5323E-7719-4334-8A2B-3E984E4FCA6F}" srcOrd="1" destOrd="0" presId="urn:microsoft.com/office/officeart/2005/8/layout/vList2"/>
    <dgm:cxn modelId="{3A81D22C-9634-4B2E-B89E-BF20925375DB}" type="presParOf" srcId="{7FD4FE65-BBB4-4651-872A-0BC161466014}" destId="{6125B8E1-3514-4ECC-B63D-ED1EED6BBE2E}" srcOrd="2" destOrd="0" presId="urn:microsoft.com/office/officeart/2005/8/layout/vList2"/>
    <dgm:cxn modelId="{1E035A95-896A-4F74-8D8A-23A670A2F08B}" type="presParOf" srcId="{7FD4FE65-BBB4-4651-872A-0BC161466014}" destId="{180FC55D-2133-45FF-9A1C-5BD3623E6B78}" srcOrd="3" destOrd="0" presId="urn:microsoft.com/office/officeart/2005/8/layout/vList2"/>
    <dgm:cxn modelId="{8ED8BBBA-6049-48B5-A360-0E061ED206ED}" type="presParOf" srcId="{7FD4FE65-BBB4-4651-872A-0BC161466014}" destId="{FC080262-0C0C-4FC3-A083-8785A0BD095D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04854E3-6EC8-4CB3-B049-310779D4F983}" type="doc">
      <dgm:prSet loTypeId="urn:microsoft.com/office/officeart/2005/8/layout/hierarchy1" loCatId="hierarchy" qsTypeId="urn:microsoft.com/office/officeart/2005/8/quickstyle/simple1" qsCatId="simple" csTypeId="urn:microsoft.com/office/officeart/2005/8/colors/accent3_5" csCatId="accent3" phldr="1"/>
      <dgm:spPr/>
      <dgm:t>
        <a:bodyPr/>
        <a:lstStyle/>
        <a:p>
          <a:endParaRPr lang="en-US"/>
        </a:p>
      </dgm:t>
    </dgm:pt>
    <dgm:pt modelId="{8E240D2C-3BF2-4B96-8345-FE6D3AF7D600}">
      <dgm:prSet phldrT="[Text]" phldr="0"/>
      <dgm:spPr/>
      <dgm:t>
        <a:bodyPr/>
        <a:lstStyle/>
        <a:p>
          <a:pPr rtl="0"/>
          <a:r>
            <a:rPr lang="en-US">
              <a:latin typeface="Calibri Light" panose="020F0302020204030204"/>
            </a:rPr>
            <a:t>ATTENTION </a:t>
          </a:r>
          <a:endParaRPr lang="en-US"/>
        </a:p>
      </dgm:t>
    </dgm:pt>
    <dgm:pt modelId="{A3C74A7E-A9B8-4DAF-BEB0-6FCDE3119247}" type="parTrans" cxnId="{D096C396-67A9-4FAC-85D7-5FBEBBBE0317}">
      <dgm:prSet/>
      <dgm:spPr/>
      <dgm:t>
        <a:bodyPr/>
        <a:lstStyle/>
        <a:p>
          <a:endParaRPr lang="en-US"/>
        </a:p>
      </dgm:t>
    </dgm:pt>
    <dgm:pt modelId="{1F1C22D5-4295-4DA1-A0B5-7229726A8DB1}" type="sibTrans" cxnId="{D096C396-67A9-4FAC-85D7-5FBEBBBE0317}">
      <dgm:prSet/>
      <dgm:spPr/>
      <dgm:t>
        <a:bodyPr/>
        <a:lstStyle/>
        <a:p>
          <a:endParaRPr lang="en-US"/>
        </a:p>
      </dgm:t>
    </dgm:pt>
    <dgm:pt modelId="{E6443B9C-DF02-489E-B50F-36881C54CE0E}">
      <dgm:prSet phldrT="[Text]" phldr="0"/>
      <dgm:spPr/>
      <dgm:t>
        <a:bodyPr/>
        <a:lstStyle/>
        <a:p>
          <a:r>
            <a:rPr lang="en-US">
              <a:latin typeface="Calibri Light" panose="020F0302020204030204"/>
            </a:rPr>
            <a:t>commercial</a:t>
          </a:r>
          <a:endParaRPr lang="en-US"/>
        </a:p>
      </dgm:t>
    </dgm:pt>
    <dgm:pt modelId="{E6BD3AC2-2907-4FA1-9D18-E667D1F0FD36}" type="parTrans" cxnId="{24E5FA28-B05C-4652-93F2-3A117E46036E}">
      <dgm:prSet/>
      <dgm:spPr/>
      <dgm:t>
        <a:bodyPr/>
        <a:lstStyle/>
        <a:p>
          <a:endParaRPr lang="en-US"/>
        </a:p>
      </dgm:t>
    </dgm:pt>
    <dgm:pt modelId="{CCB20C42-C98E-43DA-9A06-EEE20951624B}" type="sibTrans" cxnId="{24E5FA28-B05C-4652-93F2-3A117E46036E}">
      <dgm:prSet/>
      <dgm:spPr/>
      <dgm:t>
        <a:bodyPr/>
        <a:lstStyle/>
        <a:p>
          <a:endParaRPr lang="en-US"/>
        </a:p>
      </dgm:t>
    </dgm:pt>
    <dgm:pt modelId="{5AD1D157-1804-4592-AFD8-CDFA84E328E7}">
      <dgm:prSet phldrT="[Text]" phldr="0"/>
      <dgm:spPr/>
      <dgm:t>
        <a:bodyPr/>
        <a:lstStyle/>
        <a:p>
          <a:r>
            <a:rPr lang="en-US" i="1">
              <a:latin typeface="Calibri Light" panose="020F0302020204030204"/>
            </a:rPr>
            <a:t>buying</a:t>
          </a:r>
          <a:endParaRPr lang="en-US" i="1"/>
        </a:p>
      </dgm:t>
    </dgm:pt>
    <dgm:pt modelId="{B1B862C8-EC98-4F37-8C80-EE6DFA094497}" type="parTrans" cxnId="{AEA04DE2-5699-4C82-A125-C5C95F2B73FE}">
      <dgm:prSet/>
      <dgm:spPr/>
      <dgm:t>
        <a:bodyPr/>
        <a:lstStyle/>
        <a:p>
          <a:endParaRPr lang="en-US"/>
        </a:p>
      </dgm:t>
    </dgm:pt>
    <dgm:pt modelId="{60B7D8FC-3D15-49DE-9AE9-581C6AC60A98}" type="sibTrans" cxnId="{AEA04DE2-5699-4C82-A125-C5C95F2B73FE}">
      <dgm:prSet/>
      <dgm:spPr/>
      <dgm:t>
        <a:bodyPr/>
        <a:lstStyle/>
        <a:p>
          <a:endParaRPr lang="en-US"/>
        </a:p>
      </dgm:t>
    </dgm:pt>
    <dgm:pt modelId="{1CAB7EA1-1BB9-41BD-B2D6-4B5B4B8214C0}">
      <dgm:prSet phldrT="[Text]" phldr="0"/>
      <dgm:spPr/>
      <dgm:t>
        <a:bodyPr/>
        <a:lstStyle/>
        <a:p>
          <a:r>
            <a:rPr lang="en-US">
              <a:latin typeface="Calibri Light" panose="020F0302020204030204"/>
            </a:rPr>
            <a:t>political</a:t>
          </a:r>
          <a:endParaRPr lang="en-US"/>
        </a:p>
      </dgm:t>
    </dgm:pt>
    <dgm:pt modelId="{E49B2520-4228-494F-A19B-5DD0208E0E88}" type="parTrans" cxnId="{3A9EA5E7-B8F7-4393-BB45-FBADE4647803}">
      <dgm:prSet/>
      <dgm:spPr/>
      <dgm:t>
        <a:bodyPr/>
        <a:lstStyle/>
        <a:p>
          <a:endParaRPr lang="en-US"/>
        </a:p>
      </dgm:t>
    </dgm:pt>
    <dgm:pt modelId="{6B48551B-341D-4678-A654-CBDB6FC372CF}" type="sibTrans" cxnId="{3A9EA5E7-B8F7-4393-BB45-FBADE4647803}">
      <dgm:prSet/>
      <dgm:spPr/>
      <dgm:t>
        <a:bodyPr/>
        <a:lstStyle/>
        <a:p>
          <a:endParaRPr lang="en-US"/>
        </a:p>
      </dgm:t>
    </dgm:pt>
    <dgm:pt modelId="{FA956D50-9FD2-4B87-B90F-59DB4A206148}">
      <dgm:prSet phldrT="[Text]" phldr="0"/>
      <dgm:spPr/>
      <dgm:t>
        <a:bodyPr/>
        <a:lstStyle/>
        <a:p>
          <a:pPr rtl="0"/>
          <a:r>
            <a:rPr lang="en-US" i="1">
              <a:latin typeface="Calibri Light" panose="020F0302020204030204"/>
            </a:rPr>
            <a:t>mis/disinformation </a:t>
          </a:r>
          <a:endParaRPr lang="en-US" i="1"/>
        </a:p>
      </dgm:t>
    </dgm:pt>
    <dgm:pt modelId="{18617C52-D43D-455F-945F-EBC6DE68FA15}" type="parTrans" cxnId="{AB79F2A6-D1F6-4DEB-9719-1ED0A231ED07}">
      <dgm:prSet/>
      <dgm:spPr/>
      <dgm:t>
        <a:bodyPr/>
        <a:lstStyle/>
        <a:p>
          <a:endParaRPr lang="en-US"/>
        </a:p>
      </dgm:t>
    </dgm:pt>
    <dgm:pt modelId="{F8ED7B80-B634-47DB-BCEA-3233E05CA061}" type="sibTrans" cxnId="{AB79F2A6-D1F6-4DEB-9719-1ED0A231ED07}">
      <dgm:prSet/>
      <dgm:spPr/>
      <dgm:t>
        <a:bodyPr/>
        <a:lstStyle/>
        <a:p>
          <a:endParaRPr lang="en-US"/>
        </a:p>
      </dgm:t>
    </dgm:pt>
    <dgm:pt modelId="{222A90C9-FEC2-4884-91A2-4E6B91B52228}" type="pres">
      <dgm:prSet presAssocID="{B04854E3-6EC8-4CB3-B049-310779D4F98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AE14C77-AD45-4F26-A456-76D6A440A312}" type="pres">
      <dgm:prSet presAssocID="{8E240D2C-3BF2-4B96-8345-FE6D3AF7D600}" presName="hierRoot1" presStyleCnt="0"/>
      <dgm:spPr/>
    </dgm:pt>
    <dgm:pt modelId="{9843CB9C-1340-4373-8592-6E838F3DD0A0}" type="pres">
      <dgm:prSet presAssocID="{8E240D2C-3BF2-4B96-8345-FE6D3AF7D600}" presName="composite" presStyleCnt="0"/>
      <dgm:spPr/>
    </dgm:pt>
    <dgm:pt modelId="{B9C7A57E-7829-47BE-B321-EC2135E2CA1B}" type="pres">
      <dgm:prSet presAssocID="{8E240D2C-3BF2-4B96-8345-FE6D3AF7D600}" presName="background" presStyleLbl="node0" presStyleIdx="0" presStyleCnt="1"/>
      <dgm:spPr/>
    </dgm:pt>
    <dgm:pt modelId="{EB8BD7E0-ECD0-45BB-9FAC-1A2B1C3EA18B}" type="pres">
      <dgm:prSet presAssocID="{8E240D2C-3BF2-4B96-8345-FE6D3AF7D600}" presName="text" presStyleLbl="fgAcc0" presStyleIdx="0" presStyleCnt="1">
        <dgm:presLayoutVars>
          <dgm:chPref val="3"/>
        </dgm:presLayoutVars>
      </dgm:prSet>
      <dgm:spPr/>
    </dgm:pt>
    <dgm:pt modelId="{E78F3603-96F0-46B9-8E4B-CFD45ABD9015}" type="pres">
      <dgm:prSet presAssocID="{8E240D2C-3BF2-4B96-8345-FE6D3AF7D600}" presName="hierChild2" presStyleCnt="0"/>
      <dgm:spPr/>
    </dgm:pt>
    <dgm:pt modelId="{F8D32C83-AF90-44F7-B017-D0A8B450176F}" type="pres">
      <dgm:prSet presAssocID="{E6BD3AC2-2907-4FA1-9D18-E667D1F0FD36}" presName="Name10" presStyleLbl="parChTrans1D2" presStyleIdx="0" presStyleCnt="2"/>
      <dgm:spPr/>
    </dgm:pt>
    <dgm:pt modelId="{321661B3-9154-41D2-AA39-FF5BAE61494B}" type="pres">
      <dgm:prSet presAssocID="{E6443B9C-DF02-489E-B50F-36881C54CE0E}" presName="hierRoot2" presStyleCnt="0"/>
      <dgm:spPr/>
    </dgm:pt>
    <dgm:pt modelId="{31ECE412-F253-44A4-AA45-9EC05C3E8630}" type="pres">
      <dgm:prSet presAssocID="{E6443B9C-DF02-489E-B50F-36881C54CE0E}" presName="composite2" presStyleCnt="0"/>
      <dgm:spPr/>
    </dgm:pt>
    <dgm:pt modelId="{508765BB-9464-4EA8-9426-DF04F543F561}" type="pres">
      <dgm:prSet presAssocID="{E6443B9C-DF02-489E-B50F-36881C54CE0E}" presName="background2" presStyleLbl="node2" presStyleIdx="0" presStyleCnt="2"/>
      <dgm:spPr/>
    </dgm:pt>
    <dgm:pt modelId="{74942235-127D-4483-BAAF-18BB5E8E262C}" type="pres">
      <dgm:prSet presAssocID="{E6443B9C-DF02-489E-B50F-36881C54CE0E}" presName="text2" presStyleLbl="fgAcc2" presStyleIdx="0" presStyleCnt="2">
        <dgm:presLayoutVars>
          <dgm:chPref val="3"/>
        </dgm:presLayoutVars>
      </dgm:prSet>
      <dgm:spPr/>
    </dgm:pt>
    <dgm:pt modelId="{A5AAD46F-C423-49A8-AE3D-B73CEF0F7E18}" type="pres">
      <dgm:prSet presAssocID="{E6443B9C-DF02-489E-B50F-36881C54CE0E}" presName="hierChild3" presStyleCnt="0"/>
      <dgm:spPr/>
    </dgm:pt>
    <dgm:pt modelId="{D020F7C4-6DB4-4ACB-9E34-B6F5EB100B23}" type="pres">
      <dgm:prSet presAssocID="{B1B862C8-EC98-4F37-8C80-EE6DFA094497}" presName="Name17" presStyleLbl="parChTrans1D3" presStyleIdx="0" presStyleCnt="2"/>
      <dgm:spPr/>
    </dgm:pt>
    <dgm:pt modelId="{845E80E3-2111-48C7-8150-A631BD288F6A}" type="pres">
      <dgm:prSet presAssocID="{5AD1D157-1804-4592-AFD8-CDFA84E328E7}" presName="hierRoot3" presStyleCnt="0"/>
      <dgm:spPr/>
    </dgm:pt>
    <dgm:pt modelId="{6808273D-5ED6-4E27-B7E2-2E1C2906E9AA}" type="pres">
      <dgm:prSet presAssocID="{5AD1D157-1804-4592-AFD8-CDFA84E328E7}" presName="composite3" presStyleCnt="0"/>
      <dgm:spPr/>
    </dgm:pt>
    <dgm:pt modelId="{E0F0694C-531D-44C5-94CA-DF884FACB1F1}" type="pres">
      <dgm:prSet presAssocID="{5AD1D157-1804-4592-AFD8-CDFA84E328E7}" presName="background3" presStyleLbl="node3" presStyleIdx="0" presStyleCnt="2"/>
      <dgm:spPr/>
    </dgm:pt>
    <dgm:pt modelId="{A708F427-DCD0-407B-A8E9-89D2489186E2}" type="pres">
      <dgm:prSet presAssocID="{5AD1D157-1804-4592-AFD8-CDFA84E328E7}" presName="text3" presStyleLbl="fgAcc3" presStyleIdx="0" presStyleCnt="2">
        <dgm:presLayoutVars>
          <dgm:chPref val="3"/>
        </dgm:presLayoutVars>
      </dgm:prSet>
      <dgm:spPr/>
    </dgm:pt>
    <dgm:pt modelId="{61464C20-7C1A-4742-9F4D-252A41EF0D60}" type="pres">
      <dgm:prSet presAssocID="{5AD1D157-1804-4592-AFD8-CDFA84E328E7}" presName="hierChild4" presStyleCnt="0"/>
      <dgm:spPr/>
    </dgm:pt>
    <dgm:pt modelId="{DE74D6CF-D85C-49EB-9A0F-AAC41AB84104}" type="pres">
      <dgm:prSet presAssocID="{E49B2520-4228-494F-A19B-5DD0208E0E88}" presName="Name10" presStyleLbl="parChTrans1D2" presStyleIdx="1" presStyleCnt="2"/>
      <dgm:spPr/>
    </dgm:pt>
    <dgm:pt modelId="{34B259E5-C486-4193-B9A5-84BBF43B035A}" type="pres">
      <dgm:prSet presAssocID="{1CAB7EA1-1BB9-41BD-B2D6-4B5B4B8214C0}" presName="hierRoot2" presStyleCnt="0"/>
      <dgm:spPr/>
    </dgm:pt>
    <dgm:pt modelId="{E7C7F1BE-3D04-4B7C-A1C1-C853449037D0}" type="pres">
      <dgm:prSet presAssocID="{1CAB7EA1-1BB9-41BD-B2D6-4B5B4B8214C0}" presName="composite2" presStyleCnt="0"/>
      <dgm:spPr/>
    </dgm:pt>
    <dgm:pt modelId="{33ECCD12-F2FD-4926-893D-87FA6D090FB2}" type="pres">
      <dgm:prSet presAssocID="{1CAB7EA1-1BB9-41BD-B2D6-4B5B4B8214C0}" presName="background2" presStyleLbl="node2" presStyleIdx="1" presStyleCnt="2"/>
      <dgm:spPr/>
    </dgm:pt>
    <dgm:pt modelId="{6AAB07BA-6A2B-4345-A24A-B8109EEE554B}" type="pres">
      <dgm:prSet presAssocID="{1CAB7EA1-1BB9-41BD-B2D6-4B5B4B8214C0}" presName="text2" presStyleLbl="fgAcc2" presStyleIdx="1" presStyleCnt="2">
        <dgm:presLayoutVars>
          <dgm:chPref val="3"/>
        </dgm:presLayoutVars>
      </dgm:prSet>
      <dgm:spPr/>
    </dgm:pt>
    <dgm:pt modelId="{815A5501-F4C5-44D8-88E4-A56E722DA2FF}" type="pres">
      <dgm:prSet presAssocID="{1CAB7EA1-1BB9-41BD-B2D6-4B5B4B8214C0}" presName="hierChild3" presStyleCnt="0"/>
      <dgm:spPr/>
    </dgm:pt>
    <dgm:pt modelId="{802DACB3-3183-45C5-A7F2-C57035291D1D}" type="pres">
      <dgm:prSet presAssocID="{18617C52-D43D-455F-945F-EBC6DE68FA15}" presName="Name17" presStyleLbl="parChTrans1D3" presStyleIdx="1" presStyleCnt="2"/>
      <dgm:spPr/>
    </dgm:pt>
    <dgm:pt modelId="{23A2BAF6-52C4-4D56-B1A1-110A1CA09847}" type="pres">
      <dgm:prSet presAssocID="{FA956D50-9FD2-4B87-B90F-59DB4A206148}" presName="hierRoot3" presStyleCnt="0"/>
      <dgm:spPr/>
    </dgm:pt>
    <dgm:pt modelId="{7DD802E8-2617-4011-A78D-BEF362670B3F}" type="pres">
      <dgm:prSet presAssocID="{FA956D50-9FD2-4B87-B90F-59DB4A206148}" presName="composite3" presStyleCnt="0"/>
      <dgm:spPr/>
    </dgm:pt>
    <dgm:pt modelId="{EBE49146-BB28-4913-AD36-886B99F8B403}" type="pres">
      <dgm:prSet presAssocID="{FA956D50-9FD2-4B87-B90F-59DB4A206148}" presName="background3" presStyleLbl="node3" presStyleIdx="1" presStyleCnt="2"/>
      <dgm:spPr/>
    </dgm:pt>
    <dgm:pt modelId="{FB68D2B4-6517-4046-899A-73A271F44000}" type="pres">
      <dgm:prSet presAssocID="{FA956D50-9FD2-4B87-B90F-59DB4A206148}" presName="text3" presStyleLbl="fgAcc3" presStyleIdx="1" presStyleCnt="2">
        <dgm:presLayoutVars>
          <dgm:chPref val="3"/>
        </dgm:presLayoutVars>
      </dgm:prSet>
      <dgm:spPr/>
    </dgm:pt>
    <dgm:pt modelId="{D0AB0150-8282-451F-BCC2-E69A6E652478}" type="pres">
      <dgm:prSet presAssocID="{FA956D50-9FD2-4B87-B90F-59DB4A206148}" presName="hierChild4" presStyleCnt="0"/>
      <dgm:spPr/>
    </dgm:pt>
  </dgm:ptLst>
  <dgm:cxnLst>
    <dgm:cxn modelId="{24E5FA28-B05C-4652-93F2-3A117E46036E}" srcId="{8E240D2C-3BF2-4B96-8345-FE6D3AF7D600}" destId="{E6443B9C-DF02-489E-B50F-36881C54CE0E}" srcOrd="0" destOrd="0" parTransId="{E6BD3AC2-2907-4FA1-9D18-E667D1F0FD36}" sibTransId="{CCB20C42-C98E-43DA-9A06-EEE20951624B}"/>
    <dgm:cxn modelId="{FA28A229-DA27-4C2E-AC1A-5959B3B8E897}" type="presOf" srcId="{E6443B9C-DF02-489E-B50F-36881C54CE0E}" destId="{74942235-127D-4483-BAAF-18BB5E8E262C}" srcOrd="0" destOrd="0" presId="urn:microsoft.com/office/officeart/2005/8/layout/hierarchy1"/>
    <dgm:cxn modelId="{A8625936-F7EA-4B73-81B5-7528D2A7000D}" type="presOf" srcId="{18617C52-D43D-455F-945F-EBC6DE68FA15}" destId="{802DACB3-3183-45C5-A7F2-C57035291D1D}" srcOrd="0" destOrd="0" presId="urn:microsoft.com/office/officeart/2005/8/layout/hierarchy1"/>
    <dgm:cxn modelId="{AFE65961-B2CE-4E64-910D-37FF192B407F}" type="presOf" srcId="{1CAB7EA1-1BB9-41BD-B2D6-4B5B4B8214C0}" destId="{6AAB07BA-6A2B-4345-A24A-B8109EEE554B}" srcOrd="0" destOrd="0" presId="urn:microsoft.com/office/officeart/2005/8/layout/hierarchy1"/>
    <dgm:cxn modelId="{A0D0F561-6FDF-45AD-A363-D7ADAF5DF582}" type="presOf" srcId="{B1B862C8-EC98-4F37-8C80-EE6DFA094497}" destId="{D020F7C4-6DB4-4ACB-9E34-B6F5EB100B23}" srcOrd="0" destOrd="0" presId="urn:microsoft.com/office/officeart/2005/8/layout/hierarchy1"/>
    <dgm:cxn modelId="{A14D6163-9DB6-48FD-926A-49E0307F5EC7}" type="presOf" srcId="{B04854E3-6EC8-4CB3-B049-310779D4F983}" destId="{222A90C9-FEC2-4884-91A2-4E6B91B52228}" srcOrd="0" destOrd="0" presId="urn:microsoft.com/office/officeart/2005/8/layout/hierarchy1"/>
    <dgm:cxn modelId="{77C0A643-E0BD-4DFC-8BCF-53D0F9DCCB40}" type="presOf" srcId="{5AD1D157-1804-4592-AFD8-CDFA84E328E7}" destId="{A708F427-DCD0-407B-A8E9-89D2489186E2}" srcOrd="0" destOrd="0" presId="urn:microsoft.com/office/officeart/2005/8/layout/hierarchy1"/>
    <dgm:cxn modelId="{2C3AA350-7347-4949-BE72-DA40478CF56E}" type="presOf" srcId="{E6BD3AC2-2907-4FA1-9D18-E667D1F0FD36}" destId="{F8D32C83-AF90-44F7-B017-D0A8B450176F}" srcOrd="0" destOrd="0" presId="urn:microsoft.com/office/officeart/2005/8/layout/hierarchy1"/>
    <dgm:cxn modelId="{245C3977-550D-43E3-908B-85CC8A5028AF}" type="presOf" srcId="{E49B2520-4228-494F-A19B-5DD0208E0E88}" destId="{DE74D6CF-D85C-49EB-9A0F-AAC41AB84104}" srcOrd="0" destOrd="0" presId="urn:microsoft.com/office/officeart/2005/8/layout/hierarchy1"/>
    <dgm:cxn modelId="{D096C396-67A9-4FAC-85D7-5FBEBBBE0317}" srcId="{B04854E3-6EC8-4CB3-B049-310779D4F983}" destId="{8E240D2C-3BF2-4B96-8345-FE6D3AF7D600}" srcOrd="0" destOrd="0" parTransId="{A3C74A7E-A9B8-4DAF-BEB0-6FCDE3119247}" sibTransId="{1F1C22D5-4295-4DA1-A0B5-7229726A8DB1}"/>
    <dgm:cxn modelId="{1ED764A0-6C1C-463E-93AC-267810672033}" type="presOf" srcId="{8E240D2C-3BF2-4B96-8345-FE6D3AF7D600}" destId="{EB8BD7E0-ECD0-45BB-9FAC-1A2B1C3EA18B}" srcOrd="0" destOrd="0" presId="urn:microsoft.com/office/officeart/2005/8/layout/hierarchy1"/>
    <dgm:cxn modelId="{AB79F2A6-D1F6-4DEB-9719-1ED0A231ED07}" srcId="{1CAB7EA1-1BB9-41BD-B2D6-4B5B4B8214C0}" destId="{FA956D50-9FD2-4B87-B90F-59DB4A206148}" srcOrd="0" destOrd="0" parTransId="{18617C52-D43D-455F-945F-EBC6DE68FA15}" sibTransId="{F8ED7B80-B634-47DB-BCEA-3233E05CA061}"/>
    <dgm:cxn modelId="{F5DC85D8-54B3-4EA3-9BB9-5A252B7359B4}" type="presOf" srcId="{FA956D50-9FD2-4B87-B90F-59DB4A206148}" destId="{FB68D2B4-6517-4046-899A-73A271F44000}" srcOrd="0" destOrd="0" presId="urn:microsoft.com/office/officeart/2005/8/layout/hierarchy1"/>
    <dgm:cxn modelId="{AEA04DE2-5699-4C82-A125-C5C95F2B73FE}" srcId="{E6443B9C-DF02-489E-B50F-36881C54CE0E}" destId="{5AD1D157-1804-4592-AFD8-CDFA84E328E7}" srcOrd="0" destOrd="0" parTransId="{B1B862C8-EC98-4F37-8C80-EE6DFA094497}" sibTransId="{60B7D8FC-3D15-49DE-9AE9-581C6AC60A98}"/>
    <dgm:cxn modelId="{3A9EA5E7-B8F7-4393-BB45-FBADE4647803}" srcId="{8E240D2C-3BF2-4B96-8345-FE6D3AF7D600}" destId="{1CAB7EA1-1BB9-41BD-B2D6-4B5B4B8214C0}" srcOrd="1" destOrd="0" parTransId="{E49B2520-4228-494F-A19B-5DD0208E0E88}" sibTransId="{6B48551B-341D-4678-A654-CBDB6FC372CF}"/>
    <dgm:cxn modelId="{E3331D43-71B2-423F-A4F4-8290B8D370A2}" type="presParOf" srcId="{222A90C9-FEC2-4884-91A2-4E6B91B52228}" destId="{0AE14C77-AD45-4F26-A456-76D6A440A312}" srcOrd="0" destOrd="0" presId="urn:microsoft.com/office/officeart/2005/8/layout/hierarchy1"/>
    <dgm:cxn modelId="{3841485F-5BFF-403A-9A54-6414D233BAA9}" type="presParOf" srcId="{0AE14C77-AD45-4F26-A456-76D6A440A312}" destId="{9843CB9C-1340-4373-8592-6E838F3DD0A0}" srcOrd="0" destOrd="0" presId="urn:microsoft.com/office/officeart/2005/8/layout/hierarchy1"/>
    <dgm:cxn modelId="{BA6E5A51-0061-4FE3-85FC-2A66D3EFA7D0}" type="presParOf" srcId="{9843CB9C-1340-4373-8592-6E838F3DD0A0}" destId="{B9C7A57E-7829-47BE-B321-EC2135E2CA1B}" srcOrd="0" destOrd="0" presId="urn:microsoft.com/office/officeart/2005/8/layout/hierarchy1"/>
    <dgm:cxn modelId="{45D2513F-1C71-4437-82FD-C6D9590C3F86}" type="presParOf" srcId="{9843CB9C-1340-4373-8592-6E838F3DD0A0}" destId="{EB8BD7E0-ECD0-45BB-9FAC-1A2B1C3EA18B}" srcOrd="1" destOrd="0" presId="urn:microsoft.com/office/officeart/2005/8/layout/hierarchy1"/>
    <dgm:cxn modelId="{3A3679CB-6AB9-48F3-A8B1-D79E390E8573}" type="presParOf" srcId="{0AE14C77-AD45-4F26-A456-76D6A440A312}" destId="{E78F3603-96F0-46B9-8E4B-CFD45ABD9015}" srcOrd="1" destOrd="0" presId="urn:microsoft.com/office/officeart/2005/8/layout/hierarchy1"/>
    <dgm:cxn modelId="{A9DBABF3-585B-4961-B456-C896E928CABB}" type="presParOf" srcId="{E78F3603-96F0-46B9-8E4B-CFD45ABD9015}" destId="{F8D32C83-AF90-44F7-B017-D0A8B450176F}" srcOrd="0" destOrd="0" presId="urn:microsoft.com/office/officeart/2005/8/layout/hierarchy1"/>
    <dgm:cxn modelId="{363FDA56-D06B-44C8-A41B-16B3E59243E4}" type="presParOf" srcId="{E78F3603-96F0-46B9-8E4B-CFD45ABD9015}" destId="{321661B3-9154-41D2-AA39-FF5BAE61494B}" srcOrd="1" destOrd="0" presId="urn:microsoft.com/office/officeart/2005/8/layout/hierarchy1"/>
    <dgm:cxn modelId="{00A094F4-CFB5-40BF-86B7-996F877D70DC}" type="presParOf" srcId="{321661B3-9154-41D2-AA39-FF5BAE61494B}" destId="{31ECE412-F253-44A4-AA45-9EC05C3E8630}" srcOrd="0" destOrd="0" presId="urn:microsoft.com/office/officeart/2005/8/layout/hierarchy1"/>
    <dgm:cxn modelId="{718FE0AE-A1E1-4042-9500-C0131DE436E4}" type="presParOf" srcId="{31ECE412-F253-44A4-AA45-9EC05C3E8630}" destId="{508765BB-9464-4EA8-9426-DF04F543F561}" srcOrd="0" destOrd="0" presId="urn:microsoft.com/office/officeart/2005/8/layout/hierarchy1"/>
    <dgm:cxn modelId="{633FF74C-1A9A-4EED-86A1-A8083F9E6910}" type="presParOf" srcId="{31ECE412-F253-44A4-AA45-9EC05C3E8630}" destId="{74942235-127D-4483-BAAF-18BB5E8E262C}" srcOrd="1" destOrd="0" presId="urn:microsoft.com/office/officeart/2005/8/layout/hierarchy1"/>
    <dgm:cxn modelId="{1AFAFEB2-8775-44B0-B9AA-D14A79FECFB7}" type="presParOf" srcId="{321661B3-9154-41D2-AA39-FF5BAE61494B}" destId="{A5AAD46F-C423-49A8-AE3D-B73CEF0F7E18}" srcOrd="1" destOrd="0" presId="urn:microsoft.com/office/officeart/2005/8/layout/hierarchy1"/>
    <dgm:cxn modelId="{CB2F788F-F27D-466B-89B2-03221DA640F0}" type="presParOf" srcId="{A5AAD46F-C423-49A8-AE3D-B73CEF0F7E18}" destId="{D020F7C4-6DB4-4ACB-9E34-B6F5EB100B23}" srcOrd="0" destOrd="0" presId="urn:microsoft.com/office/officeart/2005/8/layout/hierarchy1"/>
    <dgm:cxn modelId="{B03BF8B2-35F0-4233-8220-A8ABA10B300A}" type="presParOf" srcId="{A5AAD46F-C423-49A8-AE3D-B73CEF0F7E18}" destId="{845E80E3-2111-48C7-8150-A631BD288F6A}" srcOrd="1" destOrd="0" presId="urn:microsoft.com/office/officeart/2005/8/layout/hierarchy1"/>
    <dgm:cxn modelId="{B371B6CA-6A22-41B5-A740-C23F98202150}" type="presParOf" srcId="{845E80E3-2111-48C7-8150-A631BD288F6A}" destId="{6808273D-5ED6-4E27-B7E2-2E1C2906E9AA}" srcOrd="0" destOrd="0" presId="urn:microsoft.com/office/officeart/2005/8/layout/hierarchy1"/>
    <dgm:cxn modelId="{18737F8D-6094-469B-A32C-618AD65F07A7}" type="presParOf" srcId="{6808273D-5ED6-4E27-B7E2-2E1C2906E9AA}" destId="{E0F0694C-531D-44C5-94CA-DF884FACB1F1}" srcOrd="0" destOrd="0" presId="urn:microsoft.com/office/officeart/2005/8/layout/hierarchy1"/>
    <dgm:cxn modelId="{33FF0306-562F-4E17-B849-18180339A12F}" type="presParOf" srcId="{6808273D-5ED6-4E27-B7E2-2E1C2906E9AA}" destId="{A708F427-DCD0-407B-A8E9-89D2489186E2}" srcOrd="1" destOrd="0" presId="urn:microsoft.com/office/officeart/2005/8/layout/hierarchy1"/>
    <dgm:cxn modelId="{5F1D5433-B479-4F92-AACA-1372B797ADAA}" type="presParOf" srcId="{845E80E3-2111-48C7-8150-A631BD288F6A}" destId="{61464C20-7C1A-4742-9F4D-252A41EF0D60}" srcOrd="1" destOrd="0" presId="urn:microsoft.com/office/officeart/2005/8/layout/hierarchy1"/>
    <dgm:cxn modelId="{A65EB0C5-22CC-41C4-AF73-AE33412D5AB6}" type="presParOf" srcId="{E78F3603-96F0-46B9-8E4B-CFD45ABD9015}" destId="{DE74D6CF-D85C-49EB-9A0F-AAC41AB84104}" srcOrd="2" destOrd="0" presId="urn:microsoft.com/office/officeart/2005/8/layout/hierarchy1"/>
    <dgm:cxn modelId="{8D379ADF-7808-45C1-B8A3-E3161D0D7A4C}" type="presParOf" srcId="{E78F3603-96F0-46B9-8E4B-CFD45ABD9015}" destId="{34B259E5-C486-4193-B9A5-84BBF43B035A}" srcOrd="3" destOrd="0" presId="urn:microsoft.com/office/officeart/2005/8/layout/hierarchy1"/>
    <dgm:cxn modelId="{57727103-ADF7-43BF-8D1A-0B10C8D03364}" type="presParOf" srcId="{34B259E5-C486-4193-B9A5-84BBF43B035A}" destId="{E7C7F1BE-3D04-4B7C-A1C1-C853449037D0}" srcOrd="0" destOrd="0" presId="urn:microsoft.com/office/officeart/2005/8/layout/hierarchy1"/>
    <dgm:cxn modelId="{C020CBFB-6179-4302-8D7B-F0D6642F5386}" type="presParOf" srcId="{E7C7F1BE-3D04-4B7C-A1C1-C853449037D0}" destId="{33ECCD12-F2FD-4926-893D-87FA6D090FB2}" srcOrd="0" destOrd="0" presId="urn:microsoft.com/office/officeart/2005/8/layout/hierarchy1"/>
    <dgm:cxn modelId="{4D1DEA63-4765-49FC-B45D-9B3FA9B3E917}" type="presParOf" srcId="{E7C7F1BE-3D04-4B7C-A1C1-C853449037D0}" destId="{6AAB07BA-6A2B-4345-A24A-B8109EEE554B}" srcOrd="1" destOrd="0" presId="urn:microsoft.com/office/officeart/2005/8/layout/hierarchy1"/>
    <dgm:cxn modelId="{97E2B270-964F-41D4-91B4-775A2F688F78}" type="presParOf" srcId="{34B259E5-C486-4193-B9A5-84BBF43B035A}" destId="{815A5501-F4C5-44D8-88E4-A56E722DA2FF}" srcOrd="1" destOrd="0" presId="urn:microsoft.com/office/officeart/2005/8/layout/hierarchy1"/>
    <dgm:cxn modelId="{3CB3439A-AAAD-4708-B6C9-B13D10E07F2D}" type="presParOf" srcId="{815A5501-F4C5-44D8-88E4-A56E722DA2FF}" destId="{802DACB3-3183-45C5-A7F2-C57035291D1D}" srcOrd="0" destOrd="0" presId="urn:microsoft.com/office/officeart/2005/8/layout/hierarchy1"/>
    <dgm:cxn modelId="{5028DD5B-B7FE-4DFD-B52B-14325CAA942E}" type="presParOf" srcId="{815A5501-F4C5-44D8-88E4-A56E722DA2FF}" destId="{23A2BAF6-52C4-4D56-B1A1-110A1CA09847}" srcOrd="1" destOrd="0" presId="urn:microsoft.com/office/officeart/2005/8/layout/hierarchy1"/>
    <dgm:cxn modelId="{4E85C2FC-B412-45F1-9D36-98B21566FB92}" type="presParOf" srcId="{23A2BAF6-52C4-4D56-B1A1-110A1CA09847}" destId="{7DD802E8-2617-4011-A78D-BEF362670B3F}" srcOrd="0" destOrd="0" presId="urn:microsoft.com/office/officeart/2005/8/layout/hierarchy1"/>
    <dgm:cxn modelId="{864327C3-9A5D-4281-9739-575C892BB07D}" type="presParOf" srcId="{7DD802E8-2617-4011-A78D-BEF362670B3F}" destId="{EBE49146-BB28-4913-AD36-886B99F8B403}" srcOrd="0" destOrd="0" presId="urn:microsoft.com/office/officeart/2005/8/layout/hierarchy1"/>
    <dgm:cxn modelId="{5797793D-1C3D-4738-810D-4717E180789C}" type="presParOf" srcId="{7DD802E8-2617-4011-A78D-BEF362670B3F}" destId="{FB68D2B4-6517-4046-899A-73A271F44000}" srcOrd="1" destOrd="0" presId="urn:microsoft.com/office/officeart/2005/8/layout/hierarchy1"/>
    <dgm:cxn modelId="{B27FE209-B4D2-464E-9F10-9C44C5C5425D}" type="presParOf" srcId="{23A2BAF6-52C4-4D56-B1A1-110A1CA09847}" destId="{D0AB0150-8282-451F-BCC2-E69A6E65247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BE1DA10-7460-49A8-8147-418B9554AEC5}" type="doc">
      <dgm:prSet loTypeId="urn:microsoft.com/office/officeart/2016/7/layout/VerticalDownArrowProcess" loCatId="process" qsTypeId="urn:microsoft.com/office/officeart/2005/8/quickstyle/simple1" qsCatId="simple" csTypeId="urn:microsoft.com/office/officeart/2005/8/colors/accent3_5" csCatId="accent3" phldr="1"/>
      <dgm:spPr/>
      <dgm:t>
        <a:bodyPr/>
        <a:lstStyle/>
        <a:p>
          <a:endParaRPr lang="en-US"/>
        </a:p>
      </dgm:t>
    </dgm:pt>
    <dgm:pt modelId="{C3A84AF7-6454-4114-A0EE-5DBEA6A0AB6F}">
      <dgm:prSet phldrT="[Text]" phldr="0"/>
      <dgm:spPr/>
      <dgm:t>
        <a:bodyPr/>
        <a:lstStyle/>
        <a:p>
          <a:pPr rtl="0"/>
          <a:r>
            <a:rPr lang="en-US">
              <a:latin typeface="Calibri Light" panose="020F0302020204030204"/>
            </a:rPr>
            <a:t>OLD MEDIA</a:t>
          </a:r>
          <a:endParaRPr lang="en-US"/>
        </a:p>
      </dgm:t>
    </dgm:pt>
    <dgm:pt modelId="{C0EF7B07-21D2-4A38-B8DB-366BDDB1C0B1}" type="parTrans" cxnId="{6B06F652-00FE-4F12-8504-31A452BCBA84}">
      <dgm:prSet/>
      <dgm:spPr/>
      <dgm:t>
        <a:bodyPr/>
        <a:lstStyle/>
        <a:p>
          <a:endParaRPr lang="en-US"/>
        </a:p>
      </dgm:t>
    </dgm:pt>
    <dgm:pt modelId="{8BA93B4A-42BE-4E13-A46B-F8FA651C0942}" type="sibTrans" cxnId="{6B06F652-00FE-4F12-8504-31A452BCBA84}">
      <dgm:prSet/>
      <dgm:spPr/>
      <dgm:t>
        <a:bodyPr/>
        <a:lstStyle/>
        <a:p>
          <a:endParaRPr lang="en-US"/>
        </a:p>
      </dgm:t>
    </dgm:pt>
    <dgm:pt modelId="{6F61DE54-EA12-49C8-B486-816B30A3985F}">
      <dgm:prSet phldr="0"/>
      <dgm:spPr/>
      <dgm:t>
        <a:bodyPr/>
        <a:lstStyle/>
        <a:p>
          <a:pPr rtl="0"/>
          <a:r>
            <a:rPr lang="en-US">
              <a:latin typeface="Calibri Light" panose="020F0302020204030204"/>
            </a:rPr>
            <a:t>printed press, TV, radio</a:t>
          </a:r>
        </a:p>
      </dgm:t>
    </dgm:pt>
    <dgm:pt modelId="{09E1917A-EE87-4721-A39A-A878C8D13B36}" type="parTrans" cxnId="{C600CFFC-CE1B-486D-AEA4-0DAB651FBF3A}">
      <dgm:prSet/>
      <dgm:spPr/>
    </dgm:pt>
    <dgm:pt modelId="{DA88419B-9B91-4D2A-9E7E-B3FDDB8204D8}" type="sibTrans" cxnId="{C600CFFC-CE1B-486D-AEA4-0DAB651FBF3A}">
      <dgm:prSet/>
      <dgm:spPr/>
    </dgm:pt>
    <dgm:pt modelId="{F36342E7-1B93-47F4-A573-15D60372360D}">
      <dgm:prSet phldr="0"/>
      <dgm:spPr/>
      <dgm:t>
        <a:bodyPr/>
        <a:lstStyle/>
        <a:p>
          <a:pPr rtl="0"/>
          <a:r>
            <a:rPr lang="en-US">
              <a:latin typeface="Calibri Light" panose="020F0302020204030204"/>
            </a:rPr>
            <a:t>editorial board</a:t>
          </a:r>
        </a:p>
      </dgm:t>
    </dgm:pt>
    <dgm:pt modelId="{8FDC0135-9D2B-4578-8813-AD61394880E6}" type="parTrans" cxnId="{EB145614-75E3-4342-AA73-EFA0ED20D692}">
      <dgm:prSet/>
      <dgm:spPr/>
    </dgm:pt>
    <dgm:pt modelId="{7D093870-EBF2-4588-9BBA-24DF3213318F}" type="sibTrans" cxnId="{EB145614-75E3-4342-AA73-EFA0ED20D692}">
      <dgm:prSet/>
      <dgm:spPr/>
    </dgm:pt>
    <dgm:pt modelId="{DE2198A5-F570-4F93-8504-C7A28AD4B11F}">
      <dgm:prSet phldr="0"/>
      <dgm:spPr/>
      <dgm:t>
        <a:bodyPr/>
        <a:lstStyle/>
        <a:p>
          <a:pPr rtl="0"/>
          <a:r>
            <a:rPr lang="en-US">
              <a:latin typeface="Calibri Light" panose="020F0302020204030204"/>
            </a:rPr>
            <a:t>"About us"</a:t>
          </a:r>
        </a:p>
      </dgm:t>
    </dgm:pt>
    <dgm:pt modelId="{02F04D86-B12A-43CA-AD51-3348DEE20433}" type="parTrans" cxnId="{D3ECE2EA-E526-4424-82D9-FD9D3A1C894D}">
      <dgm:prSet/>
      <dgm:spPr/>
    </dgm:pt>
    <dgm:pt modelId="{3492B5E6-A77C-4E12-BBF9-DB28559A0CDE}" type="sibTrans" cxnId="{D3ECE2EA-E526-4424-82D9-FD9D3A1C894D}">
      <dgm:prSet/>
      <dgm:spPr/>
    </dgm:pt>
    <dgm:pt modelId="{C08686B4-BD86-41CA-977F-EB6C8190F1D6}">
      <dgm:prSet phldr="0"/>
      <dgm:spPr/>
      <dgm:t>
        <a:bodyPr/>
        <a:lstStyle/>
        <a:p>
          <a:pPr rtl="0"/>
          <a:r>
            <a:rPr lang="en-US">
              <a:latin typeface="Calibri Light" panose="020F0302020204030204"/>
            </a:rPr>
            <a:t>contact</a:t>
          </a:r>
        </a:p>
      </dgm:t>
    </dgm:pt>
    <dgm:pt modelId="{6377D5EE-946B-4546-A110-5BD5E5D1B463}" type="parTrans" cxnId="{DE5B0A73-BA76-4174-A26A-C5BDDA9F784E}">
      <dgm:prSet/>
      <dgm:spPr/>
    </dgm:pt>
    <dgm:pt modelId="{CC91323D-1EF6-48BD-B95D-DE2DEFCF8DDE}" type="sibTrans" cxnId="{DE5B0A73-BA76-4174-A26A-C5BDDA9F784E}">
      <dgm:prSet/>
      <dgm:spPr/>
    </dgm:pt>
    <dgm:pt modelId="{3621325E-81A7-4D29-A12E-DBC359C15A59}">
      <dgm:prSet phldr="0"/>
      <dgm:spPr/>
      <dgm:t>
        <a:bodyPr/>
        <a:lstStyle/>
        <a:p>
          <a:pPr rtl="0"/>
          <a:r>
            <a:rPr lang="en-US">
              <a:latin typeface="Calibri Light" panose="020F0302020204030204"/>
            </a:rPr>
            <a:t>NEW MEDIA</a:t>
          </a:r>
        </a:p>
      </dgm:t>
    </dgm:pt>
    <dgm:pt modelId="{FFB70B57-4F19-4684-8499-9E1D2C3DBF84}" type="parTrans" cxnId="{BC12B1BF-2927-4C41-838C-3972A0248242}">
      <dgm:prSet/>
      <dgm:spPr/>
    </dgm:pt>
    <dgm:pt modelId="{458567FF-5911-4D0C-90A5-C5A60BFE066C}" type="sibTrans" cxnId="{BC12B1BF-2927-4C41-838C-3972A0248242}">
      <dgm:prSet/>
      <dgm:spPr/>
    </dgm:pt>
    <dgm:pt modelId="{58BCC00A-158A-4C24-BE5C-6BE34A0303A0}">
      <dgm:prSet phldr="0"/>
      <dgm:spPr/>
      <dgm:t>
        <a:bodyPr/>
        <a:lstStyle/>
        <a:p>
          <a:pPr rtl="0"/>
          <a:r>
            <a:rPr lang="en-US">
              <a:latin typeface="Calibri Light" panose="020F0302020204030204"/>
            </a:rPr>
            <a:t>Internet based, social media, websites, blogs, vlogs</a:t>
          </a:r>
        </a:p>
      </dgm:t>
    </dgm:pt>
    <dgm:pt modelId="{EE7604D6-AB69-41C6-9777-F87ED58E535A}" type="parTrans" cxnId="{D203B667-6E7E-453C-B9D5-087AF26A663F}">
      <dgm:prSet/>
      <dgm:spPr/>
    </dgm:pt>
    <dgm:pt modelId="{F2B140B0-2BD8-49FE-9C6A-B6761B57ABDD}" type="sibTrans" cxnId="{D203B667-6E7E-453C-B9D5-087AF26A663F}">
      <dgm:prSet/>
      <dgm:spPr/>
    </dgm:pt>
    <dgm:pt modelId="{4C7572B7-81DC-4E78-B39E-C596F3FCCDF0}">
      <dgm:prSet phldr="0"/>
      <dgm:spPr/>
      <dgm:t>
        <a:bodyPr/>
        <a:lstStyle/>
        <a:p>
          <a:pPr rtl="0"/>
          <a:r>
            <a:rPr lang="en-US">
              <a:latin typeface="Calibri Light" panose="020F0302020204030204"/>
            </a:rPr>
            <a:t>no editorial board</a:t>
          </a:r>
        </a:p>
      </dgm:t>
    </dgm:pt>
    <dgm:pt modelId="{FB95400A-E30C-4CB9-BEF7-570510D07284}" type="parTrans" cxnId="{4C309461-B044-42E0-AA21-58BB0C127F0E}">
      <dgm:prSet/>
      <dgm:spPr/>
    </dgm:pt>
    <dgm:pt modelId="{E3110BD1-6C0B-4720-A4E0-F74C3169D5FF}" type="sibTrans" cxnId="{4C309461-B044-42E0-AA21-58BB0C127F0E}">
      <dgm:prSet/>
      <dgm:spPr/>
    </dgm:pt>
    <dgm:pt modelId="{E050F7BB-DF09-4CFE-80B6-10D75AAF125C}">
      <dgm:prSet phldr="0"/>
      <dgm:spPr/>
      <dgm:t>
        <a:bodyPr/>
        <a:lstStyle/>
        <a:p>
          <a:pPr rtl="0"/>
          <a:r>
            <a:rPr lang="en-US">
              <a:latin typeface="Calibri Light" panose="020F0302020204030204"/>
            </a:rPr>
            <a:t>no contact</a:t>
          </a:r>
        </a:p>
      </dgm:t>
    </dgm:pt>
    <dgm:pt modelId="{D0317FC8-6A75-466A-99D6-D6F1EA66AE0F}" type="parTrans" cxnId="{24E8B6D9-FA22-4684-B14C-C1201E96FD68}">
      <dgm:prSet/>
      <dgm:spPr/>
    </dgm:pt>
    <dgm:pt modelId="{A5A2A50F-EE5C-4A8B-9444-386C2D82EF27}" type="sibTrans" cxnId="{24E8B6D9-FA22-4684-B14C-C1201E96FD68}">
      <dgm:prSet/>
      <dgm:spPr/>
    </dgm:pt>
    <dgm:pt modelId="{92CB1B02-5553-4B91-8A92-34BA10744702}">
      <dgm:prSet phldr="0"/>
      <dgm:spPr/>
      <dgm:t>
        <a:bodyPr/>
        <a:lstStyle/>
        <a:p>
          <a:pPr rtl="0"/>
          <a:r>
            <a:rPr lang="en-US">
              <a:latin typeface="Calibri Light" panose="020F0302020204030204"/>
            </a:rPr>
            <a:t>revealing "secrets"</a:t>
          </a:r>
        </a:p>
      </dgm:t>
    </dgm:pt>
    <dgm:pt modelId="{E2907678-00D6-4615-A3FF-402380100A2A}" type="parTrans" cxnId="{8F1CCD4B-47D4-4158-8BAD-876BE60E2905}">
      <dgm:prSet/>
      <dgm:spPr/>
    </dgm:pt>
    <dgm:pt modelId="{F829E861-B9AB-4649-838E-155C40790DC4}" type="sibTrans" cxnId="{8F1CCD4B-47D4-4158-8BAD-876BE60E2905}">
      <dgm:prSet/>
      <dgm:spPr/>
    </dgm:pt>
    <dgm:pt modelId="{59AE65ED-8B46-4EBD-9AE8-93CF5D052A87}" type="pres">
      <dgm:prSet presAssocID="{3BE1DA10-7460-49A8-8147-418B9554AEC5}" presName="Name0" presStyleCnt="0">
        <dgm:presLayoutVars>
          <dgm:dir/>
          <dgm:animLvl val="lvl"/>
          <dgm:resizeHandles val="exact"/>
        </dgm:presLayoutVars>
      </dgm:prSet>
      <dgm:spPr/>
    </dgm:pt>
    <dgm:pt modelId="{2F3F0009-602C-4B6F-9482-CD67D62CA5E1}" type="pres">
      <dgm:prSet presAssocID="{3621325E-81A7-4D29-A12E-DBC359C15A59}" presName="boxAndChildren" presStyleCnt="0"/>
      <dgm:spPr/>
    </dgm:pt>
    <dgm:pt modelId="{5C2792C6-1B28-47FB-82EA-E62CFBF18F07}" type="pres">
      <dgm:prSet presAssocID="{3621325E-81A7-4D29-A12E-DBC359C15A59}" presName="parentTextBox" presStyleLbl="alignNode1" presStyleIdx="0" presStyleCnt="2"/>
      <dgm:spPr>
        <a:solidFill>
          <a:schemeClr val="bg2">
            <a:lumMod val="25000"/>
          </a:schemeClr>
        </a:solidFill>
      </dgm:spPr>
    </dgm:pt>
    <dgm:pt modelId="{81A9F58A-D5AE-4EBB-AE9A-ADE6E300CA35}" type="pres">
      <dgm:prSet presAssocID="{3621325E-81A7-4D29-A12E-DBC359C15A59}" presName="descendantBox" presStyleLbl="bgAccFollowNode1" presStyleIdx="0" presStyleCnt="2"/>
      <dgm:spPr/>
    </dgm:pt>
    <dgm:pt modelId="{54BB0B0C-4F90-4D6A-8BF9-0D4C38DB186D}" type="pres">
      <dgm:prSet presAssocID="{8BA93B4A-42BE-4E13-A46B-F8FA651C0942}" presName="sp" presStyleCnt="0"/>
      <dgm:spPr/>
    </dgm:pt>
    <dgm:pt modelId="{6BF5EE32-D162-4F04-B6CB-74EF65E76C03}" type="pres">
      <dgm:prSet presAssocID="{C3A84AF7-6454-4114-A0EE-5DBEA6A0AB6F}" presName="arrowAndChildren" presStyleCnt="0"/>
      <dgm:spPr/>
    </dgm:pt>
    <dgm:pt modelId="{1EA25952-FF74-46A7-8BE8-7EB5B2DBC617}" type="pres">
      <dgm:prSet presAssocID="{C3A84AF7-6454-4114-A0EE-5DBEA6A0AB6F}" presName="parentTextArrow" presStyleLbl="node1" presStyleIdx="0" presStyleCnt="0"/>
      <dgm:spPr/>
    </dgm:pt>
    <dgm:pt modelId="{728E5442-4CA8-4D3A-A264-97CC2CF708E3}" type="pres">
      <dgm:prSet presAssocID="{C3A84AF7-6454-4114-A0EE-5DBEA6A0AB6F}" presName="arrow" presStyleLbl="alignNode1" presStyleIdx="1" presStyleCnt="2"/>
      <dgm:spPr>
        <a:solidFill>
          <a:srgbClr val="D40606"/>
        </a:solidFill>
      </dgm:spPr>
    </dgm:pt>
    <dgm:pt modelId="{4FD2B651-6158-447E-88EF-E58CD45FD108}" type="pres">
      <dgm:prSet presAssocID="{C3A84AF7-6454-4114-A0EE-5DBEA6A0AB6F}" presName="descendantArrow" presStyleLbl="bgAccFollowNode1" presStyleIdx="1" presStyleCnt="2"/>
      <dgm:spPr/>
    </dgm:pt>
  </dgm:ptLst>
  <dgm:cxnLst>
    <dgm:cxn modelId="{2274160F-A95E-4E36-8E7F-548C82284E50}" type="presOf" srcId="{DE2198A5-F570-4F93-8504-C7A28AD4B11F}" destId="{4FD2B651-6158-447E-88EF-E58CD45FD108}" srcOrd="0" destOrd="3" presId="urn:microsoft.com/office/officeart/2016/7/layout/VerticalDownArrowProcess"/>
    <dgm:cxn modelId="{EB145614-75E3-4342-AA73-EFA0ED20D692}" srcId="{6F61DE54-EA12-49C8-B486-816B30A3985F}" destId="{F36342E7-1B93-47F4-A573-15D60372360D}" srcOrd="0" destOrd="0" parTransId="{8FDC0135-9D2B-4578-8813-AD61394880E6}" sibTransId="{7D093870-EBF2-4588-9BBA-24DF3213318F}"/>
    <dgm:cxn modelId="{A2A7C116-A4E2-4E71-B4C6-4F2396EB9114}" type="presOf" srcId="{3BE1DA10-7460-49A8-8147-418B9554AEC5}" destId="{59AE65ED-8B46-4EBD-9AE8-93CF5D052A87}" srcOrd="0" destOrd="0" presId="urn:microsoft.com/office/officeart/2016/7/layout/VerticalDownArrowProcess"/>
    <dgm:cxn modelId="{5968F824-73FF-4E64-8A8C-6049B5109B4D}" type="presOf" srcId="{92CB1B02-5553-4B91-8A92-34BA10744702}" destId="{81A9F58A-D5AE-4EBB-AE9A-ADE6E300CA35}" srcOrd="0" destOrd="3" presId="urn:microsoft.com/office/officeart/2016/7/layout/VerticalDownArrowProcess"/>
    <dgm:cxn modelId="{4C309461-B044-42E0-AA21-58BB0C127F0E}" srcId="{58BCC00A-158A-4C24-BE5C-6BE34A0303A0}" destId="{4C7572B7-81DC-4E78-B39E-C596F3FCCDF0}" srcOrd="0" destOrd="0" parTransId="{FB95400A-E30C-4CB9-BEF7-570510D07284}" sibTransId="{E3110BD1-6C0B-4720-A4E0-F74C3169D5FF}"/>
    <dgm:cxn modelId="{D203B667-6E7E-453C-B9D5-087AF26A663F}" srcId="{3621325E-81A7-4D29-A12E-DBC359C15A59}" destId="{58BCC00A-158A-4C24-BE5C-6BE34A0303A0}" srcOrd="0" destOrd="0" parTransId="{EE7604D6-AB69-41C6-9777-F87ED58E535A}" sibTransId="{F2B140B0-2BD8-49FE-9C6A-B6761B57ABDD}"/>
    <dgm:cxn modelId="{8F1CCD4B-47D4-4158-8BAD-876BE60E2905}" srcId="{58BCC00A-158A-4C24-BE5C-6BE34A0303A0}" destId="{92CB1B02-5553-4B91-8A92-34BA10744702}" srcOrd="2" destOrd="0" parTransId="{E2907678-00D6-4615-A3FF-402380100A2A}" sibTransId="{F829E861-B9AB-4649-838E-155C40790DC4}"/>
    <dgm:cxn modelId="{0A6B376F-B34F-4B74-A351-AE70E2AE3B6A}" type="presOf" srcId="{3621325E-81A7-4D29-A12E-DBC359C15A59}" destId="{5C2792C6-1B28-47FB-82EA-E62CFBF18F07}" srcOrd="0" destOrd="0" presId="urn:microsoft.com/office/officeart/2016/7/layout/VerticalDownArrowProcess"/>
    <dgm:cxn modelId="{6B06F652-00FE-4F12-8504-31A452BCBA84}" srcId="{3BE1DA10-7460-49A8-8147-418B9554AEC5}" destId="{C3A84AF7-6454-4114-A0EE-5DBEA6A0AB6F}" srcOrd="0" destOrd="0" parTransId="{C0EF7B07-21D2-4A38-B8DB-366BDDB1C0B1}" sibTransId="{8BA93B4A-42BE-4E13-A46B-F8FA651C0942}"/>
    <dgm:cxn modelId="{DE5B0A73-BA76-4174-A26A-C5BDDA9F784E}" srcId="{6F61DE54-EA12-49C8-B486-816B30A3985F}" destId="{C08686B4-BD86-41CA-977F-EB6C8190F1D6}" srcOrd="1" destOrd="0" parTransId="{6377D5EE-946B-4546-A110-5BD5E5D1B463}" sibTransId="{CC91323D-1EF6-48BD-B95D-DE2DEFCF8DDE}"/>
    <dgm:cxn modelId="{5470A574-FB20-4973-B0F5-3E0B0E2FB45D}" type="presOf" srcId="{4C7572B7-81DC-4E78-B39E-C596F3FCCDF0}" destId="{81A9F58A-D5AE-4EBB-AE9A-ADE6E300CA35}" srcOrd="0" destOrd="1" presId="urn:microsoft.com/office/officeart/2016/7/layout/VerticalDownArrowProcess"/>
    <dgm:cxn modelId="{C0015296-286E-47BC-8C51-A2C632BDDD0C}" type="presOf" srcId="{C08686B4-BD86-41CA-977F-EB6C8190F1D6}" destId="{4FD2B651-6158-447E-88EF-E58CD45FD108}" srcOrd="0" destOrd="2" presId="urn:microsoft.com/office/officeart/2016/7/layout/VerticalDownArrowProcess"/>
    <dgm:cxn modelId="{586E2F97-18E1-4505-95B6-632CD8945C4A}" type="presOf" srcId="{C3A84AF7-6454-4114-A0EE-5DBEA6A0AB6F}" destId="{728E5442-4CA8-4D3A-A264-97CC2CF708E3}" srcOrd="1" destOrd="0" presId="urn:microsoft.com/office/officeart/2016/7/layout/VerticalDownArrowProcess"/>
    <dgm:cxn modelId="{B075439A-F515-4FED-9789-0C256E5B2B82}" type="presOf" srcId="{58BCC00A-158A-4C24-BE5C-6BE34A0303A0}" destId="{81A9F58A-D5AE-4EBB-AE9A-ADE6E300CA35}" srcOrd="0" destOrd="0" presId="urn:microsoft.com/office/officeart/2016/7/layout/VerticalDownArrowProcess"/>
    <dgm:cxn modelId="{BB3AE2A6-5BB3-4DFF-8E68-8364373FFFD6}" type="presOf" srcId="{F36342E7-1B93-47F4-A573-15D60372360D}" destId="{4FD2B651-6158-447E-88EF-E58CD45FD108}" srcOrd="0" destOrd="1" presId="urn:microsoft.com/office/officeart/2016/7/layout/VerticalDownArrowProcess"/>
    <dgm:cxn modelId="{AB218AB2-AD93-4109-A8F9-812B238EE54E}" type="presOf" srcId="{6F61DE54-EA12-49C8-B486-816B30A3985F}" destId="{4FD2B651-6158-447E-88EF-E58CD45FD108}" srcOrd="0" destOrd="0" presId="urn:microsoft.com/office/officeart/2016/7/layout/VerticalDownArrowProcess"/>
    <dgm:cxn modelId="{BC12B1BF-2927-4C41-838C-3972A0248242}" srcId="{3BE1DA10-7460-49A8-8147-418B9554AEC5}" destId="{3621325E-81A7-4D29-A12E-DBC359C15A59}" srcOrd="1" destOrd="0" parTransId="{FFB70B57-4F19-4684-8499-9E1D2C3DBF84}" sibTransId="{458567FF-5911-4D0C-90A5-C5A60BFE066C}"/>
    <dgm:cxn modelId="{7BD56DD3-B44E-4797-9017-37782C9D0642}" type="presOf" srcId="{C3A84AF7-6454-4114-A0EE-5DBEA6A0AB6F}" destId="{1EA25952-FF74-46A7-8BE8-7EB5B2DBC617}" srcOrd="0" destOrd="0" presId="urn:microsoft.com/office/officeart/2016/7/layout/VerticalDownArrowProcess"/>
    <dgm:cxn modelId="{24E8B6D9-FA22-4684-B14C-C1201E96FD68}" srcId="{58BCC00A-158A-4C24-BE5C-6BE34A0303A0}" destId="{E050F7BB-DF09-4CFE-80B6-10D75AAF125C}" srcOrd="1" destOrd="0" parTransId="{D0317FC8-6A75-466A-99D6-D6F1EA66AE0F}" sibTransId="{A5A2A50F-EE5C-4A8B-9444-386C2D82EF27}"/>
    <dgm:cxn modelId="{D3ECE2EA-E526-4424-82D9-FD9D3A1C894D}" srcId="{6F61DE54-EA12-49C8-B486-816B30A3985F}" destId="{DE2198A5-F570-4F93-8504-C7A28AD4B11F}" srcOrd="2" destOrd="0" parTransId="{02F04D86-B12A-43CA-AD51-3348DEE20433}" sibTransId="{3492B5E6-A77C-4E12-BBF9-DB28559A0CDE}"/>
    <dgm:cxn modelId="{9CEF27EE-620D-4FA5-A5F7-702173B4A9AA}" type="presOf" srcId="{E050F7BB-DF09-4CFE-80B6-10D75AAF125C}" destId="{81A9F58A-D5AE-4EBB-AE9A-ADE6E300CA35}" srcOrd="0" destOrd="2" presId="urn:microsoft.com/office/officeart/2016/7/layout/VerticalDownArrowProcess"/>
    <dgm:cxn modelId="{C600CFFC-CE1B-486D-AEA4-0DAB651FBF3A}" srcId="{C3A84AF7-6454-4114-A0EE-5DBEA6A0AB6F}" destId="{6F61DE54-EA12-49C8-B486-816B30A3985F}" srcOrd="0" destOrd="0" parTransId="{09E1917A-EE87-4721-A39A-A878C8D13B36}" sibTransId="{DA88419B-9B91-4D2A-9E7E-B3FDDB8204D8}"/>
    <dgm:cxn modelId="{2331E92D-A586-4D95-89D2-78B66CD6AD0D}" type="presParOf" srcId="{59AE65ED-8B46-4EBD-9AE8-93CF5D052A87}" destId="{2F3F0009-602C-4B6F-9482-CD67D62CA5E1}" srcOrd="0" destOrd="0" presId="urn:microsoft.com/office/officeart/2016/7/layout/VerticalDownArrowProcess"/>
    <dgm:cxn modelId="{6691A21F-4334-4017-AF14-33F386F47EEF}" type="presParOf" srcId="{2F3F0009-602C-4B6F-9482-CD67D62CA5E1}" destId="{5C2792C6-1B28-47FB-82EA-E62CFBF18F07}" srcOrd="0" destOrd="0" presId="urn:microsoft.com/office/officeart/2016/7/layout/VerticalDownArrowProcess"/>
    <dgm:cxn modelId="{5E1BE2EB-A1D2-4FFB-A001-BF781731828B}" type="presParOf" srcId="{2F3F0009-602C-4B6F-9482-CD67D62CA5E1}" destId="{81A9F58A-D5AE-4EBB-AE9A-ADE6E300CA35}" srcOrd="1" destOrd="0" presId="urn:microsoft.com/office/officeart/2016/7/layout/VerticalDownArrowProcess"/>
    <dgm:cxn modelId="{ED63921A-ADE9-44BA-A948-4D2B06A2B4AD}" type="presParOf" srcId="{59AE65ED-8B46-4EBD-9AE8-93CF5D052A87}" destId="{54BB0B0C-4F90-4D6A-8BF9-0D4C38DB186D}" srcOrd="1" destOrd="0" presId="urn:microsoft.com/office/officeart/2016/7/layout/VerticalDownArrowProcess"/>
    <dgm:cxn modelId="{AEEE1A1B-4C4E-4658-B076-49DDBB846B08}" type="presParOf" srcId="{59AE65ED-8B46-4EBD-9AE8-93CF5D052A87}" destId="{6BF5EE32-D162-4F04-B6CB-74EF65E76C03}" srcOrd="2" destOrd="0" presId="urn:microsoft.com/office/officeart/2016/7/layout/VerticalDownArrowProcess"/>
    <dgm:cxn modelId="{349F6A7A-B244-4D48-A949-FE09309FC717}" type="presParOf" srcId="{6BF5EE32-D162-4F04-B6CB-74EF65E76C03}" destId="{1EA25952-FF74-46A7-8BE8-7EB5B2DBC617}" srcOrd="0" destOrd="0" presId="urn:microsoft.com/office/officeart/2016/7/layout/VerticalDownArrowProcess"/>
    <dgm:cxn modelId="{E1D1617E-1454-44E3-8865-E9EA9916B329}" type="presParOf" srcId="{6BF5EE32-D162-4F04-B6CB-74EF65E76C03}" destId="{728E5442-4CA8-4D3A-A264-97CC2CF708E3}" srcOrd="1" destOrd="0" presId="urn:microsoft.com/office/officeart/2016/7/layout/VerticalDownArrowProcess"/>
    <dgm:cxn modelId="{5E2F0501-F158-469D-A144-05DB3287A815}" type="presParOf" srcId="{6BF5EE32-D162-4F04-B6CB-74EF65E76C03}" destId="{4FD2B651-6158-447E-88EF-E58CD45FD108}" srcOrd="2" destOrd="0" presId="urn:microsoft.com/office/officeart/2016/7/layout/VerticalDown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E6ED5C-76F6-44E2-80CD-F725B187BB7A}">
      <dsp:nvSpPr>
        <dsp:cNvPr id="0" name=""/>
        <dsp:cNvSpPr/>
      </dsp:nvSpPr>
      <dsp:spPr>
        <a:xfrm>
          <a:off x="0" y="654038"/>
          <a:ext cx="6263640" cy="129519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5400" kern="1200" err="1"/>
            <a:t>Privacy</a:t>
          </a:r>
          <a:r>
            <a:rPr lang="hr-HR" sz="5400" kern="1200"/>
            <a:t> – </a:t>
          </a:r>
          <a:r>
            <a:rPr lang="hr-HR" sz="5400" kern="1200" err="1"/>
            <a:t>definition</a:t>
          </a:r>
          <a:r>
            <a:rPr lang="hr-HR" sz="5400" kern="1200"/>
            <a:t>?</a:t>
          </a:r>
          <a:endParaRPr lang="en-US" sz="5400" kern="1200"/>
        </a:p>
      </dsp:txBody>
      <dsp:txXfrm>
        <a:off x="63226" y="717264"/>
        <a:ext cx="6137188" cy="1168738"/>
      </dsp:txXfrm>
    </dsp:sp>
    <dsp:sp modelId="{6125B8E1-3514-4ECC-B63D-ED1EED6BBE2E}">
      <dsp:nvSpPr>
        <dsp:cNvPr id="0" name=""/>
        <dsp:cNvSpPr/>
      </dsp:nvSpPr>
      <dsp:spPr>
        <a:xfrm>
          <a:off x="0" y="2104748"/>
          <a:ext cx="6263640" cy="129519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5400" kern="1200"/>
            <a:t>Safe </a:t>
          </a:r>
          <a:r>
            <a:rPr lang="hr-HR" sz="5400" kern="1200" err="1"/>
            <a:t>browsing</a:t>
          </a:r>
          <a:endParaRPr lang="en-US" sz="5400" kern="1200"/>
        </a:p>
      </dsp:txBody>
      <dsp:txXfrm>
        <a:off x="63226" y="2167974"/>
        <a:ext cx="6137188" cy="1168738"/>
      </dsp:txXfrm>
    </dsp:sp>
    <dsp:sp modelId="{FC080262-0C0C-4FC3-A083-8785A0BD095D}">
      <dsp:nvSpPr>
        <dsp:cNvPr id="0" name=""/>
        <dsp:cNvSpPr/>
      </dsp:nvSpPr>
      <dsp:spPr>
        <a:xfrm>
          <a:off x="0" y="3555459"/>
          <a:ext cx="6263640" cy="129519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5400" kern="1200" err="1"/>
            <a:t>Cookies</a:t>
          </a:r>
          <a:r>
            <a:rPr lang="hr-HR" sz="5400" kern="1200"/>
            <a:t> </a:t>
          </a:r>
          <a:r>
            <a:rPr lang="hr-HR" sz="5400" kern="1200" err="1"/>
            <a:t>and</a:t>
          </a:r>
          <a:r>
            <a:rPr lang="hr-HR" sz="5400" kern="1200"/>
            <a:t> </a:t>
          </a:r>
          <a:r>
            <a:rPr lang="hr-HR" sz="5400" kern="1200" err="1"/>
            <a:t>caches</a:t>
          </a:r>
          <a:endParaRPr lang="en-US" sz="5400" kern="1200"/>
        </a:p>
      </dsp:txBody>
      <dsp:txXfrm>
        <a:off x="63226" y="3618685"/>
        <a:ext cx="6137188" cy="11687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2DACB3-3183-45C5-A7F2-C57035291D1D}">
      <dsp:nvSpPr>
        <dsp:cNvPr id="0" name=""/>
        <dsp:cNvSpPr/>
      </dsp:nvSpPr>
      <dsp:spPr>
        <a:xfrm>
          <a:off x="4787274" y="3017796"/>
          <a:ext cx="91440" cy="56213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62131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74D6CF-D85C-49EB-9A0F-AAC41AB84104}">
      <dsp:nvSpPr>
        <dsp:cNvPr id="0" name=""/>
        <dsp:cNvSpPr/>
      </dsp:nvSpPr>
      <dsp:spPr>
        <a:xfrm>
          <a:off x="3651820" y="1228317"/>
          <a:ext cx="1181174" cy="5621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3076"/>
              </a:lnTo>
              <a:lnTo>
                <a:pt x="1181174" y="383076"/>
              </a:lnTo>
              <a:lnTo>
                <a:pt x="1181174" y="562131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20F7C4-6DB4-4ACB-9E34-B6F5EB100B23}">
      <dsp:nvSpPr>
        <dsp:cNvPr id="0" name=""/>
        <dsp:cNvSpPr/>
      </dsp:nvSpPr>
      <dsp:spPr>
        <a:xfrm>
          <a:off x="2424925" y="3017796"/>
          <a:ext cx="91440" cy="56213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62131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D32C83-AF90-44F7-B017-D0A8B450176F}">
      <dsp:nvSpPr>
        <dsp:cNvPr id="0" name=""/>
        <dsp:cNvSpPr/>
      </dsp:nvSpPr>
      <dsp:spPr>
        <a:xfrm>
          <a:off x="2470645" y="1228317"/>
          <a:ext cx="1181174" cy="562131"/>
        </a:xfrm>
        <a:custGeom>
          <a:avLst/>
          <a:gdLst/>
          <a:ahLst/>
          <a:cxnLst/>
          <a:rect l="0" t="0" r="0" b="0"/>
          <a:pathLst>
            <a:path>
              <a:moveTo>
                <a:pt x="1181174" y="0"/>
              </a:moveTo>
              <a:lnTo>
                <a:pt x="1181174" y="383076"/>
              </a:lnTo>
              <a:lnTo>
                <a:pt x="0" y="383076"/>
              </a:lnTo>
              <a:lnTo>
                <a:pt x="0" y="562131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C7A57E-7829-47BE-B321-EC2135E2CA1B}">
      <dsp:nvSpPr>
        <dsp:cNvPr id="0" name=""/>
        <dsp:cNvSpPr/>
      </dsp:nvSpPr>
      <dsp:spPr>
        <a:xfrm>
          <a:off x="2685404" y="969"/>
          <a:ext cx="1932830" cy="1227347"/>
        </a:xfrm>
        <a:prstGeom prst="roundRect">
          <a:avLst>
            <a:gd name="adj" fmla="val 10000"/>
          </a:avLst>
        </a:prstGeom>
        <a:solidFill>
          <a:schemeClr val="accent3">
            <a:alpha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8BD7E0-ECD0-45BB-9FAC-1A2B1C3EA18B}">
      <dsp:nvSpPr>
        <dsp:cNvPr id="0" name=""/>
        <dsp:cNvSpPr/>
      </dsp:nvSpPr>
      <dsp:spPr>
        <a:xfrm>
          <a:off x="2900163" y="204990"/>
          <a:ext cx="1932830" cy="12273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latin typeface="Calibri Light" panose="020F0302020204030204"/>
            </a:rPr>
            <a:t>ATTENTION </a:t>
          </a:r>
          <a:endParaRPr lang="en-US" sz="1700" kern="1200"/>
        </a:p>
      </dsp:txBody>
      <dsp:txXfrm>
        <a:off x="2936111" y="240938"/>
        <a:ext cx="1860934" cy="1155451"/>
      </dsp:txXfrm>
    </dsp:sp>
    <dsp:sp modelId="{508765BB-9464-4EA8-9426-DF04F543F561}">
      <dsp:nvSpPr>
        <dsp:cNvPr id="0" name=""/>
        <dsp:cNvSpPr/>
      </dsp:nvSpPr>
      <dsp:spPr>
        <a:xfrm>
          <a:off x="1504230" y="1790448"/>
          <a:ext cx="1932830" cy="1227347"/>
        </a:xfrm>
        <a:prstGeom prst="roundRect">
          <a:avLst>
            <a:gd name="adj" fmla="val 10000"/>
          </a:avLst>
        </a:prstGeom>
        <a:solidFill>
          <a:schemeClr val="accent3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942235-127D-4483-BAAF-18BB5E8E262C}">
      <dsp:nvSpPr>
        <dsp:cNvPr id="0" name=""/>
        <dsp:cNvSpPr/>
      </dsp:nvSpPr>
      <dsp:spPr>
        <a:xfrm>
          <a:off x="1718989" y="1994469"/>
          <a:ext cx="1932830" cy="12273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latin typeface="Calibri Light" panose="020F0302020204030204"/>
            </a:rPr>
            <a:t>commercial</a:t>
          </a:r>
          <a:endParaRPr lang="en-US" sz="1700" kern="1200"/>
        </a:p>
      </dsp:txBody>
      <dsp:txXfrm>
        <a:off x="1754937" y="2030417"/>
        <a:ext cx="1860934" cy="1155451"/>
      </dsp:txXfrm>
    </dsp:sp>
    <dsp:sp modelId="{E0F0694C-531D-44C5-94CA-DF884FACB1F1}">
      <dsp:nvSpPr>
        <dsp:cNvPr id="0" name=""/>
        <dsp:cNvSpPr/>
      </dsp:nvSpPr>
      <dsp:spPr>
        <a:xfrm>
          <a:off x="1504230" y="3579927"/>
          <a:ext cx="1932830" cy="1227347"/>
        </a:xfrm>
        <a:prstGeom prst="roundRect">
          <a:avLst>
            <a:gd name="adj" fmla="val 10000"/>
          </a:avLst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08F427-DCD0-407B-A8E9-89D2489186E2}">
      <dsp:nvSpPr>
        <dsp:cNvPr id="0" name=""/>
        <dsp:cNvSpPr/>
      </dsp:nvSpPr>
      <dsp:spPr>
        <a:xfrm>
          <a:off x="1718989" y="3783948"/>
          <a:ext cx="1932830" cy="12273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i="1" kern="1200">
              <a:latin typeface="Calibri Light" panose="020F0302020204030204"/>
            </a:rPr>
            <a:t>buying</a:t>
          </a:r>
          <a:endParaRPr lang="en-US" sz="1700" i="1" kern="1200"/>
        </a:p>
      </dsp:txBody>
      <dsp:txXfrm>
        <a:off x="1754937" y="3819896"/>
        <a:ext cx="1860934" cy="1155451"/>
      </dsp:txXfrm>
    </dsp:sp>
    <dsp:sp modelId="{33ECCD12-F2FD-4926-893D-87FA6D090FB2}">
      <dsp:nvSpPr>
        <dsp:cNvPr id="0" name=""/>
        <dsp:cNvSpPr/>
      </dsp:nvSpPr>
      <dsp:spPr>
        <a:xfrm>
          <a:off x="3866578" y="1790448"/>
          <a:ext cx="1932830" cy="1227347"/>
        </a:xfrm>
        <a:prstGeom prst="roundRect">
          <a:avLst>
            <a:gd name="adj" fmla="val 10000"/>
          </a:avLst>
        </a:prstGeom>
        <a:solidFill>
          <a:schemeClr val="accent3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AB07BA-6A2B-4345-A24A-B8109EEE554B}">
      <dsp:nvSpPr>
        <dsp:cNvPr id="0" name=""/>
        <dsp:cNvSpPr/>
      </dsp:nvSpPr>
      <dsp:spPr>
        <a:xfrm>
          <a:off x="4081337" y="1994469"/>
          <a:ext cx="1932830" cy="12273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latin typeface="Calibri Light" panose="020F0302020204030204"/>
            </a:rPr>
            <a:t>political</a:t>
          </a:r>
          <a:endParaRPr lang="en-US" sz="1700" kern="1200"/>
        </a:p>
      </dsp:txBody>
      <dsp:txXfrm>
        <a:off x="4117285" y="2030417"/>
        <a:ext cx="1860934" cy="1155451"/>
      </dsp:txXfrm>
    </dsp:sp>
    <dsp:sp modelId="{EBE49146-BB28-4913-AD36-886B99F8B403}">
      <dsp:nvSpPr>
        <dsp:cNvPr id="0" name=""/>
        <dsp:cNvSpPr/>
      </dsp:nvSpPr>
      <dsp:spPr>
        <a:xfrm>
          <a:off x="3866578" y="3579927"/>
          <a:ext cx="1932830" cy="1227347"/>
        </a:xfrm>
        <a:prstGeom prst="roundRect">
          <a:avLst>
            <a:gd name="adj" fmla="val 10000"/>
          </a:avLst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68D2B4-6517-4046-899A-73A271F44000}">
      <dsp:nvSpPr>
        <dsp:cNvPr id="0" name=""/>
        <dsp:cNvSpPr/>
      </dsp:nvSpPr>
      <dsp:spPr>
        <a:xfrm>
          <a:off x="4081337" y="3783948"/>
          <a:ext cx="1932830" cy="12273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i="1" kern="1200">
              <a:latin typeface="Calibri Light" panose="020F0302020204030204"/>
            </a:rPr>
            <a:t>mis/disinformation </a:t>
          </a:r>
          <a:endParaRPr lang="en-US" sz="1700" i="1" kern="1200"/>
        </a:p>
      </dsp:txBody>
      <dsp:txXfrm>
        <a:off x="4117285" y="3819896"/>
        <a:ext cx="1860934" cy="115545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2792C6-1B28-47FB-82EA-E62CFBF18F07}">
      <dsp:nvSpPr>
        <dsp:cNvPr id="0" name=""/>
        <dsp:cNvSpPr/>
      </dsp:nvSpPr>
      <dsp:spPr>
        <a:xfrm>
          <a:off x="0" y="3601189"/>
          <a:ext cx="1395250" cy="2362770"/>
        </a:xfrm>
        <a:prstGeom prst="rect">
          <a:avLst/>
        </a:prstGeom>
        <a:solidFill>
          <a:schemeClr val="bg2">
            <a:lumMod val="25000"/>
          </a:schemeClr>
        </a:solidFill>
        <a:ln w="12700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230" tIns="241808" rIns="99230" bIns="241808" numCol="1" spcCol="1270" anchor="ctr" anchorCtr="0">
          <a:noAutofit/>
        </a:bodyPr>
        <a:lstStyle/>
        <a:p>
          <a:pPr marL="0" lvl="0" indent="0" algn="ctr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>
              <a:latin typeface="Calibri Light" panose="020F0302020204030204"/>
            </a:rPr>
            <a:t>NEW MEDIA</a:t>
          </a:r>
        </a:p>
      </dsp:txBody>
      <dsp:txXfrm>
        <a:off x="0" y="3601189"/>
        <a:ext cx="1395250" cy="2362770"/>
      </dsp:txXfrm>
    </dsp:sp>
    <dsp:sp modelId="{81A9F58A-D5AE-4EBB-AE9A-ADE6E300CA35}">
      <dsp:nvSpPr>
        <dsp:cNvPr id="0" name=""/>
        <dsp:cNvSpPr/>
      </dsp:nvSpPr>
      <dsp:spPr>
        <a:xfrm>
          <a:off x="1395250" y="3601189"/>
          <a:ext cx="4185752" cy="236277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907" tIns="304800" rIns="84907" bIns="304800" numCol="1" spcCol="1270" anchor="t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latin typeface="Calibri Light" panose="020F0302020204030204"/>
            </a:rPr>
            <a:t>Internet based, social media, websites, blogs, vlogs</a:t>
          </a:r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>
              <a:latin typeface="Calibri Light" panose="020F0302020204030204"/>
            </a:rPr>
            <a:t>no editorial board</a:t>
          </a:r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>
              <a:latin typeface="Calibri Light" panose="020F0302020204030204"/>
            </a:rPr>
            <a:t>no contact</a:t>
          </a:r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>
              <a:latin typeface="Calibri Light" panose="020F0302020204030204"/>
            </a:rPr>
            <a:t>revealing "secrets"</a:t>
          </a:r>
        </a:p>
      </dsp:txBody>
      <dsp:txXfrm>
        <a:off x="1395250" y="3601189"/>
        <a:ext cx="4185752" cy="2362770"/>
      </dsp:txXfrm>
    </dsp:sp>
    <dsp:sp modelId="{728E5442-4CA8-4D3A-A264-97CC2CF708E3}">
      <dsp:nvSpPr>
        <dsp:cNvPr id="0" name=""/>
        <dsp:cNvSpPr/>
      </dsp:nvSpPr>
      <dsp:spPr>
        <a:xfrm rot="10800000">
          <a:off x="0" y="2690"/>
          <a:ext cx="1395250" cy="3633941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rgbClr val="D40606"/>
        </a:solidFill>
        <a:ln w="12700" cap="flat" cmpd="sng" algn="ctr">
          <a:solidFill>
            <a:schemeClr val="accent3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230" tIns="241808" rIns="99230" bIns="241808" numCol="1" spcCol="1270" anchor="ctr" anchorCtr="0">
          <a:noAutofit/>
        </a:bodyPr>
        <a:lstStyle/>
        <a:p>
          <a:pPr marL="0" lvl="0" indent="0" algn="ctr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>
              <a:latin typeface="Calibri Light" panose="020F0302020204030204"/>
            </a:rPr>
            <a:t>OLD MEDIA</a:t>
          </a:r>
          <a:endParaRPr lang="en-US" sz="3400" kern="1200"/>
        </a:p>
      </dsp:txBody>
      <dsp:txXfrm rot="-10800000">
        <a:off x="0" y="2690"/>
        <a:ext cx="1395250" cy="2362061"/>
      </dsp:txXfrm>
    </dsp:sp>
    <dsp:sp modelId="{4FD2B651-6158-447E-88EF-E58CD45FD108}">
      <dsp:nvSpPr>
        <dsp:cNvPr id="0" name=""/>
        <dsp:cNvSpPr/>
      </dsp:nvSpPr>
      <dsp:spPr>
        <a:xfrm>
          <a:off x="1395250" y="2690"/>
          <a:ext cx="4185752" cy="2362061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907" tIns="304800" rIns="84907" bIns="304800" numCol="1" spcCol="1270" anchor="t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latin typeface="Calibri Light" panose="020F0302020204030204"/>
            </a:rPr>
            <a:t>printed press, TV, radio</a:t>
          </a:r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>
              <a:latin typeface="Calibri Light" panose="020F0302020204030204"/>
            </a:rPr>
            <a:t>editorial board</a:t>
          </a:r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>
              <a:latin typeface="Calibri Light" panose="020F0302020204030204"/>
            </a:rPr>
            <a:t>contact</a:t>
          </a:r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>
              <a:latin typeface="Calibri Light" panose="020F0302020204030204"/>
            </a:rPr>
            <a:t>"About us"</a:t>
          </a:r>
        </a:p>
      </dsp:txBody>
      <dsp:txXfrm>
        <a:off x="1395250" y="2690"/>
        <a:ext cx="4185752" cy="23620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6/7/layout/VerticalDownArrowProcess">
  <dgm:title val="Vertical Down Arrow Process"/>
  <dgm:desc val="Use to show a progression; a timeline; sequential steps in a task, process, or workflow; or to emphasize movement or direction. Level 1 text appears inside an arrow shape while Level 2 text appears below the arrow shapes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36"/>
      <dgm:constr type="primFontSz" for="des" forName="parentTextArrow" refType="primFontSz" refFor="des" refForName="parentTextBox" op="equ"/>
      <dgm:constr type="primFontSz" for="des" forName="descendantArrow" val="24"/>
      <dgm:constr type="primFontSz" for="des" forName="descendantArrow" refType="primFontSz" refFor="des" refForName="parentTextArrow" op="lte"/>
      <dgm:constr type="primFontSz" for="des" forName="descendantBox" refType="primFontSz" refFor="des" refForName="parentTextArrow" op="lte"/>
      <dgm:constr type="primFontSz" for="des" forName="descendantBox" refType="primFontSz" refFor="des" refForName="parentTextBox" op="lte"/>
      <dgm:constr type="primFontSz" for="des" forName="descendantArrow" refType="primFontSz" refFor="des" refForName="parentTextBox" op="lte"/>
      <dgm:constr type="primFontSz" for="des" forName="descendantBox" refType="primFontSz" refFor="des" refForName="descendan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parentTextBox" refType="w" fact="0.25"/>
              <dgm:constr type="h" for="ch" forName="parentTextBox" refType="h"/>
              <dgm:constr type="t" for="ch" forName="parentTextBox"/>
              <dgm:constr type="w" for="ch" forName="descendantBox" refType="w" fact="0.75"/>
              <dgm:constr type="l" for="ch" forName="descendantBox" refType="w" fact="0.25"/>
              <dgm:constr type="b" for="ch" forName="descendantBox" refType="h"/>
              <dgm:constr type="h" for="ch" forName="descendantBox" refType="h"/>
            </dgm:constrLst>
            <dgm:ruleLst/>
            <dgm:layoutNode name="parentTextBox" styleLbl="alignNode1">
              <dgm:alg type="tx"/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primFontSz" refType="h" op="lte" fact="0.5"/>
                <dgm:constr type="lMarg" refType="w" fact="0.2016"/>
                <dgm:constr type="rMarg" refType="w" fact="0.2016"/>
              </dgm:constrLst>
              <dgm:ruleLst>
                <dgm:rule type="primFontSz" val="13" fact="NaN" max="NaN"/>
              </dgm:ruleLst>
            </dgm:layoutNode>
            <dgm:layoutNode name="descendantBox" styleLbl="bgAccFollowNode1">
              <dgm:alg type="tx">
                <dgm:param type="stBulletLvl" val="0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/>
              <dgm:constrLst>
                <dgm:constr type="tMarg" refType="primFontSz"/>
                <dgm:constr type="bMarg" refType="primFontSz"/>
                <dgm:constr type="lMarg" refType="w" fact="0.0575"/>
                <dgm:constr type="rMarg" refType="w" fact="0.0575"/>
              </dgm:constrLst>
              <dgm:presOf axis="des" ptType="node"/>
              <dgm:ruleLst>
                <dgm:rule type="primFontSz" val="11" fact="NaN" max="NaN"/>
              </dgm:ruleLst>
            </dgm:layoutNod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parentTextArrow" refType="w" fact="0.25"/>
              <dgm:constr type="t" for="ch" forName="parentTextArrow"/>
              <dgm:constr type="h" for="ch" forName="parentTextArrow" refType="h" fact="0.65"/>
              <dgm:constr type="w" for="ch" forName="arrow" refType="w" fact="0.25"/>
              <dgm:constr type="h" for="ch" forName="arrow" refType="h"/>
              <dgm:constr type="l" for="ch" forName="descendantArrow" refType="w" fact="0.25"/>
              <dgm:constr type="w" for="ch" forName="descendantArrow" refType="w" fact="0.75"/>
              <dgm:constr type="b" for="ch" forName="descendantArrow" refType="h" fact="0.65"/>
              <dgm:constr type="h" for="ch" forName="descendantArrow" refType="h" fact="0.65"/>
            </dgm:constrLst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>
                <dgm:constr type="primFontSz" refType="h" op="lte" fact="0.5"/>
                <dgm:constr type="lMarg" refType="w" fact="0.2016"/>
                <dgm:constr type="rMarg" refType="w" fact="0.2016"/>
              </dgm:constrLst>
              <dgm:ruleLst>
                <dgm:rule type="primFontSz" val="13" fact="NaN" max="NaN"/>
              </dgm:ruleLst>
            </dgm:layoutNode>
            <dgm:layoutNode name="arrow" styleLbl="alignNode1">
              <dgm:alg type="sp"/>
              <dgm:shape xmlns:r="http://schemas.openxmlformats.org/officeDocument/2006/relationships" rot="180" type="upArrowCallout" r:blip="">
                <dgm:adjLst>
                  <dgm:adj idx="1" val="0.05"/>
                  <dgm:adj idx="2" val="0.1"/>
                  <dgm:adj idx="3" val="0.15"/>
                </dgm:adjLst>
              </dgm:shape>
              <dgm:presOf axis="self"/>
              <dgm:constrLst/>
              <dgm:ruleLst/>
            </dgm:layoutNode>
            <dgm:layoutNode name="descendantArrow" styleLbl="bgAccFollowNode1">
              <dgm:alg type="tx">
                <dgm:param type="stBulletLvl" val="0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tMarg" refType="primFontSz"/>
                <dgm:constr type="bMarg" refType="primFontSz"/>
                <dgm:constr type="lMarg" refType="w" fact="0.0575"/>
                <dgm:constr type="rMarg" refType="w" fact="0.0575"/>
              </dgm:constrLst>
              <dgm:ruleLst>
                <dgm:rule type="primFontSz" val="11" fact="NaN" max="NaN"/>
              </dgm:ruleLst>
            </dgm:layoutNod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FA9A4F-83B7-4DA3-8EA9-5CBBF39230D7}" type="datetimeFigureOut">
              <a:t>11/12/2022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76B35C-8DD9-470F-BA73-ECCE2940DC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617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76B35C-8DD9-470F-BA73-ECCE2940DC60}" type="slidenum"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9952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76B35C-8DD9-470F-BA73-ECCE2940DC60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2642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76B35C-8DD9-470F-BA73-ECCE2940DC60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5111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76B35C-8DD9-470F-BA73-ECCE2940DC60}" type="slidenum"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4941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76B35C-8DD9-470F-BA73-ECCE2940DC60}" type="slidenum"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2200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76B35C-8DD9-470F-BA73-ECCE2940DC60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8661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76B35C-8DD9-470F-BA73-ECCE2940DC60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1807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76B35C-8DD9-470F-BA73-ECCE2940DC60}" type="slidenum"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8404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76B35C-8DD9-470F-BA73-ECCE2940DC60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0512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76B35C-8DD9-470F-BA73-ECCE2940DC60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4657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76B35C-8DD9-470F-BA73-ECCE2940DC60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540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9682949-0696-483A-8E37-56B9212DF7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/>
              <a:t>Kliknite da biste uredili stil naslova matrice</a:t>
            </a:r>
            <a:endParaRPr lang="en-GB"/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6844F1E6-7650-4051-B684-E928A99BF0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Kliknite da biste uredili stil podnaslova matrice</a:t>
            </a:r>
            <a:endParaRPr lang="en-GB"/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2D35D246-8713-4AE6-BE6F-2785D5095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A471F-150E-472D-9115-543CC0B60BB1}" type="datetimeFigureOut">
              <a:rPr lang="en-GB" smtClean="0"/>
              <a:t>12/11/2022</a:t>
            </a:fld>
            <a:endParaRPr lang="en-GB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61929F6F-FB9C-4C9C-836D-44B1DFE53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78DA46CF-5AD1-4156-B810-12F995490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44801-C745-4EE1-B1E9-46CEF72F0A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748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46765C7-53FF-4DE4-83AC-0201196B8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GB"/>
          </a:p>
        </p:txBody>
      </p:sp>
      <p:sp>
        <p:nvSpPr>
          <p:cNvPr id="3" name="Rezervirano mjesto okomitog teksta 2">
            <a:extLst>
              <a:ext uri="{FF2B5EF4-FFF2-40B4-BE49-F238E27FC236}">
                <a16:creationId xmlns:a16="http://schemas.microsoft.com/office/drawing/2014/main" id="{6515570F-1309-4324-83E2-9CF3CFF4AF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GB"/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27183541-7563-4E45-95CC-8F7A3F11C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A471F-150E-472D-9115-543CC0B60BB1}" type="datetimeFigureOut">
              <a:rPr lang="en-GB" smtClean="0"/>
              <a:t>12/11/2022</a:t>
            </a:fld>
            <a:endParaRPr lang="en-GB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BAAEE4AB-34BA-4283-9506-47469728B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2792D916-5F27-4543-A833-FA7837A5C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44801-C745-4EE1-B1E9-46CEF72F0A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3205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>
            <a:extLst>
              <a:ext uri="{FF2B5EF4-FFF2-40B4-BE49-F238E27FC236}">
                <a16:creationId xmlns:a16="http://schemas.microsoft.com/office/drawing/2014/main" id="{FE0DD581-02BF-41E7-86EF-BCB10C8852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/>
              <a:t>Kliknite da biste uredili stil naslova matrice</a:t>
            </a:r>
            <a:endParaRPr lang="en-GB"/>
          </a:p>
        </p:txBody>
      </p:sp>
      <p:sp>
        <p:nvSpPr>
          <p:cNvPr id="3" name="Rezervirano mjesto okomitog teksta 2">
            <a:extLst>
              <a:ext uri="{FF2B5EF4-FFF2-40B4-BE49-F238E27FC236}">
                <a16:creationId xmlns:a16="http://schemas.microsoft.com/office/drawing/2014/main" id="{506F2F91-F1F7-4424-88D3-F2F8043ADB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GB"/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B8AB4FAA-B96E-4102-804C-05F60A1B5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A471F-150E-472D-9115-543CC0B60BB1}" type="datetimeFigureOut">
              <a:rPr lang="en-GB" smtClean="0"/>
              <a:t>12/11/2022</a:t>
            </a:fld>
            <a:endParaRPr lang="en-GB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C6201522-B49A-4C63-BCAA-69197856E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176780AC-1F7A-4B08-A8AE-DBD49970C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44801-C745-4EE1-B1E9-46CEF72F0A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6145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7EE4C03-AC73-4F4E-B38E-C0783F7DF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73F496B8-4F54-485F-A4B4-B3ECA9488F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GB"/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D4D41465-A5ED-427E-B3AB-B3FAE420C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A471F-150E-472D-9115-543CC0B60BB1}" type="datetimeFigureOut">
              <a:rPr lang="en-GB" smtClean="0"/>
              <a:t>12/11/2022</a:t>
            </a:fld>
            <a:endParaRPr lang="en-GB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59AD6AE6-E975-440C-8A04-C7D44EB57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8A4B5092-C5E7-4EB8-BF4F-05C41A4E0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44801-C745-4EE1-B1E9-46CEF72F0A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5663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18F7349-1AB4-4573-A969-0E5E76537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/>
              <a:t>Kliknite da biste uredili stil naslova matrice</a:t>
            </a:r>
            <a:endParaRPr lang="en-GB"/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8704E7C4-A0E5-48E2-95E9-927B9B51E3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558D494B-55F3-4C25-9248-42AC8B7F6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A471F-150E-472D-9115-543CC0B60BB1}" type="datetimeFigureOut">
              <a:rPr lang="en-GB" smtClean="0"/>
              <a:t>12/11/2022</a:t>
            </a:fld>
            <a:endParaRPr lang="en-GB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5AC6D93E-2C16-49D0-B2C6-0799DD974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645553A6-FB6E-4609-8BE0-21C5E1A19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44801-C745-4EE1-B1E9-46CEF72F0A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6706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EE1762D-6390-4A35-B94C-45EBC5B83E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7BD335D4-6606-47CD-931C-97C7EC4794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GB"/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1126C2A8-FEF1-4E19-815C-E4D91A08EE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GB"/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0653919F-30A4-412B-8042-8D30E4E13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A471F-150E-472D-9115-543CC0B60BB1}" type="datetimeFigureOut">
              <a:rPr lang="en-GB" smtClean="0"/>
              <a:t>12/11/2022</a:t>
            </a:fld>
            <a:endParaRPr lang="en-GB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418E054E-975F-4261-9207-1CDD84490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A570D79C-9A04-4971-9256-D0B4D2C6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44801-C745-4EE1-B1E9-46CEF72F0A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0116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1D27B09-0E99-415D-9D2A-4F3602803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GB"/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7D330CA2-7ABA-487C-8969-6CFAC1E573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84E5C1D9-996F-4B89-8E36-5F79A513E8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GB"/>
          </a:p>
        </p:txBody>
      </p:sp>
      <p:sp>
        <p:nvSpPr>
          <p:cNvPr id="5" name="Rezervirano mjesto teksta 4">
            <a:extLst>
              <a:ext uri="{FF2B5EF4-FFF2-40B4-BE49-F238E27FC236}">
                <a16:creationId xmlns:a16="http://schemas.microsoft.com/office/drawing/2014/main" id="{5BDAF65B-9864-4E25-BC7E-C8A454CA6B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Rezervirano mjesto sadržaja 5">
            <a:extLst>
              <a:ext uri="{FF2B5EF4-FFF2-40B4-BE49-F238E27FC236}">
                <a16:creationId xmlns:a16="http://schemas.microsoft.com/office/drawing/2014/main" id="{C54A22E0-1E4A-49F4-A5E5-253F87AD7C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GB"/>
          </a:p>
        </p:txBody>
      </p:sp>
      <p:sp>
        <p:nvSpPr>
          <p:cNvPr id="7" name="Rezervirano mjesto datuma 6">
            <a:extLst>
              <a:ext uri="{FF2B5EF4-FFF2-40B4-BE49-F238E27FC236}">
                <a16:creationId xmlns:a16="http://schemas.microsoft.com/office/drawing/2014/main" id="{14E66AA8-0C46-44DB-B227-06C819F34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A471F-150E-472D-9115-543CC0B60BB1}" type="datetimeFigureOut">
              <a:rPr lang="en-GB" smtClean="0"/>
              <a:t>12/11/2022</a:t>
            </a:fld>
            <a:endParaRPr lang="en-GB"/>
          </a:p>
        </p:txBody>
      </p:sp>
      <p:sp>
        <p:nvSpPr>
          <p:cNvPr id="8" name="Rezervirano mjesto podnožja 7">
            <a:extLst>
              <a:ext uri="{FF2B5EF4-FFF2-40B4-BE49-F238E27FC236}">
                <a16:creationId xmlns:a16="http://schemas.microsoft.com/office/drawing/2014/main" id="{1D2B3007-9FE0-4A85-96EF-4C1AFC7C1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Rezervirano mjesto broja slajda 8">
            <a:extLst>
              <a:ext uri="{FF2B5EF4-FFF2-40B4-BE49-F238E27FC236}">
                <a16:creationId xmlns:a16="http://schemas.microsoft.com/office/drawing/2014/main" id="{D072B894-BA64-4610-9571-C0E9EC6DC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44801-C745-4EE1-B1E9-46CEF72F0A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2401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E7FCB0C-9518-4D86-9690-3E049EC72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GB"/>
          </a:p>
        </p:txBody>
      </p:sp>
      <p:sp>
        <p:nvSpPr>
          <p:cNvPr id="3" name="Rezervirano mjesto datuma 2">
            <a:extLst>
              <a:ext uri="{FF2B5EF4-FFF2-40B4-BE49-F238E27FC236}">
                <a16:creationId xmlns:a16="http://schemas.microsoft.com/office/drawing/2014/main" id="{D1DCA8BC-A9E9-4A21-98F8-575557447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A471F-150E-472D-9115-543CC0B60BB1}" type="datetimeFigureOut">
              <a:rPr lang="en-GB" smtClean="0"/>
              <a:t>12/11/2022</a:t>
            </a:fld>
            <a:endParaRPr lang="en-GB"/>
          </a:p>
        </p:txBody>
      </p:sp>
      <p:sp>
        <p:nvSpPr>
          <p:cNvPr id="4" name="Rezervirano mjesto podnožja 3">
            <a:extLst>
              <a:ext uri="{FF2B5EF4-FFF2-40B4-BE49-F238E27FC236}">
                <a16:creationId xmlns:a16="http://schemas.microsoft.com/office/drawing/2014/main" id="{745A2098-EFCB-44D9-BDC8-1B792523C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zervirano mjesto broja slajda 4">
            <a:extLst>
              <a:ext uri="{FF2B5EF4-FFF2-40B4-BE49-F238E27FC236}">
                <a16:creationId xmlns:a16="http://schemas.microsoft.com/office/drawing/2014/main" id="{3E722179-8B5E-4679-881D-C3454B70D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44801-C745-4EE1-B1E9-46CEF72F0A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0378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>
            <a:extLst>
              <a:ext uri="{FF2B5EF4-FFF2-40B4-BE49-F238E27FC236}">
                <a16:creationId xmlns:a16="http://schemas.microsoft.com/office/drawing/2014/main" id="{7BFD14CC-26C4-4B43-98D6-CE2FFBF4C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A471F-150E-472D-9115-543CC0B60BB1}" type="datetimeFigureOut">
              <a:rPr lang="en-GB" smtClean="0"/>
              <a:t>12/11/2022</a:t>
            </a:fld>
            <a:endParaRPr lang="en-GB"/>
          </a:p>
        </p:txBody>
      </p:sp>
      <p:sp>
        <p:nvSpPr>
          <p:cNvPr id="3" name="Rezervirano mjesto podnožja 2">
            <a:extLst>
              <a:ext uri="{FF2B5EF4-FFF2-40B4-BE49-F238E27FC236}">
                <a16:creationId xmlns:a16="http://schemas.microsoft.com/office/drawing/2014/main" id="{FE5D2434-27A8-46C4-850B-BC4A56D00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Rezervirano mjesto broja slajda 3">
            <a:extLst>
              <a:ext uri="{FF2B5EF4-FFF2-40B4-BE49-F238E27FC236}">
                <a16:creationId xmlns:a16="http://schemas.microsoft.com/office/drawing/2014/main" id="{C1ECE8A9-CC24-4A7C-A8F7-228E6B664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44801-C745-4EE1-B1E9-46CEF72F0A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1308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AD536A4-67E0-422F-B923-DE2E72A05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2FC4CA35-AC52-49E8-888F-DBCAF52D65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GB"/>
          </a:p>
        </p:txBody>
      </p:sp>
      <p:sp>
        <p:nvSpPr>
          <p:cNvPr id="4" name="Rezervirano mjesto teksta 3">
            <a:extLst>
              <a:ext uri="{FF2B5EF4-FFF2-40B4-BE49-F238E27FC236}">
                <a16:creationId xmlns:a16="http://schemas.microsoft.com/office/drawing/2014/main" id="{4C006821-958F-4FC6-9C65-46014FCACE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310D2AF2-F0AB-4FA9-91D6-244A73E46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A471F-150E-472D-9115-543CC0B60BB1}" type="datetimeFigureOut">
              <a:rPr lang="en-GB" smtClean="0"/>
              <a:t>12/11/2022</a:t>
            </a:fld>
            <a:endParaRPr lang="en-GB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E96FF70F-A632-4256-8E8B-619B7C9F7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99500948-3350-48B1-A4F6-7D6626F19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44801-C745-4EE1-B1E9-46CEF72F0A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8515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0D8E0BA-F822-4F0D-AB3F-0E2E56EA6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GB"/>
          </a:p>
        </p:txBody>
      </p:sp>
      <p:sp>
        <p:nvSpPr>
          <p:cNvPr id="3" name="Rezervirano mjesto slike 2">
            <a:extLst>
              <a:ext uri="{FF2B5EF4-FFF2-40B4-BE49-F238E27FC236}">
                <a16:creationId xmlns:a16="http://schemas.microsoft.com/office/drawing/2014/main" id="{102192D3-E41A-42EF-8415-73FD71997F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Rezervirano mjesto teksta 3">
            <a:extLst>
              <a:ext uri="{FF2B5EF4-FFF2-40B4-BE49-F238E27FC236}">
                <a16:creationId xmlns:a16="http://schemas.microsoft.com/office/drawing/2014/main" id="{94F74B52-598F-4E06-A640-92498C9173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B6360E2D-213C-46B4-9FCF-8C5220DCE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A471F-150E-472D-9115-543CC0B60BB1}" type="datetimeFigureOut">
              <a:rPr lang="en-GB" smtClean="0"/>
              <a:t>12/11/2022</a:t>
            </a:fld>
            <a:endParaRPr lang="en-GB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AF95A750-CBC0-42E8-8E58-BBD84A630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523D9597-3681-4056-A644-B3ABD8A0A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44801-C745-4EE1-B1E9-46CEF72F0A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0919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>
            <a:extLst>
              <a:ext uri="{FF2B5EF4-FFF2-40B4-BE49-F238E27FC236}">
                <a16:creationId xmlns:a16="http://schemas.microsoft.com/office/drawing/2014/main" id="{6FD37EC1-2269-4B74-B988-C8565EBCB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Kliknite da biste uredili stil naslova matrice</a:t>
            </a:r>
            <a:endParaRPr lang="en-GB"/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E5FDBFD6-3C41-4C2B-AF3A-98893C8FB0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GB"/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5E87D04F-15F0-428E-A2A2-FA47C0B16A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5A471F-150E-472D-9115-543CC0B60BB1}" type="datetimeFigureOut">
              <a:rPr lang="en-GB" smtClean="0"/>
              <a:t>12/11/2022</a:t>
            </a:fld>
            <a:endParaRPr lang="en-GB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8E366C88-F5B0-4AE7-B9F0-DB58CF244D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DBBEC40E-1125-41F0-A362-E7817CCE42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544801-C745-4EE1-B1E9-46CEF72F0A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2886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6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9.sv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svg"/><Relationship Id="rId5" Type="http://schemas.openxmlformats.org/officeDocument/2006/relationships/image" Target="../media/image38.png"/><Relationship Id="rId4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43.jpeg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eaCHH5D74Fs?start=24&amp;feature=oembed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hyperlink" Target="https://study.com/learn/lesson/plutchik-emotion-wheel.html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sfleducation.springeropen.com/articles/10.1186/s40862-018-0057-z#ref-CR8" TargetMode="External"/><Relationship Id="rId4" Type="http://schemas.openxmlformats.org/officeDocument/2006/relationships/hyperlink" Target="https://sfleducation.springeropen.com/articles/10.1186/s40862-018-0057-z#ref-CR7" TargetMode="Externa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hyperlink" Target="https://spinnerwheel.com/random-emoji-generator" TargetMode="External"/><Relationship Id="rId7" Type="http://schemas.openxmlformats.org/officeDocument/2006/relationships/hyperlink" Target="https://digitalsynopsis.com/design/famous-landmarks-photos-paper-cut-outs-rich-mccor/" TargetMode="External"/><Relationship Id="rId2" Type="http://schemas.openxmlformats.org/officeDocument/2006/relationships/hyperlink" Target="https://quiz-questions.uk/movies-in-emojis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igitalsynopsis.com/buzz/sleeping-ceo-photoshopped-employees-funny-memes/" TargetMode="External"/><Relationship Id="rId5" Type="http://schemas.openxmlformats.org/officeDocument/2006/relationships/hyperlink" Target="https://digitalsynopsis.com/design/shadow-doodle-art-vincent-bal/" TargetMode="External"/><Relationship Id="rId4" Type="http://schemas.openxmlformats.org/officeDocument/2006/relationships/hyperlink" Target="https://www.facebook.com/wohmofficial/" TargetMode="External"/><Relationship Id="rId9" Type="http://schemas.openxmlformats.org/officeDocument/2006/relationships/image" Target="../media/image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6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hyperlink" Target="https://zapatopi.net/treeoctopus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mat2468xke.deviantart.com/art/Stop-Sign-363260163" TargetMode="External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6.jpeg"/><Relationship Id="rId4" Type="http://schemas.openxmlformats.org/officeDocument/2006/relationships/hyperlink" Target="https://creativecommons.org/licenses/by-nc/3.0/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olitifact.com/article/2017/jun/19/real-or-fake-tour-fake-news-quiz-find-out/" TargetMode="Externa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hyperlink" Target="http://factitious.augamestudio.com/#/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reativecommons.org/licenses/by-nc-sa/3.0/" TargetMode="External"/><Relationship Id="rId4" Type="http://schemas.openxmlformats.org/officeDocument/2006/relationships/hyperlink" Target="https://crsacoletras.blogspot.com/2011/06/mira-otra-vez.html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hyperlink" Target="https://www.whichfaceisreal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-QvIX3cY4lc?t=457" TargetMode="External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6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lika 4" descr="Slika na kojoj se prikazuje tekst, silueta&#10;&#10;Opis je automatski generiran">
            <a:extLst>
              <a:ext uri="{FF2B5EF4-FFF2-40B4-BE49-F238E27FC236}">
                <a16:creationId xmlns:a16="http://schemas.microsoft.com/office/drawing/2014/main" id="{B445E2B9-3F9F-466C-A57C-25813BE344A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933" b="-1"/>
          <a:stretch/>
        </p:blipFill>
        <p:spPr>
          <a:xfrm>
            <a:off x="2522358" y="10"/>
            <a:ext cx="9669642" cy="685799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D53B83CB-5595-457D-B711-C3DC26A8D0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5665" y="626216"/>
            <a:ext cx="3973385" cy="1497468"/>
          </a:xfrm>
          <a:noFill/>
        </p:spPr>
        <p:txBody>
          <a:bodyPr>
            <a:normAutofit fontScale="90000"/>
          </a:bodyPr>
          <a:lstStyle/>
          <a:p>
            <a:r>
              <a:rPr lang="hr-HR" sz="5200" b="1" err="1">
                <a:solidFill>
                  <a:schemeClr val="accent5">
                    <a:lumMod val="50000"/>
                  </a:schemeClr>
                </a:solidFill>
              </a:rPr>
              <a:t>Digi</a:t>
            </a:r>
            <a:r>
              <a:rPr lang="hr-HR" sz="5200" b="1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hr-HR" sz="5200" b="1" err="1">
                <a:solidFill>
                  <a:schemeClr val="accent5">
                    <a:lumMod val="50000"/>
                  </a:schemeClr>
                </a:solidFill>
              </a:rPr>
              <a:t>Kittens</a:t>
            </a:r>
            <a:r>
              <a:rPr lang="hr-HR" sz="5200" b="1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hr-HR" sz="5200" b="1" err="1">
                <a:solidFill>
                  <a:schemeClr val="accent5">
                    <a:lumMod val="50000"/>
                  </a:schemeClr>
                </a:solidFill>
              </a:rPr>
              <a:t>in</a:t>
            </a:r>
            <a:r>
              <a:rPr lang="hr-HR" sz="5200" b="1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hr-HR" sz="5200" b="1" err="1">
                <a:solidFill>
                  <a:schemeClr val="accent5">
                    <a:lumMod val="50000"/>
                  </a:schemeClr>
                </a:solidFill>
              </a:rPr>
              <a:t>Lions</a:t>
            </a:r>
            <a:r>
              <a:rPr lang="hr-HR" sz="5200" b="1">
                <a:solidFill>
                  <a:schemeClr val="accent5">
                    <a:lumMod val="50000"/>
                  </a:schemeClr>
                </a:solidFill>
              </a:rPr>
              <a:t>’ World</a:t>
            </a:r>
            <a:endParaRPr lang="en-GB" sz="5200" b="1">
              <a:solidFill>
                <a:schemeClr val="accent5">
                  <a:lumMod val="50000"/>
                </a:schemeClr>
              </a:solidFill>
              <a:cs typeface="Calibri Light"/>
            </a:endParaRP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7816CC73-3614-404B-AA8F-46A2CD7FEE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064" y="2118372"/>
            <a:ext cx="4370967" cy="3103633"/>
          </a:xfrm>
          <a:noFill/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hr-HR" sz="2800" dirty="0" err="1">
                <a:solidFill>
                  <a:schemeClr val="accent5">
                    <a:lumMod val="50000"/>
                  </a:schemeClr>
                </a:solidFill>
                <a:cs typeface="Calibri"/>
              </a:rPr>
              <a:t>By</a:t>
            </a:r>
            <a:endParaRPr lang="hr-HR" sz="2800" dirty="0">
              <a:solidFill>
                <a:schemeClr val="accent5">
                  <a:lumMod val="50000"/>
                </a:schemeClr>
              </a:solidFill>
              <a:cs typeface="Calibri"/>
            </a:endParaRPr>
          </a:p>
          <a:p>
            <a:r>
              <a:rPr lang="hr-HR" sz="2800" dirty="0">
                <a:solidFill>
                  <a:schemeClr val="accent5">
                    <a:lumMod val="50000"/>
                  </a:schemeClr>
                </a:solidFill>
                <a:ea typeface="+mn-lt"/>
                <a:cs typeface="+mn-lt"/>
              </a:rPr>
              <a:t>Ivana Marinić</a:t>
            </a:r>
          </a:p>
          <a:p>
            <a:r>
              <a:rPr lang="hr-HR" sz="2800" dirty="0" err="1">
                <a:solidFill>
                  <a:schemeClr val="accent5">
                    <a:lumMod val="50000"/>
                  </a:schemeClr>
                </a:solidFill>
                <a:cs typeface="Calibri"/>
              </a:rPr>
              <a:t>Faculty</a:t>
            </a:r>
            <a:r>
              <a:rPr lang="hr-HR" sz="2800" dirty="0">
                <a:solidFill>
                  <a:schemeClr val="accent5">
                    <a:lumMod val="50000"/>
                  </a:schemeClr>
                </a:solidFill>
                <a:cs typeface="Calibri"/>
              </a:rPr>
              <a:t> </a:t>
            </a:r>
            <a:r>
              <a:rPr lang="hr-HR" sz="2800" dirty="0" err="1">
                <a:solidFill>
                  <a:schemeClr val="accent5">
                    <a:lumMod val="50000"/>
                  </a:schemeClr>
                </a:solidFill>
                <a:cs typeface="Calibri"/>
              </a:rPr>
              <a:t>of</a:t>
            </a:r>
            <a:r>
              <a:rPr lang="hr-HR" sz="2800" dirty="0">
                <a:solidFill>
                  <a:schemeClr val="accent5">
                    <a:lumMod val="50000"/>
                  </a:schemeClr>
                </a:solidFill>
                <a:cs typeface="Calibri"/>
              </a:rPr>
              <a:t> </a:t>
            </a:r>
            <a:r>
              <a:rPr lang="hr-HR" sz="2800" dirty="0" err="1">
                <a:solidFill>
                  <a:schemeClr val="accent5">
                    <a:lumMod val="50000"/>
                  </a:schemeClr>
                </a:solidFill>
                <a:cs typeface="Calibri"/>
              </a:rPr>
              <a:t>Education</a:t>
            </a:r>
            <a:r>
              <a:rPr lang="hr-HR" sz="2800" dirty="0">
                <a:solidFill>
                  <a:schemeClr val="accent5">
                    <a:lumMod val="50000"/>
                  </a:schemeClr>
                </a:solidFill>
                <a:cs typeface="Calibri"/>
              </a:rPr>
              <a:t> </a:t>
            </a:r>
            <a:r>
              <a:rPr lang="hr-HR" sz="2800" dirty="0" err="1">
                <a:solidFill>
                  <a:schemeClr val="accent5">
                    <a:lumMod val="50000"/>
                  </a:schemeClr>
                </a:solidFill>
                <a:cs typeface="Calibri"/>
              </a:rPr>
              <a:t>in</a:t>
            </a:r>
            <a:r>
              <a:rPr lang="hr-HR" sz="2800" dirty="0">
                <a:solidFill>
                  <a:schemeClr val="accent5">
                    <a:lumMod val="50000"/>
                  </a:schemeClr>
                </a:solidFill>
                <a:cs typeface="Calibri"/>
              </a:rPr>
              <a:t> Osijek</a:t>
            </a:r>
          </a:p>
          <a:p>
            <a:r>
              <a:rPr lang="hr-HR" sz="2800" dirty="0" err="1">
                <a:solidFill>
                  <a:schemeClr val="accent5">
                    <a:lumMod val="50000"/>
                  </a:schemeClr>
                </a:solidFill>
                <a:cs typeface="Calibri"/>
              </a:rPr>
              <a:t>and</a:t>
            </a:r>
            <a:endParaRPr lang="hr-HR" sz="2800" dirty="0">
              <a:solidFill>
                <a:schemeClr val="accent5">
                  <a:lumMod val="50000"/>
                </a:schemeClr>
              </a:solidFill>
              <a:cs typeface="Calibri"/>
            </a:endParaRPr>
          </a:p>
          <a:p>
            <a:r>
              <a:rPr lang="hr-HR" sz="2800" dirty="0">
                <a:solidFill>
                  <a:schemeClr val="accent5">
                    <a:lumMod val="50000"/>
                  </a:schemeClr>
                </a:solidFill>
              </a:rPr>
              <a:t>Lidija </a:t>
            </a:r>
            <a:r>
              <a:rPr lang="hr-HR" sz="2800" dirty="0" err="1">
                <a:solidFill>
                  <a:schemeClr val="accent5">
                    <a:lumMod val="50000"/>
                  </a:schemeClr>
                </a:solidFill>
              </a:rPr>
              <a:t>Šaravanja</a:t>
            </a:r>
            <a:r>
              <a:rPr lang="hr-HR" sz="2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endParaRPr lang="hr-HR" sz="2800">
              <a:solidFill>
                <a:schemeClr val="accent5">
                  <a:lumMod val="50000"/>
                </a:schemeClr>
              </a:solidFill>
              <a:cs typeface="Calibri" panose="020F0502020204030204"/>
            </a:endParaRPr>
          </a:p>
          <a:p>
            <a:r>
              <a:rPr lang="hr-HR" sz="2800" dirty="0">
                <a:solidFill>
                  <a:schemeClr val="accent5">
                    <a:lumMod val="50000"/>
                  </a:schemeClr>
                </a:solidFill>
              </a:rPr>
              <a:t>Vladimir Nazor </a:t>
            </a:r>
            <a:r>
              <a:rPr lang="hr-HR" sz="2800" dirty="0" err="1">
                <a:solidFill>
                  <a:schemeClr val="accent5">
                    <a:lumMod val="50000"/>
                  </a:schemeClr>
                </a:solidFill>
              </a:rPr>
              <a:t>Primary</a:t>
            </a:r>
            <a:r>
              <a:rPr lang="hr-HR" sz="2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hr-HR" sz="2800" dirty="0" err="1">
                <a:solidFill>
                  <a:schemeClr val="accent5">
                    <a:lumMod val="50000"/>
                  </a:schemeClr>
                </a:solidFill>
              </a:rPr>
              <a:t>School</a:t>
            </a:r>
            <a:r>
              <a:rPr lang="hr-HR" sz="2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hr-HR" sz="2800" dirty="0" err="1">
                <a:solidFill>
                  <a:schemeClr val="accent5">
                    <a:lumMod val="50000"/>
                  </a:schemeClr>
                </a:solidFill>
              </a:rPr>
              <a:t>in</a:t>
            </a:r>
            <a:r>
              <a:rPr lang="hr-HR" sz="2800" dirty="0">
                <a:solidFill>
                  <a:schemeClr val="accent5">
                    <a:lumMod val="50000"/>
                  </a:schemeClr>
                </a:solidFill>
              </a:rPr>
              <a:t> Čepin</a:t>
            </a:r>
            <a:endParaRPr lang="hr-HR" sz="2800" dirty="0">
              <a:solidFill>
                <a:schemeClr val="accent5">
                  <a:lumMod val="50000"/>
                </a:schemeClr>
              </a:solidFill>
              <a:cs typeface="Calibri" panose="020F0502020204030204"/>
            </a:endParaRPr>
          </a:p>
          <a:p>
            <a:endParaRPr lang="hr-HR" sz="2800" dirty="0">
              <a:solidFill>
                <a:schemeClr val="accent5">
                  <a:lumMod val="50000"/>
                </a:schemeClr>
              </a:solidFill>
              <a:cs typeface="Calibri" panose="020F0502020204030204"/>
            </a:endParaRPr>
          </a:p>
        </p:txBody>
      </p:sp>
      <p:pic>
        <p:nvPicPr>
          <p:cNvPr id="4" name="Picture 5" descr="Logo, company name&#10;&#10;Description automatically generated">
            <a:extLst>
              <a:ext uri="{FF2B5EF4-FFF2-40B4-BE49-F238E27FC236}">
                <a16:creationId xmlns:a16="http://schemas.microsoft.com/office/drawing/2014/main" id="{ADD3BD27-86D3-145A-E4F2-FB8AD5D715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3719" y="667173"/>
            <a:ext cx="2499360" cy="1249680"/>
          </a:xfrm>
          <a:prstGeom prst="rect">
            <a:avLst/>
          </a:prstGeom>
        </p:spPr>
      </p:pic>
      <p:sp>
        <p:nvSpPr>
          <p:cNvPr id="8" name="Podnaslov 2">
            <a:extLst>
              <a:ext uri="{FF2B5EF4-FFF2-40B4-BE49-F238E27FC236}">
                <a16:creationId xmlns:a16="http://schemas.microsoft.com/office/drawing/2014/main" id="{FC3DEA4B-D163-3A0D-2198-D62CDBE05D02}"/>
              </a:ext>
            </a:extLst>
          </p:cNvPr>
          <p:cNvSpPr txBox="1">
            <a:spLocks/>
          </p:cNvSpPr>
          <p:nvPr/>
        </p:nvSpPr>
        <p:spPr>
          <a:xfrm>
            <a:off x="9110709" y="280754"/>
            <a:ext cx="2896426" cy="388039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1800">
                <a:solidFill>
                  <a:schemeClr val="bg1"/>
                </a:solidFill>
                <a:cs typeface="Calibri"/>
              </a:rPr>
              <a:t>Poreč, 11 </a:t>
            </a:r>
            <a:r>
              <a:rPr lang="en-GB" sz="1800">
                <a:solidFill>
                  <a:schemeClr val="bg1"/>
                </a:solidFill>
                <a:cs typeface="Calibri"/>
              </a:rPr>
              <a:t>November</a:t>
            </a:r>
            <a:r>
              <a:rPr lang="hr-HR" sz="1800">
                <a:solidFill>
                  <a:schemeClr val="bg1"/>
                </a:solidFill>
                <a:cs typeface="Calibri"/>
              </a:rPr>
              <a:t>, 2023</a:t>
            </a:r>
            <a:endParaRPr lang="en-US" sz="1800">
              <a:solidFill>
                <a:schemeClr val="bg1"/>
              </a:solidFill>
              <a:cs typeface="Calibri"/>
            </a:endParaRPr>
          </a:p>
        </p:txBody>
      </p:sp>
      <p:pic>
        <p:nvPicPr>
          <p:cNvPr id="10" name="Picture 10" descr="Icon&#10;&#10;Description automatically generated">
            <a:extLst>
              <a:ext uri="{FF2B5EF4-FFF2-40B4-BE49-F238E27FC236}">
                <a16:creationId xmlns:a16="http://schemas.microsoft.com/office/drawing/2014/main" id="{4E74E766-A5E4-6870-FE8A-6942B5C5F7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69134" y="5389835"/>
            <a:ext cx="675570" cy="67557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560347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3">
            <a:extLst>
              <a:ext uri="{FF2B5EF4-FFF2-40B4-BE49-F238E27FC236}">
                <a16:creationId xmlns:a16="http://schemas.microsoft.com/office/drawing/2014/main" id="{96918796-2918-40D6-BE3A-4600C47FCD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A66FAA6B-1953-4510-8C32-009A6A1241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6980" y="1768474"/>
            <a:ext cx="7493576" cy="4022725"/>
          </a:xfrm>
          <a:prstGeom prst="rect">
            <a:avLst/>
          </a:prstGeom>
        </p:spPr>
      </p:pic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D2E92EBF-FA9A-4495-970A-120C6C318A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b="15757"/>
          <a:stretch/>
        </p:blipFill>
        <p:spPr>
          <a:xfrm>
            <a:off x="-1" y="2569029"/>
            <a:ext cx="5535217" cy="3637219"/>
          </a:xfr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3ED0D09E-6E4B-4152-A824-6646EF05D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6689" y="343489"/>
            <a:ext cx="12274784" cy="1054221"/>
          </a:xfrm>
          <a:solidFill>
            <a:srgbClr val="C00000"/>
          </a:solidFill>
        </p:spPr>
        <p:txBody>
          <a:bodyPr>
            <a:normAutofit/>
          </a:bodyPr>
          <a:lstStyle/>
          <a:p>
            <a:pPr algn="ctr"/>
            <a:r>
              <a:rPr lang="hr-HR" sz="4800" b="1" err="1">
                <a:solidFill>
                  <a:schemeClr val="bg1"/>
                </a:solidFill>
                <a:latin typeface="Calibri Light"/>
                <a:cs typeface="Calibri"/>
              </a:rPr>
              <a:t>Privacy</a:t>
            </a:r>
            <a:r>
              <a:rPr lang="hr-HR" sz="4800" b="1">
                <a:solidFill>
                  <a:schemeClr val="bg1"/>
                </a:solidFill>
                <a:latin typeface="Calibri Light"/>
                <a:cs typeface="Calibri"/>
              </a:rPr>
              <a:t> </a:t>
            </a:r>
            <a:endParaRPr lang="en-GB" sz="4800" b="1">
              <a:solidFill>
                <a:schemeClr val="bg1"/>
              </a:solidFill>
              <a:latin typeface="Calibri Light"/>
              <a:cs typeface="Calibri"/>
            </a:endParaRPr>
          </a:p>
        </p:txBody>
      </p:sp>
      <p:pic>
        <p:nvPicPr>
          <p:cNvPr id="4" name="Picture 5" descr="Icon&#10;&#10;Description automatically generated">
            <a:extLst>
              <a:ext uri="{FF2B5EF4-FFF2-40B4-BE49-F238E27FC236}">
                <a16:creationId xmlns:a16="http://schemas.microsoft.com/office/drawing/2014/main" id="{51147264-2104-7395-22A4-9E06202E65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22798" y="6169472"/>
            <a:ext cx="420494" cy="475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8047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FDC7006-8674-43A9-AF17-A12FB1369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" y="129940"/>
            <a:ext cx="12190117" cy="1344377"/>
          </a:xfrm>
          <a:solidFill>
            <a:srgbClr val="C00000"/>
          </a:solidFill>
        </p:spPr>
        <p:txBody>
          <a:bodyPr/>
          <a:lstStyle/>
          <a:p>
            <a:pPr algn="ctr"/>
            <a:r>
              <a:rPr lang="hr-HR" b="1">
                <a:solidFill>
                  <a:srgbClr val="FFFFFF"/>
                </a:solidFill>
              </a:rPr>
              <a:t>Online </a:t>
            </a:r>
            <a:r>
              <a:rPr lang="hr-HR" b="1" err="1">
                <a:solidFill>
                  <a:srgbClr val="FFFFFF"/>
                </a:solidFill>
              </a:rPr>
              <a:t>privacy</a:t>
            </a:r>
            <a:r>
              <a:rPr lang="hr-HR" b="1">
                <a:solidFill>
                  <a:srgbClr val="FFFFFF"/>
                </a:solidFill>
              </a:rPr>
              <a:t> – </a:t>
            </a:r>
            <a:r>
              <a:rPr lang="hr-HR" b="1" err="1">
                <a:solidFill>
                  <a:srgbClr val="FFFFFF"/>
                </a:solidFill>
              </a:rPr>
              <a:t>an</a:t>
            </a:r>
            <a:r>
              <a:rPr lang="hr-HR" b="1">
                <a:solidFill>
                  <a:srgbClr val="FFFFFF"/>
                </a:solidFill>
              </a:rPr>
              <a:t> </a:t>
            </a:r>
            <a:r>
              <a:rPr lang="hr-HR" b="1" err="1">
                <a:solidFill>
                  <a:srgbClr val="FFFFFF"/>
                </a:solidFill>
              </a:rPr>
              <a:t>oximoron</a:t>
            </a:r>
            <a:r>
              <a:rPr lang="hr-HR" b="1">
                <a:solidFill>
                  <a:srgbClr val="FFFFFF"/>
                </a:solidFill>
              </a:rPr>
              <a:t>? </a:t>
            </a:r>
            <a:endParaRPr lang="en-GB">
              <a:solidFill>
                <a:srgbClr val="FFFFFF"/>
              </a:solidFill>
              <a:cs typeface="Calibri Light" panose="020F0302020204030204"/>
            </a:endParaRP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8ACB3465-C730-4B21-99C3-FA4BAD1FC9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0442" y="4396105"/>
            <a:ext cx="3012849" cy="23101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hr-HR" err="1"/>
              <a:t>Is</a:t>
            </a:r>
            <a:r>
              <a:rPr lang="hr-HR"/>
              <a:t> </a:t>
            </a:r>
            <a:r>
              <a:rPr lang="hr-HR" err="1"/>
              <a:t>it</a:t>
            </a:r>
            <a:r>
              <a:rPr lang="hr-HR"/>
              <a:t> </a:t>
            </a:r>
            <a:r>
              <a:rPr lang="hr-HR" err="1"/>
              <a:t>possible</a:t>
            </a:r>
            <a:r>
              <a:rPr lang="hr-HR"/>
              <a:t> to </a:t>
            </a:r>
            <a:r>
              <a:rPr lang="hr-HR" err="1"/>
              <a:t>be</a:t>
            </a:r>
            <a:r>
              <a:rPr lang="hr-HR"/>
              <a:t> </a:t>
            </a:r>
            <a:endParaRPr lang="en-US"/>
          </a:p>
          <a:p>
            <a:r>
              <a:rPr lang="hr-HR" err="1"/>
              <a:t>unseen</a:t>
            </a:r>
            <a:endParaRPr lang="hr-HR" err="1">
              <a:cs typeface="Calibri"/>
            </a:endParaRPr>
          </a:p>
          <a:p>
            <a:r>
              <a:rPr lang="hr-HR" err="1"/>
              <a:t>undisturbed</a:t>
            </a:r>
            <a:endParaRPr lang="hr-HR" err="1">
              <a:cs typeface="Calibri"/>
            </a:endParaRPr>
          </a:p>
          <a:p>
            <a:r>
              <a:rPr lang="hr-HR" err="1"/>
              <a:t>unmanipulated</a:t>
            </a:r>
            <a:r>
              <a:rPr lang="hr-HR"/>
              <a:t>?</a:t>
            </a:r>
            <a:endParaRPr lang="hr-HR" err="1">
              <a:cs typeface="Calibri"/>
            </a:endParaRPr>
          </a:p>
          <a:p>
            <a:endParaRPr lang="hr-HR"/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B9CBA6E1-22E5-EB6A-420B-BFB2FBECF0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22798" y="6169472"/>
            <a:ext cx="420494" cy="475321"/>
          </a:xfrm>
          <a:prstGeom prst="rect">
            <a:avLst/>
          </a:prstGeom>
        </p:spPr>
      </p:pic>
      <p:graphicFrame>
        <p:nvGraphicFramePr>
          <p:cNvPr id="5" name="Diagram 8">
            <a:extLst>
              <a:ext uri="{FF2B5EF4-FFF2-40B4-BE49-F238E27FC236}">
                <a16:creationId xmlns:a16="http://schemas.microsoft.com/office/drawing/2014/main" id="{FD37392F-ED00-37F7-637D-2463DF3299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91644567"/>
              </p:ext>
            </p:extLst>
          </p:nvPr>
        </p:nvGraphicFramePr>
        <p:xfrm>
          <a:off x="5325722" y="1552410"/>
          <a:ext cx="7518399" cy="50122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51" name="Picture 1051" descr="A picture containing building, outdoor, stone&#10;&#10;Description automatically generated">
            <a:extLst>
              <a:ext uri="{FF2B5EF4-FFF2-40B4-BE49-F238E27FC236}">
                <a16:creationId xmlns:a16="http://schemas.microsoft.com/office/drawing/2014/main" id="{3C93A526-25D8-03DF-2C94-CDFBB4C727E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58240" y="1474708"/>
            <a:ext cx="4246880" cy="28417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851983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72D44F0-77CB-4037-9121-1000C8C2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" y="365125"/>
            <a:ext cx="12190118" cy="1240896"/>
          </a:xfrm>
          <a:solidFill>
            <a:srgbClr val="C00000"/>
          </a:solidFill>
          <a:ln>
            <a:solidFill>
              <a:srgbClr val="D40606"/>
            </a:solidFill>
          </a:ln>
        </p:spPr>
        <p:txBody>
          <a:bodyPr/>
          <a:lstStyle/>
          <a:p>
            <a:pPr algn="ctr"/>
            <a:r>
              <a:rPr lang="hr-HR" b="1" err="1">
                <a:solidFill>
                  <a:schemeClr val="bg1"/>
                </a:solidFill>
              </a:rPr>
              <a:t>Cookies</a:t>
            </a:r>
            <a:r>
              <a:rPr lang="hr-HR" b="1">
                <a:solidFill>
                  <a:schemeClr val="bg1"/>
                </a:solidFill>
              </a:rPr>
              <a:t> </a:t>
            </a:r>
            <a:r>
              <a:rPr lang="hr-HR" b="1" err="1">
                <a:solidFill>
                  <a:schemeClr val="bg1"/>
                </a:solidFill>
              </a:rPr>
              <a:t>and</a:t>
            </a:r>
            <a:r>
              <a:rPr lang="hr-HR" b="1">
                <a:solidFill>
                  <a:schemeClr val="bg1"/>
                </a:solidFill>
              </a:rPr>
              <a:t> </a:t>
            </a:r>
            <a:r>
              <a:rPr lang="hr-HR" b="1" err="1">
                <a:solidFill>
                  <a:schemeClr val="bg1"/>
                </a:solidFill>
              </a:rPr>
              <a:t>bubbles</a:t>
            </a:r>
            <a:endParaRPr lang="en-GB" b="1" err="1">
              <a:solidFill>
                <a:schemeClr val="bg1"/>
              </a:solidFill>
              <a:cs typeface="Calibri Light" panose="020F0302020204030204"/>
            </a:endParaRP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D081DD28-6958-4693-9826-944F17934F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73699"/>
            <a:ext cx="10515600" cy="400326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r-HR" err="1"/>
              <a:t>Epistemic</a:t>
            </a:r>
            <a:r>
              <a:rPr lang="hr-HR"/>
              <a:t> </a:t>
            </a:r>
            <a:r>
              <a:rPr lang="hr-HR" err="1"/>
              <a:t>bubbles</a:t>
            </a:r>
            <a:endParaRPr lang="hr-HR"/>
          </a:p>
          <a:p>
            <a:r>
              <a:rPr lang="hr-HR" err="1"/>
              <a:t>Information</a:t>
            </a:r>
            <a:r>
              <a:rPr lang="hr-HR"/>
              <a:t> </a:t>
            </a:r>
            <a:r>
              <a:rPr lang="hr-HR" err="1"/>
              <a:t>bubbles</a:t>
            </a:r>
            <a:endParaRPr lang="hr-HR"/>
          </a:p>
          <a:p>
            <a:endParaRPr lang="hr-HR"/>
          </a:p>
          <a:p>
            <a:r>
              <a:rPr lang="hr-HR" err="1"/>
              <a:t>Cookies</a:t>
            </a:r>
            <a:r>
              <a:rPr lang="hr-HR"/>
              <a:t> </a:t>
            </a:r>
            <a:r>
              <a:rPr lang="hr-HR" err="1"/>
              <a:t>caches</a:t>
            </a:r>
            <a:r>
              <a:rPr lang="hr-HR"/>
              <a:t> </a:t>
            </a:r>
          </a:p>
          <a:p>
            <a:r>
              <a:rPr lang="hr-HR" err="1"/>
              <a:t>Notifications</a:t>
            </a:r>
            <a:r>
              <a:rPr lang="hr-HR"/>
              <a:t> </a:t>
            </a:r>
            <a:endParaRPr lang="en-GB">
              <a:cs typeface="Calibri"/>
            </a:endParaRPr>
          </a:p>
        </p:txBody>
      </p:sp>
      <p:pic>
        <p:nvPicPr>
          <p:cNvPr id="4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F0764845-FD96-302B-8819-E7A39ADBC8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924" r="42240" b="21883"/>
          <a:stretch/>
        </p:blipFill>
        <p:spPr>
          <a:xfrm>
            <a:off x="6684527" y="3507530"/>
            <a:ext cx="5167928" cy="3236313"/>
          </a:xfrm>
          <a:prstGeom prst="rect">
            <a:avLst/>
          </a:prstGeom>
        </p:spPr>
      </p:pic>
      <p:pic>
        <p:nvPicPr>
          <p:cNvPr id="5" name="Picture 5" descr="Qr code&#10;&#10;Description automatically generated">
            <a:extLst>
              <a:ext uri="{FF2B5EF4-FFF2-40B4-BE49-F238E27FC236}">
                <a16:creationId xmlns:a16="http://schemas.microsoft.com/office/drawing/2014/main" id="{FEBF5FDF-FB28-9FA5-8161-8E656F679A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3120" y="1610360"/>
            <a:ext cx="1899920" cy="1899920"/>
          </a:xfrm>
          <a:prstGeom prst="rect">
            <a:avLst/>
          </a:prstGeom>
        </p:spPr>
      </p:pic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9A54BD1F-2815-3849-A0C6-ACCE6ABB26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798" y="6179632"/>
            <a:ext cx="420494" cy="475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4309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1278B87-0D80-422A-84DC-763C38890E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7160" y="212725"/>
            <a:ext cx="6929120" cy="1325563"/>
          </a:xfrm>
          <a:solidFill>
            <a:srgbClr val="C00000"/>
          </a:solidFill>
        </p:spPr>
        <p:txBody>
          <a:bodyPr/>
          <a:lstStyle/>
          <a:p>
            <a:pPr algn="ctr"/>
            <a:r>
              <a:rPr lang="hr-HR" b="1" err="1">
                <a:solidFill>
                  <a:srgbClr val="FFFFFF"/>
                </a:solidFill>
              </a:rPr>
              <a:t>Social</a:t>
            </a:r>
            <a:r>
              <a:rPr lang="hr-HR" b="1">
                <a:solidFill>
                  <a:srgbClr val="FFFFFF"/>
                </a:solidFill>
              </a:rPr>
              <a:t> </a:t>
            </a:r>
            <a:r>
              <a:rPr lang="hr-HR" b="1" err="1">
                <a:solidFill>
                  <a:srgbClr val="FFFFFF"/>
                </a:solidFill>
              </a:rPr>
              <a:t>media</a:t>
            </a:r>
            <a:r>
              <a:rPr lang="hr-HR" b="1">
                <a:solidFill>
                  <a:srgbClr val="FFFFFF"/>
                </a:solidFill>
              </a:rPr>
              <a:t> test</a:t>
            </a:r>
            <a:endParaRPr lang="en-GB" b="1">
              <a:solidFill>
                <a:srgbClr val="FFFFFF"/>
              </a:solidFill>
            </a:endParaRPr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id="{E3C0789D-4F1D-4436-B7F2-EE2737441D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4322" y="411504"/>
            <a:ext cx="4714875" cy="923925"/>
          </a:xfr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5E3651AD-15F1-4707-99D0-B68F343191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202" y="1448685"/>
            <a:ext cx="4743450" cy="533400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BFA355C2-C888-466E-81E7-A6A02E60A1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839" y="2103620"/>
            <a:ext cx="4724400" cy="495300"/>
          </a:xfrm>
          <a:prstGeom prst="rect">
            <a:avLst/>
          </a:prstGeom>
        </p:spPr>
      </p:pic>
      <p:pic>
        <p:nvPicPr>
          <p:cNvPr id="13" name="Slika 12">
            <a:extLst>
              <a:ext uri="{FF2B5EF4-FFF2-40B4-BE49-F238E27FC236}">
                <a16:creationId xmlns:a16="http://schemas.microsoft.com/office/drawing/2014/main" id="{7FA23B1B-B606-4596-9CFF-F15540C81B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9557" y="2708514"/>
            <a:ext cx="4676775" cy="514350"/>
          </a:xfrm>
          <a:prstGeom prst="rect">
            <a:avLst/>
          </a:prstGeom>
        </p:spPr>
      </p:pic>
      <p:pic>
        <p:nvPicPr>
          <p:cNvPr id="15" name="Slika 14">
            <a:extLst>
              <a:ext uri="{FF2B5EF4-FFF2-40B4-BE49-F238E27FC236}">
                <a16:creationId xmlns:a16="http://schemas.microsoft.com/office/drawing/2014/main" id="{ACB7D1CB-D83C-4C07-BFF6-9F25AFC2A8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8117" y="3277314"/>
            <a:ext cx="4791075" cy="533400"/>
          </a:xfrm>
          <a:prstGeom prst="rect">
            <a:avLst/>
          </a:prstGeom>
        </p:spPr>
      </p:pic>
      <p:pic>
        <p:nvPicPr>
          <p:cNvPr id="17" name="Slika 16">
            <a:extLst>
              <a:ext uri="{FF2B5EF4-FFF2-40B4-BE49-F238E27FC236}">
                <a16:creationId xmlns:a16="http://schemas.microsoft.com/office/drawing/2014/main" id="{EAF3FEBD-D061-46F0-9B94-E5BEB40C282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7482" y="3852569"/>
            <a:ext cx="4781550" cy="933450"/>
          </a:xfrm>
          <a:prstGeom prst="rect">
            <a:avLst/>
          </a:prstGeom>
        </p:spPr>
      </p:pic>
      <p:pic>
        <p:nvPicPr>
          <p:cNvPr id="19" name="Slika 18">
            <a:extLst>
              <a:ext uri="{FF2B5EF4-FFF2-40B4-BE49-F238E27FC236}">
                <a16:creationId xmlns:a16="http://schemas.microsoft.com/office/drawing/2014/main" id="{EA1A563D-18B0-475E-98BC-E60BE51EC8F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7637" y="4837430"/>
            <a:ext cx="4714875" cy="495300"/>
          </a:xfrm>
          <a:prstGeom prst="rect">
            <a:avLst/>
          </a:prstGeom>
        </p:spPr>
      </p:pic>
      <p:pic>
        <p:nvPicPr>
          <p:cNvPr id="21" name="Slika 20">
            <a:extLst>
              <a:ext uri="{FF2B5EF4-FFF2-40B4-BE49-F238E27FC236}">
                <a16:creationId xmlns:a16="http://schemas.microsoft.com/office/drawing/2014/main" id="{63598E5B-D37E-4AA0-AB37-2359202A951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5778" y="5450662"/>
            <a:ext cx="4667250" cy="781050"/>
          </a:xfrm>
          <a:prstGeom prst="rect">
            <a:avLst/>
          </a:prstGeom>
        </p:spPr>
      </p:pic>
      <p:pic>
        <p:nvPicPr>
          <p:cNvPr id="3" name="Graphic 3" descr="Question mark with solid fill">
            <a:extLst>
              <a:ext uri="{FF2B5EF4-FFF2-40B4-BE49-F238E27FC236}">
                <a16:creationId xmlns:a16="http://schemas.microsoft.com/office/drawing/2014/main" id="{6D0A6B78-A967-A16E-06C9-174C54C106B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426960" y="2443480"/>
            <a:ext cx="2580640" cy="2590800"/>
          </a:xfrm>
          <a:prstGeom prst="rect">
            <a:avLst/>
          </a:prstGeom>
        </p:spPr>
      </p:pic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7543D07E-FA63-2731-0E24-B293DC29CC1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522798" y="6169472"/>
            <a:ext cx="420494" cy="475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5315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A picture containing text, different&#10;&#10;Description automatically generated">
            <a:extLst>
              <a:ext uri="{FF2B5EF4-FFF2-40B4-BE49-F238E27FC236}">
                <a16:creationId xmlns:a16="http://schemas.microsoft.com/office/drawing/2014/main" id="{2651B07C-253E-9BAF-E917-95F210B660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712" y="1123527"/>
            <a:ext cx="2072160" cy="460480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0DA1EB8-87CF-4588-A1FD-4756F9A28F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10079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4" descr="Text, letter&#10;&#10;Description automatically generated">
            <a:extLst>
              <a:ext uri="{FF2B5EF4-FFF2-40B4-BE49-F238E27FC236}">
                <a16:creationId xmlns:a16="http://schemas.microsoft.com/office/drawing/2014/main" id="{4CCAAE45-B10F-402E-F16A-7CF0378D9E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9931" y="1123527"/>
            <a:ext cx="2129720" cy="460480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7A4E378-EA57-47B9-B1EB-58B998F6CF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2595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6" descr="Graphical user interface, application, company name&#10;&#10;Description automatically generated">
            <a:extLst>
              <a:ext uri="{FF2B5EF4-FFF2-40B4-BE49-F238E27FC236}">
                <a16:creationId xmlns:a16="http://schemas.microsoft.com/office/drawing/2014/main" id="{4DDCF308-D954-6030-D320-17B8EE0C1E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8002" y="1123527"/>
            <a:ext cx="2175768" cy="4604800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2B31ED6-76F0-425A-9A41-C947AEF9C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95662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7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5D92E19-E847-20D2-93BC-7809F6E73F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12938" y="1123527"/>
            <a:ext cx="2175768" cy="4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5024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7585FAD4-F93D-41E4-BEF9-272C5130A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7" y="349066"/>
            <a:ext cx="12194941" cy="970386"/>
          </a:xfrm>
          <a:solidFill>
            <a:srgbClr val="C00000"/>
          </a:solidFill>
        </p:spPr>
        <p:txBody>
          <a:bodyPr anchor="b">
            <a:normAutofit/>
          </a:bodyPr>
          <a:lstStyle/>
          <a:p>
            <a:r>
              <a:rPr lang="hr-HR" sz="5400" b="1">
                <a:solidFill>
                  <a:srgbClr val="FFFFFF"/>
                </a:solidFill>
              </a:rPr>
              <a:t> </a:t>
            </a:r>
            <a:r>
              <a:rPr lang="hr-HR" b="1">
                <a:solidFill>
                  <a:srgbClr val="FFFFFF"/>
                </a:solidFill>
              </a:rPr>
              <a:t> You </a:t>
            </a:r>
            <a:r>
              <a:rPr lang="hr-HR" b="1" err="1">
                <a:solidFill>
                  <a:srgbClr val="FFFFFF"/>
                </a:solidFill>
              </a:rPr>
              <a:t>might</a:t>
            </a:r>
            <a:r>
              <a:rPr lang="hr-HR" b="1">
                <a:solidFill>
                  <a:srgbClr val="FFFFFF"/>
                </a:solidFill>
              </a:rPr>
              <a:t> </a:t>
            </a:r>
            <a:r>
              <a:rPr lang="hr-HR" b="1" err="1">
                <a:solidFill>
                  <a:srgbClr val="FFFFFF"/>
                </a:solidFill>
              </a:rPr>
              <a:t>wish</a:t>
            </a:r>
            <a:r>
              <a:rPr lang="hr-HR" b="1">
                <a:solidFill>
                  <a:srgbClr val="FFFFFF"/>
                </a:solidFill>
              </a:rPr>
              <a:t> to</a:t>
            </a:r>
            <a:endParaRPr lang="en-GB" b="1">
              <a:solidFill>
                <a:srgbClr val="FFFFFF"/>
              </a:solidFill>
              <a:cs typeface="Calibri Light" panose="020F0302020204030204"/>
            </a:endParaRPr>
          </a:p>
        </p:txBody>
      </p:sp>
      <p:sp>
        <p:nvSpPr>
          <p:cNvPr id="14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BD9218B2-FA50-4532-B820-6D0778B0A5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r-HR" sz="2200"/>
              <a:t>Use duckduckgo.com.</a:t>
            </a:r>
          </a:p>
          <a:p>
            <a:pPr marL="0" indent="0">
              <a:buNone/>
            </a:pPr>
            <a:endParaRPr lang="hr-HR" sz="2200">
              <a:cs typeface="Calibri"/>
            </a:endParaRPr>
          </a:p>
          <a:p>
            <a:r>
              <a:rPr lang="hr-HR" sz="2200"/>
              <a:t>Play </a:t>
            </a:r>
            <a:r>
              <a:rPr lang="hr-HR" sz="2200" err="1"/>
              <a:t>Privacy</a:t>
            </a:r>
            <a:r>
              <a:rPr lang="hr-HR" sz="2200"/>
              <a:t> </a:t>
            </a:r>
            <a:r>
              <a:rPr lang="hr-HR" sz="2200" err="1"/>
              <a:t>Chicken</a:t>
            </a:r>
            <a:endParaRPr lang="hr-HR" sz="2200"/>
          </a:p>
          <a:p>
            <a:pPr marL="0" indent="0">
              <a:buNone/>
            </a:pPr>
            <a:endParaRPr lang="en-GB" sz="2200"/>
          </a:p>
        </p:txBody>
      </p:sp>
      <p:sp>
        <p:nvSpPr>
          <p:cNvPr id="5" name="TekstniOkvir 4">
            <a:extLst>
              <a:ext uri="{FF2B5EF4-FFF2-40B4-BE49-F238E27FC236}">
                <a16:creationId xmlns:a16="http://schemas.microsoft.com/office/drawing/2014/main" id="{099B635F-4636-43D7-891A-FD64F50DEE81}"/>
              </a:ext>
            </a:extLst>
          </p:cNvPr>
          <p:cNvSpPr txBox="1"/>
          <p:nvPr/>
        </p:nvSpPr>
        <p:spPr>
          <a:xfrm>
            <a:off x="0" y="6338986"/>
            <a:ext cx="1219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sz="700"/>
              <a:t>Image by &lt;a </a:t>
            </a:r>
            <a:r>
              <a:rPr lang="en-GB" sz="700" err="1"/>
              <a:t>href</a:t>
            </a:r>
            <a:r>
              <a:rPr lang="en-GB" sz="700"/>
              <a:t>="https://pixabay.com/users/geralt-9301/?</a:t>
            </a:r>
            <a:r>
              <a:rPr lang="en-GB" sz="700" err="1"/>
              <a:t>utm_source</a:t>
            </a:r>
            <a:r>
              <a:rPr lang="en-GB" sz="700"/>
              <a:t>=</a:t>
            </a:r>
            <a:r>
              <a:rPr lang="en-GB" sz="700" err="1"/>
              <a:t>link-attribution&amp;amp;utm_medium</a:t>
            </a:r>
            <a:r>
              <a:rPr lang="en-GB" sz="700"/>
              <a:t>=</a:t>
            </a:r>
            <a:r>
              <a:rPr lang="en-GB" sz="700" err="1"/>
              <a:t>referral&amp;amp;utm_campaign</a:t>
            </a:r>
            <a:r>
              <a:rPr lang="en-GB" sz="700"/>
              <a:t>=</a:t>
            </a:r>
            <a:r>
              <a:rPr lang="en-GB" sz="700" err="1"/>
              <a:t>image&amp;amp;utm_content</a:t>
            </a:r>
            <a:r>
              <a:rPr lang="en-GB" sz="700"/>
              <a:t>=3271589"&gt;Gerd Altmann&lt;/a&gt; from &lt;a </a:t>
            </a:r>
            <a:r>
              <a:rPr lang="en-GB" sz="700" err="1"/>
              <a:t>href</a:t>
            </a:r>
            <a:r>
              <a:rPr lang="en-GB" sz="700"/>
              <a:t>="https://pixabay.com//?</a:t>
            </a:r>
            <a:r>
              <a:rPr lang="en-GB" sz="700" err="1"/>
              <a:t>utm_source</a:t>
            </a:r>
            <a:r>
              <a:rPr lang="en-GB" sz="700"/>
              <a:t>=</a:t>
            </a:r>
            <a:r>
              <a:rPr lang="en-GB" sz="700" err="1"/>
              <a:t>link-attribution&amp;amp;utm_medium</a:t>
            </a:r>
            <a:r>
              <a:rPr lang="en-GB" sz="700"/>
              <a:t>=</a:t>
            </a:r>
            <a:r>
              <a:rPr lang="en-GB" sz="700" err="1"/>
              <a:t>referral&amp;amp;utm_campaign</a:t>
            </a:r>
            <a:r>
              <a:rPr lang="en-GB" sz="700"/>
              <a:t>=</a:t>
            </a:r>
            <a:r>
              <a:rPr lang="en-GB" sz="700" err="1"/>
              <a:t>image&amp;amp;utm_content</a:t>
            </a:r>
            <a:r>
              <a:rPr lang="en-GB" sz="700"/>
              <a:t>=3271589"&gt;</a:t>
            </a:r>
            <a:r>
              <a:rPr lang="en-GB" sz="700" err="1"/>
              <a:t>Pixabay</a:t>
            </a:r>
            <a:r>
              <a:rPr lang="en-GB" sz="700"/>
              <a:t>&lt;/a&gt;</a:t>
            </a:r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15CEB8CF-D11E-49BD-B69A-5B99ADCA88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66" r="5186"/>
          <a:stretch/>
        </p:blipFill>
        <p:spPr>
          <a:xfrm>
            <a:off x="5025775" y="3632399"/>
            <a:ext cx="7090558" cy="2585405"/>
          </a:xfrm>
          <a:prstGeom prst="rect">
            <a:avLst/>
          </a:prstGeom>
        </p:spPr>
      </p:pic>
      <p:pic>
        <p:nvPicPr>
          <p:cNvPr id="11" name="Slika 10">
            <a:extLst>
              <a:ext uri="{FF2B5EF4-FFF2-40B4-BE49-F238E27FC236}">
                <a16:creationId xmlns:a16="http://schemas.microsoft.com/office/drawing/2014/main" id="{5834B354-33C0-461E-A992-5F32E01C84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3486" y="517896"/>
            <a:ext cx="2957945" cy="2957945"/>
          </a:xfrm>
          <a:prstGeom prst="rect">
            <a:avLst/>
          </a:prstGeom>
        </p:spPr>
      </p:pic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DF894C82-04CE-B03C-3B6A-F449035E95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22798" y="6216509"/>
            <a:ext cx="420494" cy="475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610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5D7CD42-F522-44D0-B1D7-4893D15FD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" y="365125"/>
            <a:ext cx="12190118" cy="1184452"/>
          </a:xfrm>
          <a:solidFill>
            <a:srgbClr val="C00000"/>
          </a:solidFill>
        </p:spPr>
        <p:txBody>
          <a:bodyPr/>
          <a:lstStyle/>
          <a:p>
            <a:pPr algn="ctr"/>
            <a:r>
              <a:rPr lang="hr-HR" b="1" err="1">
                <a:solidFill>
                  <a:srgbClr val="FFFFFF"/>
                </a:solidFill>
              </a:rPr>
              <a:t>Strong</a:t>
            </a:r>
            <a:r>
              <a:rPr lang="hr-HR" b="1">
                <a:solidFill>
                  <a:srgbClr val="FFFFFF"/>
                </a:solidFill>
              </a:rPr>
              <a:t> Password</a:t>
            </a:r>
            <a:endParaRPr lang="en-GB" b="1">
              <a:solidFill>
                <a:srgbClr val="FFFFFF"/>
              </a:solidFill>
            </a:endParaRP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A4BCA451-77CD-4B3B-862D-06372C05FE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565073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r-HR" err="1"/>
              <a:t>Letters</a:t>
            </a:r>
            <a:r>
              <a:rPr lang="hr-HR"/>
              <a:t> </a:t>
            </a:r>
            <a:r>
              <a:rPr lang="hr-HR" err="1"/>
              <a:t>and</a:t>
            </a:r>
            <a:r>
              <a:rPr lang="hr-HR"/>
              <a:t> </a:t>
            </a:r>
            <a:r>
              <a:rPr lang="hr-HR" err="1"/>
              <a:t>numbers</a:t>
            </a:r>
            <a:endParaRPr lang="hr-HR"/>
          </a:p>
          <a:p>
            <a:r>
              <a:rPr lang="hr-HR" err="1"/>
              <a:t>Special</a:t>
            </a:r>
            <a:r>
              <a:rPr lang="hr-HR"/>
              <a:t> </a:t>
            </a:r>
            <a:r>
              <a:rPr lang="hr-HR" err="1"/>
              <a:t>characters</a:t>
            </a:r>
            <a:endParaRPr lang="hr-HR"/>
          </a:p>
          <a:p>
            <a:r>
              <a:rPr lang="hr-HR" err="1"/>
              <a:t>Upper</a:t>
            </a:r>
            <a:r>
              <a:rPr lang="hr-HR"/>
              <a:t> </a:t>
            </a:r>
            <a:r>
              <a:rPr lang="hr-HR" err="1"/>
              <a:t>and</a:t>
            </a:r>
            <a:r>
              <a:rPr lang="hr-HR"/>
              <a:t> </a:t>
            </a:r>
            <a:r>
              <a:rPr lang="hr-HR" err="1"/>
              <a:t>lowercase</a:t>
            </a:r>
            <a:endParaRPr lang="hr-HR"/>
          </a:p>
          <a:p>
            <a:r>
              <a:rPr lang="hr-HR"/>
              <a:t>12 </a:t>
            </a:r>
            <a:r>
              <a:rPr lang="en-GB"/>
              <a:t>characters</a:t>
            </a:r>
            <a:endParaRPr lang="en-GB">
              <a:cs typeface="Calibri"/>
            </a:endParaRPr>
          </a:p>
          <a:p>
            <a:endParaRPr lang="hr-HR"/>
          </a:p>
          <a:p>
            <a:endParaRPr lang="hr-HR"/>
          </a:p>
          <a:p>
            <a:endParaRPr lang="hr-HR"/>
          </a:p>
          <a:p>
            <a:r>
              <a:rPr lang="hr-HR"/>
              <a:t>Make one on </a:t>
            </a:r>
            <a:r>
              <a:rPr lang="hr-HR" err="1"/>
              <a:t>your</a:t>
            </a:r>
            <a:r>
              <a:rPr lang="hr-HR"/>
              <a:t> </a:t>
            </a:r>
            <a:r>
              <a:rPr lang="hr-HR" err="1"/>
              <a:t>own</a:t>
            </a:r>
            <a:r>
              <a:rPr lang="hr-HR"/>
              <a:t>!</a:t>
            </a:r>
          </a:p>
          <a:p>
            <a:endParaRPr lang="hr-HR"/>
          </a:p>
        </p:txBody>
      </p:sp>
      <p:sp>
        <p:nvSpPr>
          <p:cNvPr id="4" name="TekstniOkvir 3">
            <a:extLst>
              <a:ext uri="{FF2B5EF4-FFF2-40B4-BE49-F238E27FC236}">
                <a16:creationId xmlns:a16="http://schemas.microsoft.com/office/drawing/2014/main" id="{CED32418-D2A8-4108-85F2-45C3D6C7A208}"/>
              </a:ext>
            </a:extLst>
          </p:cNvPr>
          <p:cNvSpPr txBox="1"/>
          <p:nvPr/>
        </p:nvSpPr>
        <p:spPr>
          <a:xfrm>
            <a:off x="7786254" y="1968560"/>
            <a:ext cx="343592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err="1"/>
              <a:t>What</a:t>
            </a:r>
            <a:r>
              <a:rPr lang="hr-HR" sz="2400"/>
              <a:t> </a:t>
            </a:r>
            <a:r>
              <a:rPr lang="hr-HR" sz="2400" err="1"/>
              <a:t>does</a:t>
            </a:r>
            <a:r>
              <a:rPr lang="hr-HR" sz="2400"/>
              <a:t> </a:t>
            </a:r>
            <a:r>
              <a:rPr lang="hr-HR" sz="2400" err="1"/>
              <a:t>it</a:t>
            </a:r>
            <a:r>
              <a:rPr lang="hr-HR" sz="2400"/>
              <a:t> </a:t>
            </a:r>
            <a:r>
              <a:rPr lang="hr-HR" sz="2400" err="1"/>
              <a:t>say</a:t>
            </a:r>
            <a:r>
              <a:rPr lang="hr-HR" sz="2400"/>
              <a:t>?</a:t>
            </a:r>
          </a:p>
          <a:p>
            <a:endParaRPr lang="hr-HR" sz="2400"/>
          </a:p>
          <a:p>
            <a:r>
              <a:rPr lang="hr-HR" sz="2400"/>
              <a:t>CUl8er</a:t>
            </a:r>
          </a:p>
          <a:p>
            <a:r>
              <a:rPr lang="hr-HR" sz="2400"/>
              <a:t>LEg8R</a:t>
            </a:r>
          </a:p>
          <a:p>
            <a:r>
              <a:rPr lang="hr-HR" sz="2400" err="1"/>
              <a:t>LF@nt</a:t>
            </a:r>
            <a:endParaRPr lang="hr-HR" sz="2400"/>
          </a:p>
          <a:p>
            <a:endParaRPr lang="hr-HR" sz="2400"/>
          </a:p>
          <a:p>
            <a:r>
              <a:rPr lang="hr-HR" sz="2400"/>
              <a:t>CUl8ergma</a:t>
            </a:r>
          </a:p>
          <a:p>
            <a:r>
              <a:rPr lang="hr-HR" sz="2400"/>
              <a:t>LEg8Rins</a:t>
            </a:r>
          </a:p>
          <a:p>
            <a:r>
              <a:rPr lang="hr-HR" sz="2400" err="1"/>
              <a:t>LF@ntkah</a:t>
            </a:r>
            <a:endParaRPr lang="hr-HR" sz="2400"/>
          </a:p>
          <a:p>
            <a:endParaRPr lang="hr-HR" sz="2400"/>
          </a:p>
          <a:p>
            <a:endParaRPr lang="en-GB" sz="2400"/>
          </a:p>
          <a:p>
            <a:endParaRPr lang="en-GB" sz="2400"/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57D6590A-2474-9F74-99DF-2F41F7211B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22798" y="6169472"/>
            <a:ext cx="420494" cy="475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1112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E28052E-2C84-4B11-A80B-4E11429EF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71" y="264877"/>
            <a:ext cx="12114858" cy="1325563"/>
          </a:xfrm>
          <a:solidFill>
            <a:srgbClr val="C00000"/>
          </a:solidFill>
        </p:spPr>
        <p:txBody>
          <a:bodyPr/>
          <a:lstStyle/>
          <a:p>
            <a:pPr algn="ctr"/>
            <a:r>
              <a:rPr lang="hr-HR" b="1">
                <a:solidFill>
                  <a:srgbClr val="FFFFFF"/>
                </a:solidFill>
              </a:rPr>
              <a:t>Take a </a:t>
            </a:r>
            <a:r>
              <a:rPr lang="hr-HR" b="1" err="1">
                <a:solidFill>
                  <a:srgbClr val="FFFFFF"/>
                </a:solidFill>
              </a:rPr>
              <a:t>look</a:t>
            </a:r>
            <a:r>
              <a:rPr lang="hr-HR" b="1">
                <a:solidFill>
                  <a:srgbClr val="FFFFFF"/>
                </a:solidFill>
              </a:rPr>
              <a:t> at </a:t>
            </a:r>
            <a:r>
              <a:rPr lang="hr-HR" b="1" err="1">
                <a:solidFill>
                  <a:srgbClr val="FFFFFF"/>
                </a:solidFill>
              </a:rPr>
              <a:t>your</a:t>
            </a:r>
            <a:r>
              <a:rPr lang="hr-HR" b="1">
                <a:solidFill>
                  <a:srgbClr val="FFFFFF"/>
                </a:solidFill>
              </a:rPr>
              <a:t> </a:t>
            </a:r>
            <a:r>
              <a:rPr lang="hr-HR" b="1" err="1">
                <a:solidFill>
                  <a:srgbClr val="FFFFFF"/>
                </a:solidFill>
              </a:rPr>
              <a:t>social</a:t>
            </a:r>
            <a:r>
              <a:rPr lang="hr-HR" b="1">
                <a:solidFill>
                  <a:srgbClr val="FFFFFF"/>
                </a:solidFill>
              </a:rPr>
              <a:t> </a:t>
            </a:r>
            <a:r>
              <a:rPr lang="hr-HR" b="1" err="1">
                <a:solidFill>
                  <a:srgbClr val="FFFFFF"/>
                </a:solidFill>
              </a:rPr>
              <a:t>media</a:t>
            </a:r>
            <a:r>
              <a:rPr lang="hr-HR" b="1">
                <a:solidFill>
                  <a:srgbClr val="FFFFFF"/>
                </a:solidFill>
              </a:rPr>
              <a:t> </a:t>
            </a:r>
            <a:r>
              <a:rPr lang="hr-HR" b="1" err="1">
                <a:solidFill>
                  <a:srgbClr val="FFFFFF"/>
                </a:solidFill>
              </a:rPr>
              <a:t>page</a:t>
            </a:r>
            <a:r>
              <a:rPr lang="hr-HR" b="1">
                <a:solidFill>
                  <a:srgbClr val="FFFFFF"/>
                </a:solidFill>
              </a:rPr>
              <a:t>.</a:t>
            </a:r>
            <a:br>
              <a:rPr lang="hr-HR" b="1">
                <a:solidFill>
                  <a:srgbClr val="FFFFFF"/>
                </a:solidFill>
              </a:rPr>
            </a:br>
            <a:r>
              <a:rPr lang="hr-HR" b="1" err="1">
                <a:solidFill>
                  <a:srgbClr val="FFFFFF"/>
                </a:solidFill>
              </a:rPr>
              <a:t>What</a:t>
            </a:r>
            <a:r>
              <a:rPr lang="hr-HR" b="1">
                <a:solidFill>
                  <a:srgbClr val="FFFFFF"/>
                </a:solidFill>
              </a:rPr>
              <a:t> are </a:t>
            </a:r>
            <a:r>
              <a:rPr lang="hr-HR" b="1" err="1">
                <a:solidFill>
                  <a:srgbClr val="FFFFFF"/>
                </a:solidFill>
              </a:rPr>
              <a:t>the</a:t>
            </a:r>
            <a:r>
              <a:rPr lang="hr-HR" b="1">
                <a:solidFill>
                  <a:srgbClr val="FFFFFF"/>
                </a:solidFill>
              </a:rPr>
              <a:t> </a:t>
            </a:r>
            <a:r>
              <a:rPr lang="hr-HR" b="1" err="1">
                <a:solidFill>
                  <a:srgbClr val="FFFFFF"/>
                </a:solidFill>
              </a:rPr>
              <a:t>topics</a:t>
            </a:r>
            <a:r>
              <a:rPr lang="hr-HR" b="1">
                <a:solidFill>
                  <a:srgbClr val="FFFFFF"/>
                </a:solidFill>
              </a:rPr>
              <a:t> </a:t>
            </a:r>
            <a:r>
              <a:rPr lang="hr-HR" b="1" err="1">
                <a:solidFill>
                  <a:srgbClr val="FFFFFF"/>
                </a:solidFill>
              </a:rPr>
              <a:t>there</a:t>
            </a:r>
            <a:r>
              <a:rPr lang="hr-HR" b="1">
                <a:solidFill>
                  <a:srgbClr val="FFFFFF"/>
                </a:solidFill>
              </a:rPr>
              <a:t>? </a:t>
            </a:r>
            <a:endParaRPr lang="en-GB" b="1">
              <a:solidFill>
                <a:srgbClr val="FFFFFF"/>
              </a:solidFill>
            </a:endParaRP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281AB7C3-6E5A-4690-AAD8-3459E4E99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2703286" cy="4351338"/>
          </a:xfrm>
        </p:spPr>
        <p:txBody>
          <a:bodyPr>
            <a:normAutofit lnSpcReduction="10000"/>
          </a:bodyPr>
          <a:lstStyle/>
          <a:p>
            <a:r>
              <a:rPr lang="hr-HR" err="1"/>
              <a:t>school</a:t>
            </a:r>
            <a:endParaRPr lang="hr-HR"/>
          </a:p>
          <a:p>
            <a:r>
              <a:rPr lang="hr-HR" err="1"/>
              <a:t>politics</a:t>
            </a:r>
            <a:endParaRPr lang="hr-HR"/>
          </a:p>
          <a:p>
            <a:r>
              <a:rPr lang="hr-HR" err="1"/>
              <a:t>fashion</a:t>
            </a:r>
            <a:endParaRPr lang="hr-HR"/>
          </a:p>
          <a:p>
            <a:r>
              <a:rPr lang="hr-HR" err="1"/>
              <a:t>health</a:t>
            </a:r>
            <a:endParaRPr lang="hr-HR"/>
          </a:p>
          <a:p>
            <a:r>
              <a:rPr lang="hr-HR" err="1"/>
              <a:t>people</a:t>
            </a:r>
            <a:endParaRPr lang="hr-HR"/>
          </a:p>
          <a:p>
            <a:r>
              <a:rPr lang="hr-HR" err="1"/>
              <a:t>celebrities</a:t>
            </a:r>
            <a:endParaRPr lang="hr-HR"/>
          </a:p>
          <a:p>
            <a:r>
              <a:rPr lang="hr-HR"/>
              <a:t>home</a:t>
            </a:r>
          </a:p>
          <a:p>
            <a:r>
              <a:rPr lang="hr-HR" err="1"/>
              <a:t>diy</a:t>
            </a:r>
            <a:endParaRPr lang="hr-HR"/>
          </a:p>
          <a:p>
            <a:r>
              <a:rPr lang="hr-HR" err="1"/>
              <a:t>food</a:t>
            </a:r>
            <a:r>
              <a:rPr lang="hr-HR"/>
              <a:t> </a:t>
            </a:r>
            <a:endParaRPr lang="en-GB"/>
          </a:p>
        </p:txBody>
      </p:sp>
      <p:sp>
        <p:nvSpPr>
          <p:cNvPr id="4" name="TekstniOkvir 3">
            <a:extLst>
              <a:ext uri="{FF2B5EF4-FFF2-40B4-BE49-F238E27FC236}">
                <a16:creationId xmlns:a16="http://schemas.microsoft.com/office/drawing/2014/main" id="{E561855D-78FA-4A0A-A9C7-BFC1ED2EAE64}"/>
              </a:ext>
            </a:extLst>
          </p:cNvPr>
          <p:cNvSpPr txBox="1"/>
          <p:nvPr/>
        </p:nvSpPr>
        <p:spPr>
          <a:xfrm>
            <a:off x="3893128" y="3020292"/>
            <a:ext cx="7232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/>
              <a:t>How </a:t>
            </a:r>
            <a:r>
              <a:rPr lang="hr-HR" err="1"/>
              <a:t>can</a:t>
            </a:r>
            <a:r>
              <a:rPr lang="hr-HR"/>
              <a:t> </a:t>
            </a:r>
            <a:r>
              <a:rPr lang="hr-HR" err="1"/>
              <a:t>you</a:t>
            </a:r>
            <a:r>
              <a:rPr lang="hr-HR"/>
              <a:t> </a:t>
            </a:r>
            <a:r>
              <a:rPr lang="hr-HR" err="1"/>
              <a:t>teach</a:t>
            </a:r>
            <a:r>
              <a:rPr lang="hr-HR"/>
              <a:t> </a:t>
            </a:r>
            <a:r>
              <a:rPr lang="hr-HR" err="1"/>
              <a:t>your</a:t>
            </a:r>
            <a:r>
              <a:rPr lang="hr-HR"/>
              <a:t> </a:t>
            </a:r>
            <a:r>
              <a:rPr lang="hr-HR" err="1"/>
              <a:t>students</a:t>
            </a:r>
            <a:r>
              <a:rPr lang="hr-HR"/>
              <a:t> </a:t>
            </a:r>
            <a:r>
              <a:rPr lang="hr-HR" err="1"/>
              <a:t>about</a:t>
            </a:r>
            <a:r>
              <a:rPr lang="hr-HR"/>
              <a:t>                             </a:t>
            </a:r>
            <a:r>
              <a:rPr lang="hr-HR" err="1"/>
              <a:t>and</a:t>
            </a:r>
            <a:r>
              <a:rPr lang="hr-HR"/>
              <a:t>                       ? </a:t>
            </a:r>
            <a:endParaRPr lang="en-GB"/>
          </a:p>
        </p:txBody>
      </p:sp>
      <p:pic>
        <p:nvPicPr>
          <p:cNvPr id="6" name="Grafika 5" descr="Cupcake outline">
            <a:extLst>
              <a:ext uri="{FF2B5EF4-FFF2-40B4-BE49-F238E27FC236}">
                <a16:creationId xmlns:a16="http://schemas.microsoft.com/office/drawing/2014/main" id="{F0EBF540-79CF-4CE2-B00F-F37A9699F7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36116" y="2629694"/>
            <a:ext cx="914400" cy="914400"/>
          </a:xfrm>
          <a:prstGeom prst="rect">
            <a:avLst/>
          </a:prstGeom>
        </p:spPr>
      </p:pic>
      <p:pic>
        <p:nvPicPr>
          <p:cNvPr id="7" name="Grafika 6" descr="Cupcake outline">
            <a:extLst>
              <a:ext uri="{FF2B5EF4-FFF2-40B4-BE49-F238E27FC236}">
                <a16:creationId xmlns:a16="http://schemas.microsoft.com/office/drawing/2014/main" id="{9BE86000-81C7-4AE7-86FE-EAC5E388AC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87758" y="2747757"/>
            <a:ext cx="914400" cy="914400"/>
          </a:xfrm>
          <a:prstGeom prst="rect">
            <a:avLst/>
          </a:prstGeom>
        </p:spPr>
      </p:pic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C051CBDD-A44E-6857-AC45-5F3CD1AF3F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22798" y="6169472"/>
            <a:ext cx="420494" cy="475321"/>
          </a:xfrm>
          <a:prstGeom prst="rect">
            <a:avLst/>
          </a:prstGeom>
        </p:spPr>
      </p:pic>
      <p:pic>
        <p:nvPicPr>
          <p:cNvPr id="5" name="Graphic 9" descr="Thought bubble with solid fill">
            <a:extLst>
              <a:ext uri="{FF2B5EF4-FFF2-40B4-BE49-F238E27FC236}">
                <a16:creationId xmlns:a16="http://schemas.microsoft.com/office/drawing/2014/main" id="{0A34002E-B677-42CA-2559-7902D6362C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18431" y="263183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7785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lika 4" descr="Slika na kojoj se prikazuje na otvorenom&#10;&#10;Opis je automatski generiran">
            <a:extLst>
              <a:ext uri="{FF2B5EF4-FFF2-40B4-BE49-F238E27FC236}">
                <a16:creationId xmlns:a16="http://schemas.microsoft.com/office/drawing/2014/main" id="{4BCD4DBC-ECDA-4AFB-8409-95AA144F311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82" b="-1"/>
          <a:stretch/>
        </p:blipFill>
        <p:spPr>
          <a:xfrm>
            <a:off x="2519309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9326FCE4-01A3-4CD3-938A-096A33498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" y="-1764"/>
            <a:ext cx="12194781" cy="1608283"/>
          </a:xfrm>
          <a:solidFill>
            <a:srgbClr val="C00000"/>
          </a:solidFill>
        </p:spPr>
        <p:txBody>
          <a:bodyPr>
            <a:normAutofit/>
          </a:bodyPr>
          <a:lstStyle/>
          <a:p>
            <a:r>
              <a:rPr lang="hr-HR" sz="3100" b="1">
                <a:solidFill>
                  <a:srgbClr val="FFFFFF"/>
                </a:solidFill>
              </a:rPr>
              <a:t>Digital </a:t>
            </a:r>
            <a:r>
              <a:rPr lang="hr-HR" sz="3100" b="1" err="1">
                <a:solidFill>
                  <a:srgbClr val="FFFFFF"/>
                </a:solidFill>
              </a:rPr>
              <a:t>Emotional</a:t>
            </a:r>
            <a:r>
              <a:rPr lang="hr-HR" sz="3100" b="1">
                <a:solidFill>
                  <a:srgbClr val="FFFFFF"/>
                </a:solidFill>
              </a:rPr>
              <a:t> </a:t>
            </a:r>
            <a:r>
              <a:rPr lang="hr-HR" sz="3100" b="1" err="1">
                <a:solidFill>
                  <a:srgbClr val="FFFFFF"/>
                </a:solidFill>
              </a:rPr>
              <a:t>Intelligence</a:t>
            </a:r>
            <a:br>
              <a:rPr lang="hr-HR" sz="3100" b="1">
                <a:solidFill>
                  <a:srgbClr val="FFFFFF"/>
                </a:solidFill>
              </a:rPr>
            </a:br>
            <a:r>
              <a:rPr lang="en-GB" sz="3100" b="1" i="0">
                <a:solidFill>
                  <a:srgbClr val="FFFFFF"/>
                </a:solidFill>
                <a:effectLst/>
                <a:latin typeface="Source Sans Pro"/>
              </a:rPr>
              <a:t>DQ Competencies</a:t>
            </a:r>
            <a:r>
              <a:rPr lang="hr-HR" sz="3100" b="1" i="0">
                <a:solidFill>
                  <a:srgbClr val="FFFFFF"/>
                </a:solidFill>
                <a:effectLst/>
                <a:latin typeface="Source Sans Pro"/>
              </a:rPr>
              <a:t>:</a:t>
            </a:r>
            <a:endParaRPr lang="en-GB" sz="3100" b="1">
              <a:solidFill>
                <a:srgbClr val="FFFFFF"/>
              </a:solidFill>
              <a:latin typeface="Source Sans Pro"/>
            </a:endParaRP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0CE20F9E-753C-4039-81F7-7BE2E95285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042" y="2265037"/>
            <a:ext cx="2872097" cy="42278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hr-HR" sz="2400" b="1" err="1"/>
              <a:t>knowledge</a:t>
            </a:r>
            <a:r>
              <a:rPr lang="hr-HR" sz="2400" b="1"/>
              <a:t>; </a:t>
            </a:r>
            <a:r>
              <a:rPr lang="hr-HR" sz="2400" b="1" err="1"/>
              <a:t>skills</a:t>
            </a:r>
            <a:r>
              <a:rPr lang="hr-HR" sz="2400" b="1"/>
              <a:t>; </a:t>
            </a:r>
            <a:r>
              <a:rPr lang="hr-HR" sz="2400" b="1" err="1"/>
              <a:t>attitudes</a:t>
            </a:r>
            <a:r>
              <a:rPr lang="hr-HR" sz="2400" b="1"/>
              <a:t>/</a:t>
            </a:r>
            <a:r>
              <a:rPr lang="hr-HR" sz="2400" b="1" err="1"/>
              <a:t>values</a:t>
            </a:r>
            <a:r>
              <a:rPr lang="hr-HR" sz="2400" b="1"/>
              <a:t> </a:t>
            </a:r>
            <a:endParaRPr lang="en-US"/>
          </a:p>
          <a:p>
            <a:pPr marL="0" indent="0">
              <a:buNone/>
            </a:pPr>
            <a:endParaRPr lang="hr-HR" sz="2400" b="1"/>
          </a:p>
          <a:p>
            <a:pPr marL="342900" indent="-342900"/>
            <a:r>
              <a:rPr lang="hr-HR" sz="2400" err="1"/>
              <a:t>digital</a:t>
            </a:r>
            <a:r>
              <a:rPr lang="hr-HR" sz="2400"/>
              <a:t> </a:t>
            </a:r>
            <a:r>
              <a:rPr lang="hr-HR" sz="2400" err="1"/>
              <a:t>empathy</a:t>
            </a:r>
            <a:r>
              <a:rPr lang="hr-HR" sz="2400"/>
              <a:t> </a:t>
            </a:r>
            <a:endParaRPr lang="en-US">
              <a:cs typeface="Calibri"/>
            </a:endParaRPr>
          </a:p>
          <a:p>
            <a:pPr marL="342900" indent="-342900"/>
            <a:r>
              <a:rPr lang="hr-HR" sz="2400" err="1"/>
              <a:t>self</a:t>
            </a:r>
            <a:r>
              <a:rPr lang="hr-HR" sz="2400"/>
              <a:t> </a:t>
            </a:r>
            <a:r>
              <a:rPr lang="hr-HR" sz="2400" err="1"/>
              <a:t>awareness</a:t>
            </a:r>
            <a:r>
              <a:rPr lang="hr-HR" sz="2400"/>
              <a:t> </a:t>
            </a:r>
            <a:r>
              <a:rPr lang="hr-HR" sz="2400" err="1"/>
              <a:t>and</a:t>
            </a:r>
            <a:r>
              <a:rPr lang="hr-HR" sz="2400"/>
              <a:t> management</a:t>
            </a:r>
            <a:endParaRPr lang="hr-HR" sz="2400">
              <a:cs typeface="Calibri" panose="020F0502020204030204"/>
            </a:endParaRPr>
          </a:p>
          <a:p>
            <a:pPr marL="342900" indent="-342900"/>
            <a:r>
              <a:rPr lang="hr-HR" sz="2400" err="1"/>
              <a:t>relationship</a:t>
            </a:r>
            <a:r>
              <a:rPr lang="hr-HR" sz="2400"/>
              <a:t> management</a:t>
            </a:r>
            <a:endParaRPr lang="hr-HR" sz="2400">
              <a:cs typeface="Calibri"/>
            </a:endParaRPr>
          </a:p>
        </p:txBody>
      </p:sp>
      <p:sp>
        <p:nvSpPr>
          <p:cNvPr id="11" name="TekstniOkvir 10">
            <a:extLst>
              <a:ext uri="{FF2B5EF4-FFF2-40B4-BE49-F238E27FC236}">
                <a16:creationId xmlns:a16="http://schemas.microsoft.com/office/drawing/2014/main" id="{A6BA99DB-1AF0-49F5-BD3B-5917A6A3E581}"/>
              </a:ext>
            </a:extLst>
          </p:cNvPr>
          <p:cNvSpPr txBox="1"/>
          <p:nvPr/>
        </p:nvSpPr>
        <p:spPr>
          <a:xfrm>
            <a:off x="6232237" y="6613911"/>
            <a:ext cx="6146800" cy="1384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00"/>
              <a:t>Image by &lt;a </a:t>
            </a:r>
            <a:r>
              <a:rPr lang="en-GB" sz="300" err="1"/>
              <a:t>href</a:t>
            </a:r>
            <a:r>
              <a:rPr lang="en-GB" sz="300"/>
              <a:t>="https://pixabay.com/users/geralt-9301/?</a:t>
            </a:r>
            <a:r>
              <a:rPr lang="en-GB" sz="300" err="1"/>
              <a:t>utm_source</a:t>
            </a:r>
            <a:r>
              <a:rPr lang="en-GB" sz="300"/>
              <a:t>=</a:t>
            </a:r>
            <a:r>
              <a:rPr lang="en-GB" sz="300" err="1"/>
              <a:t>link-attribution&amp;amp;utm_medium</a:t>
            </a:r>
            <a:r>
              <a:rPr lang="en-GB" sz="300"/>
              <a:t>=</a:t>
            </a:r>
            <a:r>
              <a:rPr lang="en-GB" sz="300" err="1"/>
              <a:t>referral&amp;amp;utm_campaign</a:t>
            </a:r>
            <a:r>
              <a:rPr lang="en-GB" sz="300"/>
              <a:t>=</a:t>
            </a:r>
            <a:r>
              <a:rPr lang="en-GB" sz="300" err="1"/>
              <a:t>image&amp;amp;utm_content</a:t>
            </a:r>
            <a:r>
              <a:rPr lang="en-GB" sz="300"/>
              <a:t>=2706902"&gt;Gerd Altmann&lt;/a&gt; from &lt;a </a:t>
            </a:r>
            <a:r>
              <a:rPr lang="en-GB" sz="300" err="1"/>
              <a:t>href</a:t>
            </a:r>
            <a:r>
              <a:rPr lang="en-GB" sz="300"/>
              <a:t>="https://pixabay.com//?</a:t>
            </a:r>
            <a:r>
              <a:rPr lang="en-GB" sz="300" err="1"/>
              <a:t>utm_source</a:t>
            </a:r>
            <a:r>
              <a:rPr lang="en-GB" sz="300"/>
              <a:t>=</a:t>
            </a:r>
            <a:r>
              <a:rPr lang="en-GB" sz="300" err="1"/>
              <a:t>link-attribution&amp;amp;utm_medium</a:t>
            </a:r>
            <a:r>
              <a:rPr lang="en-GB" sz="300"/>
              <a:t>=</a:t>
            </a:r>
            <a:r>
              <a:rPr lang="en-GB" sz="300" err="1"/>
              <a:t>referral&amp;amp;utm_campaign</a:t>
            </a:r>
            <a:r>
              <a:rPr lang="en-GB" sz="300"/>
              <a:t>=</a:t>
            </a:r>
            <a:r>
              <a:rPr lang="en-GB" sz="300" err="1"/>
              <a:t>image&amp;amp;utm_content</a:t>
            </a:r>
            <a:r>
              <a:rPr lang="en-GB" sz="300"/>
              <a:t>=2706902"&gt;</a:t>
            </a:r>
            <a:r>
              <a:rPr lang="en-GB" sz="300" err="1"/>
              <a:t>Pixabay</a:t>
            </a:r>
            <a:r>
              <a:rPr lang="en-GB" sz="300"/>
              <a:t>&lt;/a&gt;</a:t>
            </a:r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A029F28E-CB1F-AD84-888C-FCB2B11E79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242" y="6254139"/>
            <a:ext cx="420494" cy="475321"/>
          </a:xfrm>
          <a:prstGeom prst="rect">
            <a:avLst/>
          </a:prstGeom>
        </p:spPr>
      </p:pic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A16ADA96-BC42-AC9B-5DB7-BE1931EB54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22798" y="6169472"/>
            <a:ext cx="420494" cy="475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3723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2FC13DF-4F79-4EB9-B1F2-5CC1A0BB5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 </a:t>
            </a:r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73BFDEA4-D95D-44E2-A0A6-AA813377FC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5370" y="500996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r-HR" err="1"/>
              <a:t>Colours</a:t>
            </a:r>
            <a:endParaRPr lang="hr-HR"/>
          </a:p>
          <a:p>
            <a:r>
              <a:rPr lang="hr-HR" err="1"/>
              <a:t>Emojis</a:t>
            </a:r>
            <a:endParaRPr lang="hr-HR"/>
          </a:p>
          <a:p>
            <a:r>
              <a:rPr lang="hr-HR" err="1"/>
              <a:t>Avatars</a:t>
            </a:r>
            <a:endParaRPr lang="hr-HR"/>
          </a:p>
          <a:p>
            <a:r>
              <a:rPr lang="hr-HR" dirty="0" err="1"/>
              <a:t>Visual</a:t>
            </a:r>
            <a:r>
              <a:rPr lang="hr-HR" dirty="0"/>
              <a:t> </a:t>
            </a:r>
            <a:r>
              <a:rPr lang="hr-HR" dirty="0" err="1"/>
              <a:t>literacy</a:t>
            </a:r>
            <a:r>
              <a:rPr lang="hr-HR" dirty="0"/>
              <a:t> </a:t>
            </a:r>
            <a:endParaRPr lang="hr-HR" dirty="0">
              <a:ea typeface="Calibri"/>
              <a:cs typeface="Calibri"/>
            </a:endParaRPr>
          </a:p>
        </p:txBody>
      </p:sp>
      <p:pic>
        <p:nvPicPr>
          <p:cNvPr id="5" name="Slika 4" descr="Slika na kojoj se prikazuje osoba&#10;&#10;Opis je automatski generiran">
            <a:extLst>
              <a:ext uri="{FF2B5EF4-FFF2-40B4-BE49-F238E27FC236}">
                <a16:creationId xmlns:a16="http://schemas.microsoft.com/office/drawing/2014/main" id="{33439F23-FF6B-4671-8E9F-B9C221B4FE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94" y="3354598"/>
            <a:ext cx="2142837" cy="3214255"/>
          </a:xfrm>
          <a:prstGeom prst="rect">
            <a:avLst/>
          </a:prstGeom>
        </p:spPr>
      </p:pic>
      <p:sp>
        <p:nvSpPr>
          <p:cNvPr id="7" name="TekstniOkvir 6">
            <a:extLst>
              <a:ext uri="{FF2B5EF4-FFF2-40B4-BE49-F238E27FC236}">
                <a16:creationId xmlns:a16="http://schemas.microsoft.com/office/drawing/2014/main" id="{B0CCF425-CEF9-4C18-B4B5-1B17F34197DB}"/>
              </a:ext>
            </a:extLst>
          </p:cNvPr>
          <p:cNvSpPr txBox="1"/>
          <p:nvPr/>
        </p:nvSpPr>
        <p:spPr>
          <a:xfrm>
            <a:off x="221672" y="6643255"/>
            <a:ext cx="6096000" cy="1231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"/>
              <a:t>Image by &lt;a </a:t>
            </a:r>
            <a:r>
              <a:rPr lang="en-GB" sz="200" err="1"/>
              <a:t>href</a:t>
            </a:r>
            <a:r>
              <a:rPr lang="en-GB" sz="200"/>
              <a:t>="https://pixabay.com/users/publicdomainpictures-14/?</a:t>
            </a:r>
            <a:r>
              <a:rPr lang="en-GB" sz="200" err="1"/>
              <a:t>utm_source</a:t>
            </a:r>
            <a:r>
              <a:rPr lang="en-GB" sz="200"/>
              <a:t>=</a:t>
            </a:r>
            <a:r>
              <a:rPr lang="en-GB" sz="200" err="1"/>
              <a:t>link-attribution&amp;amp;utm_medium</a:t>
            </a:r>
            <a:r>
              <a:rPr lang="en-GB" sz="200"/>
              <a:t>=</a:t>
            </a:r>
            <a:r>
              <a:rPr lang="en-GB" sz="200" err="1"/>
              <a:t>referral&amp;amp;utm_campaign</a:t>
            </a:r>
            <a:r>
              <a:rPr lang="en-GB" sz="200"/>
              <a:t>=</a:t>
            </a:r>
            <a:r>
              <a:rPr lang="en-GB" sz="200" err="1"/>
              <a:t>image&amp;amp;utm_content</a:t>
            </a:r>
            <a:r>
              <a:rPr lang="en-GB" sz="200"/>
              <a:t>=19156"&gt;</a:t>
            </a:r>
            <a:r>
              <a:rPr lang="en-GB" sz="200" err="1"/>
              <a:t>PublicDomainPictures</a:t>
            </a:r>
            <a:r>
              <a:rPr lang="en-GB" sz="200"/>
              <a:t>&lt;/a&gt; from &lt;a </a:t>
            </a:r>
            <a:r>
              <a:rPr lang="en-GB" sz="200" err="1"/>
              <a:t>href</a:t>
            </a:r>
            <a:r>
              <a:rPr lang="en-GB" sz="200"/>
              <a:t>="https://pixabay.com//?</a:t>
            </a:r>
            <a:r>
              <a:rPr lang="en-GB" sz="200" err="1"/>
              <a:t>utm_source</a:t>
            </a:r>
            <a:r>
              <a:rPr lang="en-GB" sz="200"/>
              <a:t>=</a:t>
            </a:r>
            <a:r>
              <a:rPr lang="en-GB" sz="200" err="1"/>
              <a:t>link-attribution&amp;amp;utm_medium</a:t>
            </a:r>
            <a:r>
              <a:rPr lang="en-GB" sz="200"/>
              <a:t>=</a:t>
            </a:r>
            <a:r>
              <a:rPr lang="en-GB" sz="200" err="1"/>
              <a:t>referral&amp;amp;utm_campaign</a:t>
            </a:r>
            <a:r>
              <a:rPr lang="en-GB" sz="200"/>
              <a:t>=</a:t>
            </a:r>
            <a:r>
              <a:rPr lang="en-GB" sz="200" err="1"/>
              <a:t>image&amp;amp;utm_content</a:t>
            </a:r>
            <a:r>
              <a:rPr lang="en-GB" sz="200"/>
              <a:t>=19156"&gt;</a:t>
            </a:r>
            <a:r>
              <a:rPr lang="en-GB" sz="200" err="1"/>
              <a:t>Pixabay</a:t>
            </a:r>
            <a:r>
              <a:rPr lang="en-GB" sz="200"/>
              <a:t>&lt;/a&gt;</a:t>
            </a:r>
          </a:p>
        </p:txBody>
      </p:sp>
      <p:pic>
        <p:nvPicPr>
          <p:cNvPr id="8" name="Slika 7">
            <a:extLst>
              <a:ext uri="{FF2B5EF4-FFF2-40B4-BE49-F238E27FC236}">
                <a16:creationId xmlns:a16="http://schemas.microsoft.com/office/drawing/2014/main" id="{1470DBC6-3EE8-4302-ACB7-94E9DC4955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0724" y="3308567"/>
            <a:ext cx="4238688" cy="31790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Slika 9" descr="Slika na kojoj se prikazuje osoba, sjedenje, prozor, poziranje&#10;&#10;Opis je automatski generiran">
            <a:extLst>
              <a:ext uri="{FF2B5EF4-FFF2-40B4-BE49-F238E27FC236}">
                <a16:creationId xmlns:a16="http://schemas.microsoft.com/office/drawing/2014/main" id="{49281780-E104-4300-87E3-DDAFE7AF40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9916" y="3309717"/>
            <a:ext cx="4768525" cy="3179016"/>
          </a:xfrm>
          <a:prstGeom prst="rect">
            <a:avLst/>
          </a:prstGeom>
          <a:ln w="190500" cap="sq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2" name="TekstniOkvir 11">
            <a:extLst>
              <a:ext uri="{FF2B5EF4-FFF2-40B4-BE49-F238E27FC236}">
                <a16:creationId xmlns:a16="http://schemas.microsoft.com/office/drawing/2014/main" id="{C1F87FDD-0DB6-4039-8D9B-21A57828E267}"/>
              </a:ext>
            </a:extLst>
          </p:cNvPr>
          <p:cNvSpPr txBox="1"/>
          <p:nvPr/>
        </p:nvSpPr>
        <p:spPr>
          <a:xfrm>
            <a:off x="6317672" y="6627867"/>
            <a:ext cx="6096000" cy="1384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00"/>
              <a:t>Image by &lt;a </a:t>
            </a:r>
            <a:r>
              <a:rPr lang="en-GB" sz="300" err="1"/>
              <a:t>href</a:t>
            </a:r>
            <a:r>
              <a:rPr lang="en-GB" sz="300"/>
              <a:t>="https://pixabay.com/users/principe-sad-6018060/?</a:t>
            </a:r>
            <a:r>
              <a:rPr lang="en-GB" sz="300" err="1"/>
              <a:t>utm_source</a:t>
            </a:r>
            <a:r>
              <a:rPr lang="en-GB" sz="300"/>
              <a:t>=</a:t>
            </a:r>
            <a:r>
              <a:rPr lang="en-GB" sz="300" err="1"/>
              <a:t>link-attribution&amp;amp;utm_medium</a:t>
            </a:r>
            <a:r>
              <a:rPr lang="en-GB" sz="300"/>
              <a:t>=</a:t>
            </a:r>
            <a:r>
              <a:rPr lang="en-GB" sz="300" err="1"/>
              <a:t>referral&amp;amp;utm_campaign</a:t>
            </a:r>
            <a:r>
              <a:rPr lang="en-GB" sz="300"/>
              <a:t>=</a:t>
            </a:r>
            <a:r>
              <a:rPr lang="en-GB" sz="300" err="1"/>
              <a:t>image&amp;amp;utm_content</a:t>
            </a:r>
            <a:r>
              <a:rPr lang="en-GB" sz="300"/>
              <a:t>=2550630"&gt;Alfredo Islas&lt;/a&gt; from &lt;a </a:t>
            </a:r>
            <a:r>
              <a:rPr lang="en-GB" sz="300" err="1"/>
              <a:t>href</a:t>
            </a:r>
            <a:r>
              <a:rPr lang="en-GB" sz="300"/>
              <a:t>="https://pixabay.com//?</a:t>
            </a:r>
            <a:r>
              <a:rPr lang="en-GB" sz="300" err="1"/>
              <a:t>utm_source</a:t>
            </a:r>
            <a:r>
              <a:rPr lang="en-GB" sz="300"/>
              <a:t>=</a:t>
            </a:r>
            <a:r>
              <a:rPr lang="en-GB" sz="300" err="1"/>
              <a:t>link-attribution&amp;amp;utm_medium</a:t>
            </a:r>
            <a:r>
              <a:rPr lang="en-GB" sz="300"/>
              <a:t>=</a:t>
            </a:r>
            <a:r>
              <a:rPr lang="en-GB" sz="300" err="1"/>
              <a:t>referral&amp;amp;utm_campaign</a:t>
            </a:r>
            <a:r>
              <a:rPr lang="en-GB" sz="300"/>
              <a:t>=</a:t>
            </a:r>
            <a:r>
              <a:rPr lang="en-GB" sz="300" err="1"/>
              <a:t>image&amp;amp;utm_content</a:t>
            </a:r>
            <a:r>
              <a:rPr lang="en-GB" sz="300"/>
              <a:t>=2550630"&gt;</a:t>
            </a:r>
            <a:r>
              <a:rPr lang="en-GB" sz="300" err="1"/>
              <a:t>Pixabay</a:t>
            </a:r>
            <a:r>
              <a:rPr lang="en-GB" sz="300"/>
              <a:t>&lt;/a&gt;</a:t>
            </a:r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8364BF91-10AA-CD35-5CEC-F9C6B7FB89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32958" y="83632"/>
            <a:ext cx="420494" cy="475321"/>
          </a:xfrm>
          <a:prstGeom prst="rect">
            <a:avLst/>
          </a:prstGeom>
        </p:spPr>
      </p:pic>
      <p:pic>
        <p:nvPicPr>
          <p:cNvPr id="4" name="Picture 8" descr="Qr code&#10;&#10;Description automatically generated">
            <a:extLst>
              <a:ext uri="{FF2B5EF4-FFF2-40B4-BE49-F238E27FC236}">
                <a16:creationId xmlns:a16="http://schemas.microsoft.com/office/drawing/2014/main" id="{8AF9FFE0-843E-5A80-A686-E381C6B9CF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4438" y="130834"/>
            <a:ext cx="27432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559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5B3439-4CD9-FF3E-ED7E-26B9CD753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Online Media 3" title="the graduate   one word plastics">
            <a:hlinkClick r:id="" action="ppaction://media"/>
            <a:extLst>
              <a:ext uri="{FF2B5EF4-FFF2-40B4-BE49-F238E27FC236}">
                <a16:creationId xmlns:a16="http://schemas.microsoft.com/office/drawing/2014/main" id="{A2CD0711-4314-3068-89E1-179624602907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794"/>
            <a:ext cx="12191999" cy="6857999"/>
          </a:xfrm>
        </p:spPr>
      </p:pic>
    </p:spTree>
    <p:extLst>
      <p:ext uri="{BB962C8B-B14F-4D97-AF65-F5344CB8AC3E}">
        <p14:creationId xmlns:p14="http://schemas.microsoft.com/office/powerpoint/2010/main" val="17973833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3" name="Rectangle 103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41AA037B-7D2D-4291-86EE-6DB7F7A8F8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6879" y="365125"/>
            <a:ext cx="5253261" cy="1899912"/>
          </a:xfrm>
          <a:solidFill>
            <a:srgbClr val="C00000"/>
          </a:solidFill>
        </p:spPr>
        <p:txBody>
          <a:bodyPr>
            <a:normAutofit/>
          </a:bodyPr>
          <a:lstStyle/>
          <a:p>
            <a:pPr algn="ctr"/>
            <a:r>
              <a:rPr lang="hr-HR" sz="4000" b="1" err="1">
                <a:solidFill>
                  <a:srgbClr val="FFFFFF"/>
                </a:solidFill>
              </a:rPr>
              <a:t>Plutchik’s</a:t>
            </a:r>
            <a:r>
              <a:rPr lang="hr-HR" sz="4000" b="1">
                <a:solidFill>
                  <a:srgbClr val="FFFFFF"/>
                </a:solidFill>
              </a:rPr>
              <a:t> Wheel </a:t>
            </a:r>
            <a:r>
              <a:rPr lang="hr-HR" sz="4000" b="1" err="1">
                <a:solidFill>
                  <a:srgbClr val="FFFFFF"/>
                </a:solidFill>
              </a:rPr>
              <a:t>of</a:t>
            </a:r>
            <a:r>
              <a:rPr lang="hr-HR" sz="4000" b="1">
                <a:solidFill>
                  <a:srgbClr val="FFFFFF"/>
                </a:solidFill>
              </a:rPr>
              <a:t> </a:t>
            </a:r>
            <a:r>
              <a:rPr lang="hr-HR" sz="4000" b="1" err="1">
                <a:solidFill>
                  <a:srgbClr val="FFFFFF"/>
                </a:solidFill>
              </a:rPr>
              <a:t>Emotion</a:t>
            </a:r>
            <a:endParaRPr lang="en-GB" sz="4000" b="1">
              <a:solidFill>
                <a:srgbClr val="FFFFFF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0E5640E-21C5-442A-9158-9435F1C392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1" b="1"/>
          <a:stretch/>
        </p:blipFill>
        <p:spPr bwMode="auto">
          <a:xfrm>
            <a:off x="1" y="10"/>
            <a:ext cx="693639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0" name="Content Placeholder 1029">
            <a:extLst>
              <a:ext uri="{FF2B5EF4-FFF2-40B4-BE49-F238E27FC236}">
                <a16:creationId xmlns:a16="http://schemas.microsoft.com/office/drawing/2014/main" id="{674038CB-895C-D22F-66D5-B23718032B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3822189" cy="3742762"/>
          </a:xfrm>
        </p:spPr>
        <p:txBody>
          <a:bodyPr>
            <a:normAutofit/>
          </a:bodyPr>
          <a:lstStyle/>
          <a:p>
            <a:r>
              <a:rPr lang="en-US" sz="2000">
                <a:hlinkClick r:id="rId4"/>
              </a:rPr>
              <a:t>https://study.com/learn/lesson/plutchik-emotion-wheel.html</a:t>
            </a:r>
            <a:endParaRPr lang="hr-HR" sz="2000"/>
          </a:p>
          <a:p>
            <a:r>
              <a:rPr lang="hr-HR" sz="2000" err="1"/>
              <a:t>Basic</a:t>
            </a:r>
            <a:r>
              <a:rPr lang="hr-HR" sz="2000"/>
              <a:t> </a:t>
            </a:r>
            <a:r>
              <a:rPr lang="hr-HR" sz="2000" err="1"/>
              <a:t>emotions</a:t>
            </a:r>
            <a:endParaRPr lang="hr-HR" sz="2000"/>
          </a:p>
          <a:p>
            <a:r>
              <a:rPr lang="hr-HR" sz="2000" err="1"/>
              <a:t>Combinations</a:t>
            </a:r>
            <a:endParaRPr lang="hr-HR" sz="2000"/>
          </a:p>
          <a:p>
            <a:r>
              <a:rPr lang="en-GB" sz="2000"/>
              <a:t>Hypothetical constructs</a:t>
            </a:r>
            <a:endParaRPr lang="hr-HR" sz="2000"/>
          </a:p>
          <a:p>
            <a:r>
              <a:rPr lang="hr-HR" sz="2000" err="1"/>
              <a:t>Opposites</a:t>
            </a:r>
            <a:endParaRPr lang="hr-HR" sz="2000"/>
          </a:p>
          <a:p>
            <a:r>
              <a:rPr lang="hr-HR" sz="2000" err="1"/>
              <a:t>Similarity</a:t>
            </a:r>
            <a:endParaRPr lang="hr-HR" sz="2000"/>
          </a:p>
          <a:p>
            <a:r>
              <a:rPr lang="hr-HR" sz="2000" err="1"/>
              <a:t>Intensity</a:t>
            </a:r>
            <a:r>
              <a:rPr lang="hr-HR" sz="2000"/>
              <a:t> </a:t>
            </a:r>
            <a:endParaRPr lang="en-US" sz="2000"/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8BD2A531-E8BC-CF71-4C45-DBBA045B08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22798" y="6169472"/>
            <a:ext cx="420494" cy="475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9648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Rezervirano mjesto sadržaja 4" descr="Slika na kojoj se prikazuje karta&#10;&#10;Opis je automatski generiran">
            <a:extLst>
              <a:ext uri="{FF2B5EF4-FFF2-40B4-BE49-F238E27FC236}">
                <a16:creationId xmlns:a16="http://schemas.microsoft.com/office/drawing/2014/main" id="{51C8E4BD-3034-47E6-8CD2-25EC90B1F9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96" b="20430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2541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id="{469E0420-0701-43F3-8098-2C3D7A07D7D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8" t="3929" r="1766" b="3661"/>
          <a:stretch/>
        </p:blipFill>
        <p:spPr>
          <a:xfrm>
            <a:off x="0" y="176"/>
            <a:ext cx="10382678" cy="688564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2173FE00-32CE-457A-A419-B32D9B8AA7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2155" y="372574"/>
            <a:ext cx="3710677" cy="1098205"/>
          </a:xfrm>
          <a:solidFill>
            <a:srgbClr val="C00000"/>
          </a:solidFill>
        </p:spPr>
        <p:txBody>
          <a:bodyPr>
            <a:normAutofit/>
          </a:bodyPr>
          <a:lstStyle/>
          <a:p>
            <a:r>
              <a:rPr lang="hr-HR" sz="3600" b="1" err="1">
                <a:solidFill>
                  <a:srgbClr val="FFFFFF"/>
                </a:solidFill>
              </a:rPr>
              <a:t>Functions</a:t>
            </a:r>
            <a:r>
              <a:rPr lang="hr-HR" sz="3600" b="1">
                <a:solidFill>
                  <a:srgbClr val="FFFFFF"/>
                </a:solidFill>
              </a:rPr>
              <a:t> </a:t>
            </a:r>
            <a:r>
              <a:rPr lang="hr-HR" sz="3600" b="1" err="1">
                <a:solidFill>
                  <a:srgbClr val="FFFFFF"/>
                </a:solidFill>
              </a:rPr>
              <a:t>of</a:t>
            </a:r>
            <a:r>
              <a:rPr lang="hr-HR" sz="3600" b="1">
                <a:solidFill>
                  <a:srgbClr val="FFFFFF"/>
                </a:solidFill>
              </a:rPr>
              <a:t> </a:t>
            </a:r>
            <a:r>
              <a:rPr lang="hr-HR" sz="3600" b="1" err="1">
                <a:solidFill>
                  <a:srgbClr val="FFFFFF"/>
                </a:solidFill>
              </a:rPr>
              <a:t>emoji</a:t>
            </a:r>
            <a:endParaRPr lang="en-GB" sz="3600" b="1">
              <a:solidFill>
                <a:srgbClr val="FFFFFF"/>
              </a:solidFill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9709292-2A10-4196-418B-0990DAE6B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9811" y="6492875"/>
            <a:ext cx="3822189" cy="317971"/>
          </a:xfrm>
        </p:spPr>
        <p:txBody>
          <a:bodyPr>
            <a:normAutofit fontScale="85000" lnSpcReduction="20000"/>
          </a:bodyPr>
          <a:lstStyle/>
          <a:p>
            <a:r>
              <a:rPr lang="en-US" sz="1200"/>
              <a:t>https://cdn.shoplightspeed.com/shops/619633/files/22049267/smart-poly-chart-emoji-feelings.jpg</a:t>
            </a:r>
          </a:p>
        </p:txBody>
      </p:sp>
      <p:sp>
        <p:nvSpPr>
          <p:cNvPr id="6" name="TekstniOkvir 5">
            <a:extLst>
              <a:ext uri="{FF2B5EF4-FFF2-40B4-BE49-F238E27FC236}">
                <a16:creationId xmlns:a16="http://schemas.microsoft.com/office/drawing/2014/main" id="{B7BBB18C-0AAC-4BF6-9E96-A054F4748273}"/>
              </a:ext>
            </a:extLst>
          </p:cNvPr>
          <p:cNvSpPr txBox="1"/>
          <p:nvPr/>
        </p:nvSpPr>
        <p:spPr>
          <a:xfrm>
            <a:off x="8478982" y="1731818"/>
            <a:ext cx="3709969" cy="41549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400"/>
              <a:t>tone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400" err="1"/>
              <a:t>body</a:t>
            </a:r>
            <a:r>
              <a:rPr lang="hr-HR" sz="2400"/>
              <a:t> </a:t>
            </a:r>
            <a:r>
              <a:rPr lang="hr-HR" sz="2400" err="1"/>
              <a:t>language</a:t>
            </a:r>
            <a:endParaRPr lang="hr-HR" sz="24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400" err="1"/>
              <a:t>facial</a:t>
            </a:r>
            <a:r>
              <a:rPr lang="hr-HR" sz="2400"/>
              <a:t> </a:t>
            </a:r>
            <a:r>
              <a:rPr lang="hr-HR" sz="2400" err="1"/>
              <a:t>expression</a:t>
            </a:r>
            <a:endParaRPr lang="hr-HR" sz="24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400" err="1"/>
              <a:t>enhancing</a:t>
            </a:r>
            <a:r>
              <a:rPr lang="hr-HR" sz="2400"/>
              <a:t> </a:t>
            </a:r>
            <a:r>
              <a:rPr lang="hr-HR" sz="2400" err="1"/>
              <a:t>conversation</a:t>
            </a:r>
            <a:endParaRPr lang="hr-HR" sz="24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400" err="1"/>
              <a:t>indication</a:t>
            </a:r>
            <a:r>
              <a:rPr lang="hr-HR" sz="2400"/>
              <a:t> </a:t>
            </a:r>
            <a:r>
              <a:rPr lang="hr-HR" sz="2400" err="1"/>
              <a:t>of</a:t>
            </a:r>
            <a:r>
              <a:rPr lang="hr-HR" sz="2400"/>
              <a:t> </a:t>
            </a:r>
            <a:r>
              <a:rPr lang="hr-HR" sz="2400" err="1"/>
              <a:t>emotion</a:t>
            </a:r>
            <a:endParaRPr lang="hr-HR" sz="24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/>
              <a:t>clarify message intention</a:t>
            </a:r>
            <a:endParaRPr lang="hr-HR" sz="24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/>
              <a:t>emotion </a:t>
            </a:r>
            <a:r>
              <a:rPr lang="en-GB" sz="2400" err="1"/>
              <a:t>modifi</a:t>
            </a:r>
            <a:r>
              <a:rPr lang="hr-HR" sz="2400" err="1"/>
              <a:t>cation</a:t>
            </a:r>
            <a:endParaRPr lang="hr-HR" sz="2400"/>
          </a:p>
          <a:p>
            <a:endParaRPr lang="en-GB" sz="2400">
              <a:solidFill>
                <a:srgbClr val="333333"/>
              </a:solidFill>
              <a:latin typeface="Calibri"/>
              <a:cs typeface="Calibri"/>
            </a:endParaRPr>
          </a:p>
          <a:p>
            <a:r>
              <a:rPr lang="en-GB" sz="2400" b="0" i="0">
                <a:solidFill>
                  <a:srgbClr val="333333"/>
                </a:solidFill>
                <a:effectLst/>
                <a:latin typeface="Calibri"/>
                <a:cs typeface="Calibri"/>
              </a:rPr>
              <a:t>Kavanagh, </a:t>
            </a:r>
            <a:r>
              <a:rPr lang="en-GB" sz="2400" b="0" i="0">
                <a:solidFill>
                  <a:srgbClr val="004B83"/>
                </a:solidFill>
                <a:effectLst/>
                <a:latin typeface="Calibri"/>
                <a:cs typeface="Calibri"/>
                <a:hlinkClick r:id="rId4" tooltip="Kavanagh, B. (2010). A cross-cultural analysis of Japanese and English non-verbal online communication: The use of emoticons in weblogs. Intercultural Communication Studies, 3, 65–80."/>
              </a:rPr>
              <a:t>2010</a:t>
            </a:r>
            <a:r>
              <a:rPr lang="en-GB" sz="2400" b="0" i="0">
                <a:solidFill>
                  <a:srgbClr val="333333"/>
                </a:solidFill>
                <a:effectLst/>
                <a:latin typeface="Calibri"/>
                <a:cs typeface="Calibri"/>
              </a:rPr>
              <a:t>, </a:t>
            </a:r>
            <a:r>
              <a:rPr lang="en-GB" sz="2400" b="0" i="0">
                <a:solidFill>
                  <a:srgbClr val="003B84"/>
                </a:solidFill>
                <a:effectLst/>
                <a:latin typeface="Calibri"/>
                <a:cs typeface="Calibri"/>
                <a:hlinkClick r:id="rId5" tooltip="Kavanagh, B. (2016). Emoticons as a medium for channeling politeness within American and Japanese online blogging communities. Language &amp; Communication, 48, 53–65."/>
              </a:rPr>
              <a:t>2016</a:t>
            </a:r>
            <a:endParaRPr lang="hr-HR" sz="2400">
              <a:latin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sz="24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41923493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394E4ED1-5A43-4138-AA37-28CB265571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123" y="1556578"/>
            <a:ext cx="10515600" cy="4351338"/>
          </a:xfrm>
        </p:spPr>
        <p:txBody>
          <a:bodyPr>
            <a:normAutofit fontScale="77500" lnSpcReduction="20000"/>
          </a:bodyPr>
          <a:lstStyle/>
          <a:p>
            <a:r>
              <a:rPr lang="hr-HR" err="1"/>
              <a:t>Guess</a:t>
            </a:r>
            <a:r>
              <a:rPr lang="hr-HR"/>
              <a:t> </a:t>
            </a:r>
            <a:r>
              <a:rPr lang="hr-HR" err="1"/>
              <a:t>the</a:t>
            </a:r>
            <a:r>
              <a:rPr lang="hr-HR"/>
              <a:t> </a:t>
            </a:r>
            <a:r>
              <a:rPr lang="hr-HR" err="1"/>
              <a:t>name</a:t>
            </a:r>
            <a:r>
              <a:rPr lang="hr-HR"/>
              <a:t> </a:t>
            </a:r>
            <a:r>
              <a:rPr lang="hr-HR" err="1"/>
              <a:t>of</a:t>
            </a:r>
            <a:r>
              <a:rPr lang="hr-HR"/>
              <a:t> </a:t>
            </a:r>
            <a:r>
              <a:rPr lang="hr-HR" err="1"/>
              <a:t>the</a:t>
            </a:r>
            <a:r>
              <a:rPr lang="hr-HR"/>
              <a:t> </a:t>
            </a:r>
            <a:r>
              <a:rPr lang="hr-HR" err="1"/>
              <a:t>movie</a:t>
            </a:r>
            <a:endParaRPr lang="hr-HR"/>
          </a:p>
          <a:p>
            <a:pPr lvl="1"/>
            <a:r>
              <a:rPr lang="en-GB">
                <a:hlinkClick r:id="rId2"/>
              </a:rPr>
              <a:t>https://quiz-questions.uk/movies-in-emojis/</a:t>
            </a:r>
            <a:endParaRPr lang="hr-HR"/>
          </a:p>
          <a:p>
            <a:pPr lvl="1"/>
            <a:endParaRPr lang="hr-HR"/>
          </a:p>
          <a:p>
            <a:r>
              <a:rPr lang="hr-HR"/>
              <a:t>Random </a:t>
            </a:r>
            <a:r>
              <a:rPr lang="hr-HR" err="1"/>
              <a:t>emoji</a:t>
            </a:r>
            <a:r>
              <a:rPr lang="hr-HR"/>
              <a:t> story</a:t>
            </a:r>
          </a:p>
          <a:p>
            <a:pPr lvl="1"/>
            <a:r>
              <a:rPr lang="en-GB">
                <a:hlinkClick r:id="rId3"/>
              </a:rPr>
              <a:t>https://spinnerwheel.com/random-emoji-generator</a:t>
            </a:r>
            <a:endParaRPr lang="hr-HR"/>
          </a:p>
          <a:p>
            <a:pPr lvl="1"/>
            <a:endParaRPr lang="hr-HR"/>
          </a:p>
          <a:p>
            <a:r>
              <a:rPr lang="hr-HR" err="1"/>
              <a:t>Analyze</a:t>
            </a:r>
            <a:r>
              <a:rPr lang="hr-HR"/>
              <a:t> </a:t>
            </a:r>
            <a:r>
              <a:rPr lang="hr-HR" err="1"/>
              <a:t>logos</a:t>
            </a:r>
            <a:r>
              <a:rPr lang="hr-HR"/>
              <a:t> </a:t>
            </a:r>
            <a:r>
              <a:rPr lang="hr-HR" err="1"/>
              <a:t>by</a:t>
            </a:r>
            <a:r>
              <a:rPr lang="hr-HR"/>
              <a:t> </a:t>
            </a:r>
            <a:r>
              <a:rPr lang="hr-HR" err="1"/>
              <a:t>their</a:t>
            </a:r>
            <a:r>
              <a:rPr lang="hr-HR"/>
              <a:t> </a:t>
            </a:r>
            <a:r>
              <a:rPr lang="hr-HR" err="1"/>
              <a:t>colours</a:t>
            </a:r>
            <a:endParaRPr lang="hr-HR"/>
          </a:p>
          <a:p>
            <a:r>
              <a:rPr lang="hr-HR"/>
              <a:t>Talk </a:t>
            </a:r>
            <a:r>
              <a:rPr lang="hr-HR" err="1"/>
              <a:t>about</a:t>
            </a:r>
            <a:r>
              <a:rPr lang="hr-HR"/>
              <a:t> </a:t>
            </a:r>
            <a:r>
              <a:rPr lang="hr-HR" err="1"/>
              <a:t>photos</a:t>
            </a:r>
            <a:endParaRPr lang="hr-HR"/>
          </a:p>
          <a:p>
            <a:pPr lvl="1"/>
            <a:r>
              <a:rPr lang="hr-HR">
                <a:hlinkClick r:id="rId4"/>
              </a:rPr>
              <a:t>https://www.facebook.com/wohmofficial/</a:t>
            </a:r>
            <a:r>
              <a:rPr lang="hr-HR"/>
              <a:t> </a:t>
            </a:r>
          </a:p>
          <a:p>
            <a:pPr lvl="1"/>
            <a:endParaRPr lang="hr-HR"/>
          </a:p>
          <a:p>
            <a:r>
              <a:rPr lang="hr-HR"/>
              <a:t>Be </a:t>
            </a:r>
            <a:r>
              <a:rPr lang="hr-HR" err="1"/>
              <a:t>creative</a:t>
            </a:r>
            <a:endParaRPr lang="hr-HR"/>
          </a:p>
          <a:p>
            <a:pPr lvl="1"/>
            <a:r>
              <a:rPr lang="en-GB">
                <a:hlinkClick r:id="rId5"/>
              </a:rPr>
              <a:t>Artist Turns Shadows Of Everyday Objects Into Funny Sketches (digitalsynopsis.com)</a:t>
            </a:r>
            <a:endParaRPr lang="hr-HR"/>
          </a:p>
          <a:p>
            <a:pPr lvl="1"/>
            <a:r>
              <a:rPr lang="en-GB">
                <a:hlinkClick r:id="rId6"/>
              </a:rPr>
              <a:t>CEO Falls Asleep At Work, Employees Photoshop Him Into Funny Memes (digitalsynopsis.com)</a:t>
            </a:r>
            <a:endParaRPr lang="hr-HR"/>
          </a:p>
          <a:p>
            <a:pPr lvl="1"/>
            <a:r>
              <a:rPr lang="hr-HR">
                <a:hlinkClick r:id="rId7"/>
              </a:rPr>
              <a:t>https://digitalsynopsis.com/design/famous-landmarks-photos-paper-cut-outs-rich-mccor/</a:t>
            </a:r>
            <a:endParaRPr lang="hr-HR"/>
          </a:p>
          <a:p>
            <a:pPr lvl="1"/>
            <a:endParaRPr lang="hr-HR"/>
          </a:p>
          <a:p>
            <a:pPr marL="457200" lvl="1" indent="0">
              <a:buNone/>
            </a:pPr>
            <a:endParaRPr lang="hr-HR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C57FA4D9-80CB-4BAC-990A-831A3BFA9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5311" y="225549"/>
            <a:ext cx="12197574" cy="875688"/>
          </a:xfrm>
          <a:solidFill>
            <a:srgbClr val="C00000"/>
          </a:solidFill>
        </p:spPr>
        <p:txBody>
          <a:bodyPr/>
          <a:lstStyle/>
          <a:p>
            <a:r>
              <a:rPr lang="hr-HR" b="1">
                <a:solidFill>
                  <a:srgbClr val="FFFFFF"/>
                </a:solidFill>
              </a:rPr>
              <a:t>    </a:t>
            </a:r>
            <a:r>
              <a:rPr lang="hr-HR" b="1" err="1">
                <a:solidFill>
                  <a:srgbClr val="FFFFFF"/>
                </a:solidFill>
              </a:rPr>
              <a:t>Activities</a:t>
            </a:r>
            <a:endParaRPr lang="en-GB" b="1" err="1">
              <a:solidFill>
                <a:srgbClr val="FFFFFF"/>
              </a:solidFill>
            </a:endParaRP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DD230B68-F1F9-4EE1-B00B-1264B53F71B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12385" y="365125"/>
            <a:ext cx="4219614" cy="2371973"/>
          </a:xfrm>
          <a:prstGeom prst="rect">
            <a:avLst/>
          </a:prstGeom>
        </p:spPr>
      </p:pic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28A7A50C-180D-63FF-89DE-0EF2CB5079C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522798" y="6169472"/>
            <a:ext cx="420494" cy="475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4702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 descr="Icon&#10;&#10;Description automatically generated">
            <a:extLst>
              <a:ext uri="{FF2B5EF4-FFF2-40B4-BE49-F238E27FC236}">
                <a16:creationId xmlns:a16="http://schemas.microsoft.com/office/drawing/2014/main" id="{F004D11C-C5DD-7CD2-FCAB-5B2EAC8A53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22798" y="6169472"/>
            <a:ext cx="420494" cy="475321"/>
          </a:xfrm>
          <a:prstGeom prst="rect">
            <a:avLst/>
          </a:prstGeom>
        </p:spPr>
      </p:pic>
      <p:pic>
        <p:nvPicPr>
          <p:cNvPr id="51" name="Picture 51" descr="Text&#10;&#10;Description automatically generated">
            <a:extLst>
              <a:ext uri="{FF2B5EF4-FFF2-40B4-BE49-F238E27FC236}">
                <a16:creationId xmlns:a16="http://schemas.microsoft.com/office/drawing/2014/main" id="{C87FFEB8-F5F2-C247-DDDB-2A7156637D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26331" y="1063625"/>
            <a:ext cx="4746449" cy="4788782"/>
          </a:xfrm>
        </p:spPr>
      </p:pic>
      <p:pic>
        <p:nvPicPr>
          <p:cNvPr id="52" name="Picture 52" descr="A picture containing text&#10;&#10;Description automatically generated">
            <a:extLst>
              <a:ext uri="{FF2B5EF4-FFF2-40B4-BE49-F238E27FC236}">
                <a16:creationId xmlns:a16="http://schemas.microsoft.com/office/drawing/2014/main" id="{EABC6E96-8898-1DDA-4FBC-1319CB6A73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8956" y="1069622"/>
            <a:ext cx="4746977" cy="4803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1991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153B1B89-AAA3-6F4C-BCB0-388570D570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9887" y="1077735"/>
            <a:ext cx="4802892" cy="4788781"/>
          </a:xfrm>
        </p:spPr>
      </p:pic>
      <p:pic>
        <p:nvPicPr>
          <p:cNvPr id="5" name="Picture 5" descr="Qr code&#10;&#10;Description automatically generated">
            <a:extLst>
              <a:ext uri="{FF2B5EF4-FFF2-40B4-BE49-F238E27FC236}">
                <a16:creationId xmlns:a16="http://schemas.microsoft.com/office/drawing/2014/main" id="{9DE6149E-AC5E-3481-F96A-C2D1230675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8956" y="1041400"/>
            <a:ext cx="4803422" cy="4803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2995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E5B69376-F6C9-2F5A-38C0-DB7A68AD03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88998" y="301625"/>
            <a:ext cx="6411560" cy="6411560"/>
          </a:xfrm>
        </p:spPr>
      </p:pic>
    </p:spTree>
    <p:extLst>
      <p:ext uri="{BB962C8B-B14F-4D97-AF65-F5344CB8AC3E}">
        <p14:creationId xmlns:p14="http://schemas.microsoft.com/office/powerpoint/2010/main" val="13974979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6C7B4A1-154A-4DF0-AC46-F88D75A2E0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6"/>
            <a:ext cx="7197772" cy="5896743"/>
          </a:xfrm>
          <a:prstGeom prst="rect">
            <a:avLst/>
          </a:prstGeom>
          <a:solidFill>
            <a:schemeClr val="bg1">
              <a:alpha val="90000"/>
            </a:schemeClr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31F7377A-26C2-46DB-B55A-779D90C5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33" y="487863"/>
            <a:ext cx="12167542" cy="908219"/>
          </a:xfrm>
          <a:solidFill>
            <a:srgbClr val="C00000"/>
          </a:solidFill>
        </p:spPr>
        <p:txBody>
          <a:bodyPr>
            <a:normAutofit/>
          </a:bodyPr>
          <a:lstStyle/>
          <a:p>
            <a:pPr algn="ctr"/>
            <a:r>
              <a:rPr lang="en-GB" sz="4000" b="1">
                <a:solidFill>
                  <a:srgbClr val="FFFFFF"/>
                </a:solidFill>
              </a:rPr>
              <a:t>Digital media literacy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9F67DB92-5173-4F48-B559-BBBABBBF1E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109" y="2121763"/>
            <a:ext cx="5492745" cy="328780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r-HR" err="1"/>
              <a:t>Clickbaits</a:t>
            </a:r>
          </a:p>
          <a:p>
            <a:r>
              <a:rPr lang="hr-HR"/>
              <a:t>Fake </a:t>
            </a:r>
            <a:r>
              <a:rPr lang="hr-HR" err="1"/>
              <a:t>news</a:t>
            </a:r>
            <a:endParaRPr lang="hr-HR"/>
          </a:p>
          <a:p>
            <a:r>
              <a:rPr lang="hr-HR" err="1"/>
              <a:t>Deep</a:t>
            </a:r>
            <a:r>
              <a:rPr lang="hr-HR"/>
              <a:t> </a:t>
            </a:r>
            <a:r>
              <a:rPr lang="hr-HR" err="1"/>
              <a:t>fake</a:t>
            </a:r>
            <a:r>
              <a:rPr lang="hr-HR"/>
              <a:t> </a:t>
            </a:r>
            <a:r>
              <a:rPr lang="hr-HR" err="1"/>
              <a:t>videos</a:t>
            </a:r>
            <a:endParaRPr lang="hr-HR"/>
          </a:p>
          <a:p>
            <a:r>
              <a:rPr lang="hr-HR"/>
              <a:t>Media </a:t>
            </a:r>
            <a:r>
              <a:rPr lang="hr-HR" err="1"/>
              <a:t>manipulations</a:t>
            </a:r>
            <a:r>
              <a:rPr lang="hr-HR"/>
              <a:t> – </a:t>
            </a:r>
            <a:r>
              <a:rPr lang="hr-HR" err="1"/>
              <a:t>numerous</a:t>
            </a:r>
            <a:r>
              <a:rPr lang="hr-HR"/>
              <a:t> </a:t>
            </a:r>
            <a:r>
              <a:rPr lang="hr-HR" err="1"/>
              <a:t>tricks</a:t>
            </a:r>
            <a:r>
              <a:rPr lang="hr-HR"/>
              <a:t> </a:t>
            </a:r>
            <a:r>
              <a:rPr lang="hr-HR" err="1"/>
              <a:t>by</a:t>
            </a:r>
            <a:r>
              <a:rPr lang="hr-HR"/>
              <a:t> </a:t>
            </a:r>
            <a:r>
              <a:rPr lang="hr-HR" err="1"/>
              <a:t>journalists</a:t>
            </a:r>
            <a:r>
              <a:rPr lang="hr-HR"/>
              <a:t>, </a:t>
            </a:r>
            <a:r>
              <a:rPr lang="hr-HR" err="1"/>
              <a:t>cameramen</a:t>
            </a:r>
            <a:r>
              <a:rPr lang="hr-HR"/>
              <a:t>, </a:t>
            </a:r>
            <a:r>
              <a:rPr lang="hr-HR" err="1"/>
              <a:t>editors</a:t>
            </a:r>
            <a:endParaRPr lang="hr-HR"/>
          </a:p>
          <a:p>
            <a:endParaRPr lang="hr-HR"/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D07B939B-F927-9A67-5D26-CC2F5DCD27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6240" y="1427480"/>
            <a:ext cx="5425440" cy="54254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EC83904D-96C8-C2B0-080B-BD63F3610E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22798" y="6169472"/>
            <a:ext cx="420494" cy="475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6206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8">
            <a:extLst>
              <a:ext uri="{FF2B5EF4-FFF2-40B4-BE49-F238E27FC236}">
                <a16:creationId xmlns:a16="http://schemas.microsoft.com/office/drawing/2014/main" id="{2232CA6A-2533-4944-9534-9A87A2EA6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Straight Connector 10">
            <a:extLst>
              <a:ext uri="{FF2B5EF4-FFF2-40B4-BE49-F238E27FC236}">
                <a16:creationId xmlns:a16="http://schemas.microsoft.com/office/drawing/2014/main" id="{4CE44FE1-0DFB-4432-B6F1-7BB653044F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2568" y="246028"/>
            <a:ext cx="255495" cy="546559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12">
            <a:extLst>
              <a:ext uri="{FF2B5EF4-FFF2-40B4-BE49-F238E27FC236}">
                <a16:creationId xmlns:a16="http://schemas.microsoft.com/office/drawing/2014/main" id="{6D7C4AD9-61C7-4AB6-AAD1-C303A8BE36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0441" y="6522756"/>
            <a:ext cx="10717187" cy="0"/>
          </a:xfrm>
          <a:prstGeom prst="line">
            <a:avLst/>
          </a:prstGeom>
          <a:ln w="12700" cap="sq">
            <a:solidFill>
              <a:schemeClr val="tx2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8685BF2-60B4-41A0-9B16-61CD8CC782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2829917" y="6400800"/>
            <a:ext cx="338328" cy="240175"/>
            <a:chOff x="4089400" y="933450"/>
            <a:chExt cx="338328" cy="341938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64B9126E-B366-45E7-A556-442F4D1620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258564" y="933450"/>
              <a:ext cx="0" cy="341938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16">
              <a:extLst>
                <a:ext uri="{FF2B5EF4-FFF2-40B4-BE49-F238E27FC236}">
                  <a16:creationId xmlns:a16="http://schemas.microsoft.com/office/drawing/2014/main" id="{BEB6BA6E-8873-4A6F-9AB0-395D23D7D6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089400" y="1104419"/>
              <a:ext cx="338328" cy="0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4" name="Diagram 4">
            <a:extLst>
              <a:ext uri="{FF2B5EF4-FFF2-40B4-BE49-F238E27FC236}">
                <a16:creationId xmlns:a16="http://schemas.microsoft.com/office/drawing/2014/main" id="{3E975946-0A71-8058-37CB-7046BE2791B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5043170"/>
              </p:ext>
            </p:extLst>
          </p:nvPr>
        </p:nvGraphicFramePr>
        <p:xfrm>
          <a:off x="6361049" y="210312"/>
          <a:ext cx="5581003" cy="59666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69" name="Picture 368" descr="Icon&#10;&#10;Description automatically generated">
            <a:extLst>
              <a:ext uri="{FF2B5EF4-FFF2-40B4-BE49-F238E27FC236}">
                <a16:creationId xmlns:a16="http://schemas.microsoft.com/office/drawing/2014/main" id="{B3C63AC1-9C2E-F305-0225-B4ADA9AE50C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522798" y="6169472"/>
            <a:ext cx="420494" cy="475321"/>
          </a:xfrm>
          <a:prstGeom prst="rect">
            <a:avLst/>
          </a:prstGeom>
        </p:spPr>
      </p:pic>
      <p:pic>
        <p:nvPicPr>
          <p:cNvPr id="370" name="Picture 370" descr="A picture containing person&#10;&#10;Description automatically generated">
            <a:extLst>
              <a:ext uri="{FF2B5EF4-FFF2-40B4-BE49-F238E27FC236}">
                <a16:creationId xmlns:a16="http://schemas.microsoft.com/office/drawing/2014/main" id="{F1359EE4-E085-017E-6A75-A4AC20EF145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0880" y="1470263"/>
            <a:ext cx="5212080" cy="393779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960725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id="{CCE3E103-F01C-4B3E-9232-B0A8B5CA91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82752" y="1286625"/>
            <a:ext cx="4748415" cy="4748415"/>
          </a:xfrm>
        </p:spPr>
      </p:pic>
      <p:sp>
        <p:nvSpPr>
          <p:cNvPr id="6" name="TekstniOkvir 5">
            <a:extLst>
              <a:ext uri="{FF2B5EF4-FFF2-40B4-BE49-F238E27FC236}">
                <a16:creationId xmlns:a16="http://schemas.microsoft.com/office/drawing/2014/main" id="{E8349D1A-8F7F-4970-AD78-AE0101741AAA}"/>
              </a:ext>
            </a:extLst>
          </p:cNvPr>
          <p:cNvSpPr txBox="1"/>
          <p:nvPr/>
        </p:nvSpPr>
        <p:spPr>
          <a:xfrm>
            <a:off x="4082473" y="163484"/>
            <a:ext cx="3966095" cy="707886"/>
          </a:xfrm>
          <a:prstGeom prst="rect">
            <a:avLst/>
          </a:prstGeom>
          <a:solidFill>
            <a:srgbClr val="D40606"/>
          </a:solidFill>
        </p:spPr>
        <p:txBody>
          <a:bodyPr wrap="square" rtlCol="0">
            <a:spAutoFit/>
          </a:bodyPr>
          <a:lstStyle/>
          <a:p>
            <a:pPr algn="ctr"/>
            <a:r>
              <a:rPr lang="hr-HR" sz="4000" b="1" err="1">
                <a:solidFill>
                  <a:srgbClr val="FFFFFF"/>
                </a:solidFill>
              </a:rPr>
              <a:t>Conspiracy</a:t>
            </a:r>
            <a:r>
              <a:rPr lang="hr-HR" sz="4000" b="1">
                <a:solidFill>
                  <a:srgbClr val="FFFFFF"/>
                </a:solidFill>
              </a:rPr>
              <a:t> </a:t>
            </a:r>
            <a:r>
              <a:rPr lang="hr-HR" sz="4000" b="1" err="1">
                <a:solidFill>
                  <a:srgbClr val="FFFFFF"/>
                </a:solidFill>
              </a:rPr>
              <a:t>mind</a:t>
            </a:r>
            <a:endParaRPr lang="en-GB" sz="4000" b="1">
              <a:solidFill>
                <a:srgbClr val="FFFFFF"/>
              </a:solidFill>
            </a:endParaRPr>
          </a:p>
        </p:txBody>
      </p:sp>
      <p:sp>
        <p:nvSpPr>
          <p:cNvPr id="7" name="TekstniOkvir 6">
            <a:extLst>
              <a:ext uri="{FF2B5EF4-FFF2-40B4-BE49-F238E27FC236}">
                <a16:creationId xmlns:a16="http://schemas.microsoft.com/office/drawing/2014/main" id="{7219DFB5-4BF4-44E4-AB5D-F6FF8DE383CE}"/>
              </a:ext>
            </a:extLst>
          </p:cNvPr>
          <p:cNvSpPr txBox="1"/>
          <p:nvPr/>
        </p:nvSpPr>
        <p:spPr>
          <a:xfrm>
            <a:off x="457199" y="581891"/>
            <a:ext cx="2646219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hr-HR" sz="3200" err="1"/>
              <a:t>contradictions</a:t>
            </a:r>
            <a:endParaRPr lang="en-GB" sz="3200"/>
          </a:p>
        </p:txBody>
      </p:sp>
      <p:sp>
        <p:nvSpPr>
          <p:cNvPr id="8" name="TekstniOkvir 7">
            <a:extLst>
              <a:ext uri="{FF2B5EF4-FFF2-40B4-BE49-F238E27FC236}">
                <a16:creationId xmlns:a16="http://schemas.microsoft.com/office/drawing/2014/main" id="{F4601191-40F9-4702-A37C-5B5139909505}"/>
              </a:ext>
            </a:extLst>
          </p:cNvPr>
          <p:cNvSpPr txBox="1"/>
          <p:nvPr/>
        </p:nvSpPr>
        <p:spPr>
          <a:xfrm>
            <a:off x="457199" y="1602754"/>
            <a:ext cx="2646219" cy="1077218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hr-HR" sz="3200" err="1"/>
              <a:t>doubt</a:t>
            </a:r>
            <a:r>
              <a:rPr lang="hr-HR" sz="3200"/>
              <a:t> </a:t>
            </a:r>
            <a:r>
              <a:rPr lang="hr-HR" sz="3200" err="1"/>
              <a:t>and</a:t>
            </a:r>
            <a:r>
              <a:rPr lang="hr-HR" sz="3200"/>
              <a:t> </a:t>
            </a:r>
            <a:r>
              <a:rPr lang="hr-HR" sz="3200" err="1"/>
              <a:t>scepticism</a:t>
            </a:r>
            <a:endParaRPr lang="en-GB" sz="3200"/>
          </a:p>
        </p:txBody>
      </p:sp>
      <p:sp>
        <p:nvSpPr>
          <p:cNvPr id="9" name="TekstniOkvir 8">
            <a:extLst>
              <a:ext uri="{FF2B5EF4-FFF2-40B4-BE49-F238E27FC236}">
                <a16:creationId xmlns:a16="http://schemas.microsoft.com/office/drawing/2014/main" id="{6CD8E154-9E47-4789-B956-B04C7CE3B3E2}"/>
              </a:ext>
            </a:extLst>
          </p:cNvPr>
          <p:cNvSpPr txBox="1"/>
          <p:nvPr/>
        </p:nvSpPr>
        <p:spPr>
          <a:xfrm>
            <a:off x="457198" y="3116060"/>
            <a:ext cx="2646219" cy="1077218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hr-HR" sz="3200" err="1"/>
              <a:t>hostile</a:t>
            </a:r>
            <a:r>
              <a:rPr lang="hr-HR" sz="3200"/>
              <a:t> </a:t>
            </a:r>
            <a:r>
              <a:rPr lang="hr-HR" sz="3200" err="1"/>
              <a:t>intentions</a:t>
            </a:r>
            <a:endParaRPr lang="en-GB" sz="3200"/>
          </a:p>
        </p:txBody>
      </p:sp>
      <p:sp>
        <p:nvSpPr>
          <p:cNvPr id="10" name="TekstniOkvir 9">
            <a:extLst>
              <a:ext uri="{FF2B5EF4-FFF2-40B4-BE49-F238E27FC236}">
                <a16:creationId xmlns:a16="http://schemas.microsoft.com/office/drawing/2014/main" id="{FD5B8CDA-B06E-45F3-B9C0-616E52DEEBA6}"/>
              </a:ext>
            </a:extLst>
          </p:cNvPr>
          <p:cNvSpPr txBox="1"/>
          <p:nvPr/>
        </p:nvSpPr>
        <p:spPr>
          <a:xfrm>
            <a:off x="457197" y="4629366"/>
            <a:ext cx="2646219" cy="1077218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hr-HR" sz="3200"/>
              <a:t>„</a:t>
            </a:r>
            <a:r>
              <a:rPr lang="hr-HR" sz="3200" err="1"/>
              <a:t>there</a:t>
            </a:r>
            <a:r>
              <a:rPr lang="hr-HR" sz="3200"/>
              <a:t> must </a:t>
            </a:r>
            <a:r>
              <a:rPr lang="hr-HR" sz="3200" err="1"/>
              <a:t>be</a:t>
            </a:r>
            <a:r>
              <a:rPr lang="hr-HR" sz="3200"/>
              <a:t> </a:t>
            </a:r>
            <a:r>
              <a:rPr lang="hr-HR" sz="3200" err="1"/>
              <a:t>sth</a:t>
            </a:r>
            <a:r>
              <a:rPr lang="hr-HR" sz="3200"/>
              <a:t> </a:t>
            </a:r>
            <a:r>
              <a:rPr lang="hr-HR" sz="3200" err="1"/>
              <a:t>wrong</a:t>
            </a:r>
            <a:r>
              <a:rPr lang="hr-HR" sz="3200"/>
              <a:t>”</a:t>
            </a:r>
            <a:endParaRPr lang="en-GB" sz="3200"/>
          </a:p>
        </p:txBody>
      </p:sp>
      <p:sp>
        <p:nvSpPr>
          <p:cNvPr id="11" name="TekstniOkvir 10">
            <a:extLst>
              <a:ext uri="{FF2B5EF4-FFF2-40B4-BE49-F238E27FC236}">
                <a16:creationId xmlns:a16="http://schemas.microsoft.com/office/drawing/2014/main" id="{016E6760-ADF7-447F-A8B1-8A161CBEEFB6}"/>
              </a:ext>
            </a:extLst>
          </p:cNvPr>
          <p:cNvSpPr txBox="1"/>
          <p:nvPr/>
        </p:nvSpPr>
        <p:spPr>
          <a:xfrm>
            <a:off x="9026237" y="609601"/>
            <a:ext cx="2646219" cy="1077218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hr-HR" sz="3200" err="1"/>
              <a:t>both</a:t>
            </a:r>
            <a:r>
              <a:rPr lang="hr-HR" sz="3200"/>
              <a:t> a </a:t>
            </a:r>
            <a:r>
              <a:rPr lang="hr-HR" sz="3200" err="1"/>
              <a:t>victim</a:t>
            </a:r>
            <a:r>
              <a:rPr lang="hr-HR" sz="3200"/>
              <a:t> </a:t>
            </a:r>
            <a:r>
              <a:rPr lang="hr-HR" sz="3200" err="1"/>
              <a:t>and</a:t>
            </a:r>
            <a:r>
              <a:rPr lang="hr-HR" sz="3200"/>
              <a:t> a </a:t>
            </a:r>
            <a:r>
              <a:rPr lang="hr-HR" sz="3200" err="1"/>
              <a:t>hero</a:t>
            </a:r>
            <a:endParaRPr lang="en-GB" sz="3200"/>
          </a:p>
        </p:txBody>
      </p:sp>
      <p:sp>
        <p:nvSpPr>
          <p:cNvPr id="12" name="TekstniOkvir 11">
            <a:extLst>
              <a:ext uri="{FF2B5EF4-FFF2-40B4-BE49-F238E27FC236}">
                <a16:creationId xmlns:a16="http://schemas.microsoft.com/office/drawing/2014/main" id="{0BD6EAE2-C5E7-4A6F-8104-1E5E0AFF711C}"/>
              </a:ext>
            </a:extLst>
          </p:cNvPr>
          <p:cNvSpPr txBox="1"/>
          <p:nvPr/>
        </p:nvSpPr>
        <p:spPr>
          <a:xfrm>
            <a:off x="9026237" y="2345460"/>
            <a:ext cx="2646219" cy="1077218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hr-HR" sz="3200" err="1"/>
              <a:t>immune</a:t>
            </a:r>
            <a:r>
              <a:rPr lang="hr-HR" sz="3200"/>
              <a:t> to </a:t>
            </a:r>
            <a:r>
              <a:rPr lang="hr-HR" sz="3200" err="1"/>
              <a:t>proofs</a:t>
            </a:r>
            <a:endParaRPr lang="en-GB" sz="3200"/>
          </a:p>
        </p:txBody>
      </p:sp>
      <p:sp>
        <p:nvSpPr>
          <p:cNvPr id="13" name="TekstniOkvir 12">
            <a:extLst>
              <a:ext uri="{FF2B5EF4-FFF2-40B4-BE49-F238E27FC236}">
                <a16:creationId xmlns:a16="http://schemas.microsoft.com/office/drawing/2014/main" id="{A57128EB-35D3-4488-AD99-92BFA466016B}"/>
              </a:ext>
            </a:extLst>
          </p:cNvPr>
          <p:cNvSpPr txBox="1"/>
          <p:nvPr/>
        </p:nvSpPr>
        <p:spPr>
          <a:xfrm>
            <a:off x="9026237" y="4081319"/>
            <a:ext cx="2646219" cy="156966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hr-HR" sz="3200"/>
              <a:t>„no </a:t>
            </a:r>
            <a:r>
              <a:rPr lang="hr-HR" sz="3200" err="1"/>
              <a:t>such</a:t>
            </a:r>
            <a:r>
              <a:rPr lang="hr-HR" sz="3200"/>
              <a:t> </a:t>
            </a:r>
            <a:r>
              <a:rPr lang="hr-HR" sz="3200" err="1"/>
              <a:t>thing</a:t>
            </a:r>
            <a:r>
              <a:rPr lang="hr-HR" sz="3200"/>
              <a:t> as </a:t>
            </a:r>
            <a:r>
              <a:rPr lang="hr-HR" sz="3200" err="1"/>
              <a:t>coincidence</a:t>
            </a:r>
            <a:r>
              <a:rPr lang="hr-HR" sz="3200"/>
              <a:t>”</a:t>
            </a:r>
            <a:endParaRPr lang="en-GB" sz="3200"/>
          </a:p>
        </p:txBody>
      </p:sp>
      <p:sp>
        <p:nvSpPr>
          <p:cNvPr id="14" name="TekstniOkvir 13">
            <a:extLst>
              <a:ext uri="{FF2B5EF4-FFF2-40B4-BE49-F238E27FC236}">
                <a16:creationId xmlns:a16="http://schemas.microsoft.com/office/drawing/2014/main" id="{D9BD3E22-9765-4975-A027-CC22E3EF6FAD}"/>
              </a:ext>
            </a:extLst>
          </p:cNvPr>
          <p:cNvSpPr txBox="1"/>
          <p:nvPr/>
        </p:nvSpPr>
        <p:spPr>
          <a:xfrm>
            <a:off x="187036" y="6262255"/>
            <a:ext cx="34151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/>
              <a:t>https://www.medijskapismenost.hr/konspir-sedam-znacajki-zavjerenickog-razmisljanja/</a:t>
            </a:r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1FB4F4ED-D231-B59E-0A01-2F663D1393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22798" y="6169472"/>
            <a:ext cx="420494" cy="475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0258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F50BB69-7A78-479F-B949-A797D4F4A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err="1"/>
              <a:t>Agree</a:t>
            </a:r>
            <a:r>
              <a:rPr lang="hr-HR" b="1"/>
              <a:t> </a:t>
            </a:r>
            <a:r>
              <a:rPr lang="hr-HR" b="1" err="1"/>
              <a:t>or</a:t>
            </a:r>
            <a:r>
              <a:rPr lang="hr-HR" b="1"/>
              <a:t> </a:t>
            </a:r>
            <a:r>
              <a:rPr lang="hr-HR" b="1" err="1"/>
              <a:t>disagree</a:t>
            </a:r>
            <a:r>
              <a:rPr lang="hr-HR" b="1"/>
              <a:t>?</a:t>
            </a:r>
            <a:endParaRPr lang="en-GB" b="1">
              <a:cs typeface="Calibri Light"/>
            </a:endParaRP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6832C74-D4EE-4ED7-ABC5-94CBD86FA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631" y="1690688"/>
            <a:ext cx="10515600" cy="4351338"/>
          </a:xfrm>
        </p:spPr>
        <p:txBody>
          <a:bodyPr/>
          <a:lstStyle/>
          <a:p>
            <a:r>
              <a:rPr lang="hr-HR"/>
              <a:t>My </a:t>
            </a:r>
            <a:r>
              <a:rPr lang="hr-HR" err="1"/>
              <a:t>students</a:t>
            </a:r>
            <a:r>
              <a:rPr lang="hr-HR"/>
              <a:t> are </a:t>
            </a:r>
            <a:r>
              <a:rPr lang="hr-HR" err="1"/>
              <a:t>good</a:t>
            </a:r>
            <a:r>
              <a:rPr lang="hr-HR"/>
              <a:t> at </a:t>
            </a:r>
            <a:r>
              <a:rPr lang="hr-HR" err="1"/>
              <a:t>using</a:t>
            </a:r>
            <a:r>
              <a:rPr lang="hr-HR"/>
              <a:t> </a:t>
            </a:r>
            <a:r>
              <a:rPr lang="hr-HR" err="1"/>
              <a:t>technology</a:t>
            </a:r>
            <a:r>
              <a:rPr lang="hr-HR"/>
              <a:t>.</a:t>
            </a:r>
          </a:p>
          <a:p>
            <a:r>
              <a:rPr lang="hr-HR"/>
              <a:t>My </a:t>
            </a:r>
            <a:r>
              <a:rPr lang="hr-HR" err="1"/>
              <a:t>students</a:t>
            </a:r>
            <a:r>
              <a:rPr lang="hr-HR"/>
              <a:t> </a:t>
            </a:r>
            <a:r>
              <a:rPr lang="hr-HR" err="1"/>
              <a:t>know</a:t>
            </a:r>
            <a:r>
              <a:rPr lang="hr-HR"/>
              <a:t> a </a:t>
            </a:r>
            <a:r>
              <a:rPr lang="hr-HR" err="1"/>
              <a:t>lot</a:t>
            </a:r>
            <a:r>
              <a:rPr lang="hr-HR"/>
              <a:t> </a:t>
            </a:r>
            <a:r>
              <a:rPr lang="hr-HR" err="1"/>
              <a:t>about</a:t>
            </a:r>
            <a:r>
              <a:rPr lang="hr-HR"/>
              <a:t> online </a:t>
            </a:r>
            <a:r>
              <a:rPr lang="hr-HR" err="1"/>
              <a:t>safety</a:t>
            </a:r>
            <a:r>
              <a:rPr lang="hr-HR"/>
              <a:t>.</a:t>
            </a:r>
          </a:p>
          <a:p>
            <a:r>
              <a:rPr lang="hr-HR"/>
              <a:t>IT </a:t>
            </a:r>
            <a:r>
              <a:rPr lang="hr-HR" err="1"/>
              <a:t>teachers</a:t>
            </a:r>
            <a:r>
              <a:rPr lang="hr-HR"/>
              <a:t> </a:t>
            </a:r>
            <a:r>
              <a:rPr lang="hr-HR" err="1"/>
              <a:t>teach</a:t>
            </a:r>
            <a:r>
              <a:rPr lang="hr-HR"/>
              <a:t> </a:t>
            </a:r>
            <a:r>
              <a:rPr lang="hr-HR" err="1"/>
              <a:t>them</a:t>
            </a:r>
            <a:r>
              <a:rPr lang="hr-HR"/>
              <a:t> </a:t>
            </a:r>
            <a:r>
              <a:rPr lang="hr-HR" err="1"/>
              <a:t>all</a:t>
            </a:r>
            <a:r>
              <a:rPr lang="hr-HR"/>
              <a:t> </a:t>
            </a:r>
            <a:r>
              <a:rPr lang="hr-HR" err="1"/>
              <a:t>they</a:t>
            </a:r>
            <a:r>
              <a:rPr lang="hr-HR"/>
              <a:t> </a:t>
            </a:r>
            <a:r>
              <a:rPr lang="hr-HR" err="1"/>
              <a:t>need</a:t>
            </a:r>
            <a:r>
              <a:rPr lang="hr-HR"/>
              <a:t> to </a:t>
            </a:r>
            <a:r>
              <a:rPr lang="hr-HR" err="1"/>
              <a:t>know</a:t>
            </a:r>
            <a:r>
              <a:rPr lang="hr-HR"/>
              <a:t> </a:t>
            </a:r>
            <a:r>
              <a:rPr lang="hr-HR" err="1"/>
              <a:t>about</a:t>
            </a:r>
            <a:r>
              <a:rPr lang="hr-HR"/>
              <a:t> </a:t>
            </a:r>
            <a:r>
              <a:rPr lang="hr-HR" err="1"/>
              <a:t>it</a:t>
            </a:r>
            <a:r>
              <a:rPr lang="hr-HR"/>
              <a:t>.</a:t>
            </a:r>
          </a:p>
          <a:p>
            <a:r>
              <a:rPr lang="hr-HR"/>
              <a:t>I </a:t>
            </a:r>
            <a:r>
              <a:rPr lang="hr-HR" err="1"/>
              <a:t>teach</a:t>
            </a:r>
            <a:r>
              <a:rPr lang="hr-HR"/>
              <a:t> </a:t>
            </a:r>
            <a:r>
              <a:rPr lang="hr-HR" err="1"/>
              <a:t>my</a:t>
            </a:r>
            <a:r>
              <a:rPr lang="hr-HR"/>
              <a:t> </a:t>
            </a:r>
            <a:r>
              <a:rPr lang="hr-HR" err="1"/>
              <a:t>students</a:t>
            </a:r>
            <a:r>
              <a:rPr lang="hr-HR"/>
              <a:t> </a:t>
            </a:r>
            <a:r>
              <a:rPr lang="hr-HR" err="1"/>
              <a:t>about</a:t>
            </a:r>
            <a:r>
              <a:rPr lang="hr-HR"/>
              <a:t> online </a:t>
            </a:r>
            <a:r>
              <a:rPr lang="hr-HR" err="1"/>
              <a:t>well-being</a:t>
            </a:r>
            <a:r>
              <a:rPr lang="hr-HR"/>
              <a:t>.</a:t>
            </a:r>
          </a:p>
          <a:p>
            <a:pPr marL="0" indent="0">
              <a:buNone/>
            </a:pPr>
            <a:endParaRPr lang="en-GB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282A9D95-76DD-4A15-B52D-F7B83996ED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" y="1751648"/>
            <a:ext cx="12192000" cy="5935173"/>
          </a:xfrm>
          <a:prstGeom prst="rect">
            <a:avLst/>
          </a:prstGeom>
        </p:spPr>
      </p:pic>
      <p:sp>
        <p:nvSpPr>
          <p:cNvPr id="7" name="TekstniOkvir 6">
            <a:extLst>
              <a:ext uri="{FF2B5EF4-FFF2-40B4-BE49-F238E27FC236}">
                <a16:creationId xmlns:a16="http://schemas.microsoft.com/office/drawing/2014/main" id="{94DA8E0A-DC12-451F-BAAE-6C88CB1D1BAC}"/>
              </a:ext>
            </a:extLst>
          </p:cNvPr>
          <p:cNvSpPr txBox="1"/>
          <p:nvPr/>
        </p:nvSpPr>
        <p:spPr>
          <a:xfrm>
            <a:off x="6013938" y="6543803"/>
            <a:ext cx="617806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500"/>
              <a:t>Image by &lt;a </a:t>
            </a:r>
            <a:r>
              <a:rPr lang="en-GB" sz="500" err="1"/>
              <a:t>href</a:t>
            </a:r>
            <a:r>
              <a:rPr lang="en-GB" sz="500"/>
              <a:t>="https://pixabay.com/users/openclipart-vectors-30363/?</a:t>
            </a:r>
            <a:r>
              <a:rPr lang="en-GB" sz="500" err="1"/>
              <a:t>utm_source</a:t>
            </a:r>
            <a:r>
              <a:rPr lang="en-GB" sz="500"/>
              <a:t>=</a:t>
            </a:r>
            <a:r>
              <a:rPr lang="en-GB" sz="500" err="1"/>
              <a:t>link-attribution&amp;amp;utm_medium</a:t>
            </a:r>
            <a:r>
              <a:rPr lang="en-GB" sz="500"/>
              <a:t>=</a:t>
            </a:r>
            <a:r>
              <a:rPr lang="en-GB" sz="500" err="1"/>
              <a:t>referral&amp;amp;utm_campaign</a:t>
            </a:r>
            <a:r>
              <a:rPr lang="en-GB" sz="500"/>
              <a:t>=</a:t>
            </a:r>
            <a:r>
              <a:rPr lang="en-GB" sz="500" err="1"/>
              <a:t>image&amp;amp;utm_content</a:t>
            </a:r>
            <a:r>
              <a:rPr lang="en-GB" sz="500"/>
              <a:t>=160032"&gt;</a:t>
            </a:r>
            <a:r>
              <a:rPr lang="en-GB" sz="500" err="1"/>
              <a:t>OpenClipart</a:t>
            </a:r>
            <a:r>
              <a:rPr lang="en-GB" sz="500"/>
              <a:t>-Vectors&lt;/a&gt; from &lt;a </a:t>
            </a:r>
            <a:r>
              <a:rPr lang="en-GB" sz="500" err="1"/>
              <a:t>href</a:t>
            </a:r>
            <a:r>
              <a:rPr lang="en-GB" sz="500"/>
              <a:t>="https://pixabay.com//?</a:t>
            </a:r>
            <a:r>
              <a:rPr lang="en-GB" sz="500" err="1"/>
              <a:t>utm_source</a:t>
            </a:r>
            <a:r>
              <a:rPr lang="en-GB" sz="500"/>
              <a:t>=</a:t>
            </a:r>
            <a:r>
              <a:rPr lang="en-GB" sz="500" err="1"/>
              <a:t>link-attribution&amp;amp;utm_medium</a:t>
            </a:r>
            <a:r>
              <a:rPr lang="en-GB" sz="500"/>
              <a:t>=</a:t>
            </a:r>
            <a:r>
              <a:rPr lang="en-GB" sz="500" err="1"/>
              <a:t>referral&amp;amp;utm_campaign</a:t>
            </a:r>
            <a:r>
              <a:rPr lang="en-GB" sz="500"/>
              <a:t>=</a:t>
            </a:r>
            <a:r>
              <a:rPr lang="en-GB" sz="500" err="1"/>
              <a:t>image&amp;amp;utm_content</a:t>
            </a:r>
            <a:r>
              <a:rPr lang="en-GB" sz="500"/>
              <a:t>=160032"&gt;</a:t>
            </a:r>
            <a:r>
              <a:rPr lang="en-GB" sz="500" err="1"/>
              <a:t>Pixabay</a:t>
            </a:r>
            <a:r>
              <a:rPr lang="en-GB" sz="500"/>
              <a:t>&lt;/a&gt;</a:t>
            </a:r>
          </a:p>
        </p:txBody>
      </p:sp>
      <p:pic>
        <p:nvPicPr>
          <p:cNvPr id="4" name="Picture 5" descr="Icon&#10;&#10;Description automatically generated">
            <a:extLst>
              <a:ext uri="{FF2B5EF4-FFF2-40B4-BE49-F238E27FC236}">
                <a16:creationId xmlns:a16="http://schemas.microsoft.com/office/drawing/2014/main" id="{9AF51A9D-1AEE-91C2-4633-71C669BFB5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8131" y="5802583"/>
            <a:ext cx="420494" cy="475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938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DDE6E50-051B-4BDB-BC59-2356C0798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159" y="3696"/>
            <a:ext cx="12192000" cy="1113920"/>
          </a:xfrm>
          <a:solidFill>
            <a:srgbClr val="D40606"/>
          </a:solidFill>
        </p:spPr>
        <p:txBody>
          <a:bodyPr/>
          <a:lstStyle/>
          <a:p>
            <a:pPr algn="ctr"/>
            <a:r>
              <a:rPr lang="hr-HR" b="1">
                <a:solidFill>
                  <a:srgbClr val="FFFFFF"/>
                </a:solidFill>
              </a:rPr>
              <a:t>Fake </a:t>
            </a:r>
            <a:r>
              <a:rPr lang="hr-HR" b="1" err="1">
                <a:solidFill>
                  <a:srgbClr val="FFFFFF"/>
                </a:solidFill>
              </a:rPr>
              <a:t>news</a:t>
            </a:r>
            <a:endParaRPr lang="en-GB" b="1">
              <a:solidFill>
                <a:srgbClr val="FFFFFF"/>
              </a:solidFill>
            </a:endParaRP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E63104E-AC07-4882-93B9-7EE0B43E4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4453" y="6336578"/>
            <a:ext cx="10515600" cy="4351338"/>
          </a:xfrm>
        </p:spPr>
        <p:txBody>
          <a:bodyPr/>
          <a:lstStyle/>
          <a:p>
            <a:r>
              <a:rPr lang="en-GB">
                <a:hlinkClick r:id="rId2"/>
              </a:rPr>
              <a:t>https://zapatopi.net/treeoctopus/</a:t>
            </a:r>
            <a:endParaRPr lang="hr-HR"/>
          </a:p>
          <a:p>
            <a:endParaRPr lang="en-GB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D451526F-05FC-4878-B600-BD47D003CD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149" b="10058"/>
          <a:stretch/>
        </p:blipFill>
        <p:spPr>
          <a:xfrm>
            <a:off x="599440" y="1372998"/>
            <a:ext cx="6833102" cy="4730193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DF170963-3162-4157-9E0E-0CE38F469B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6727" y="1587717"/>
            <a:ext cx="3251835" cy="4363720"/>
          </a:xfrm>
          <a:prstGeom prst="rect">
            <a:avLst/>
          </a:prstGeom>
        </p:spPr>
      </p:pic>
      <p:sp>
        <p:nvSpPr>
          <p:cNvPr id="8" name="TekstniOkvir 7">
            <a:extLst>
              <a:ext uri="{FF2B5EF4-FFF2-40B4-BE49-F238E27FC236}">
                <a16:creationId xmlns:a16="http://schemas.microsoft.com/office/drawing/2014/main" id="{4BD754F8-AB91-4313-98E8-92921F6F6228}"/>
              </a:ext>
            </a:extLst>
          </p:cNvPr>
          <p:cNvSpPr txBox="1"/>
          <p:nvPr/>
        </p:nvSpPr>
        <p:spPr>
          <a:xfrm>
            <a:off x="7504545" y="6267322"/>
            <a:ext cx="4465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err="1"/>
              <a:t>Tree</a:t>
            </a:r>
            <a:r>
              <a:rPr lang="hr-HR"/>
              <a:t> </a:t>
            </a:r>
            <a:r>
              <a:rPr lang="hr-HR" err="1"/>
              <a:t>octopus</a:t>
            </a:r>
            <a:r>
              <a:rPr lang="hr-HR"/>
              <a:t> </a:t>
            </a:r>
            <a:r>
              <a:rPr lang="hr-HR" err="1"/>
              <a:t>hunt</a:t>
            </a:r>
            <a:r>
              <a:rPr lang="hr-HR"/>
              <a:t> </a:t>
            </a:r>
            <a:r>
              <a:rPr lang="hr-HR" err="1"/>
              <a:t>and</a:t>
            </a:r>
            <a:r>
              <a:rPr lang="hr-HR"/>
              <a:t> </a:t>
            </a:r>
            <a:r>
              <a:rPr lang="hr-HR" err="1"/>
              <a:t>other</a:t>
            </a:r>
            <a:r>
              <a:rPr lang="hr-HR"/>
              <a:t> </a:t>
            </a:r>
            <a:r>
              <a:rPr lang="hr-HR" err="1"/>
              <a:t>activities</a:t>
            </a:r>
            <a:endParaRPr lang="en-GB"/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F07C8E7A-C7B8-1A43-6A88-ED9FD1E7C2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24398" y="1241872"/>
            <a:ext cx="420494" cy="475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6897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188D80A-55CE-4070-B93F-F1A326AD1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60" y="-3629"/>
            <a:ext cx="12090400" cy="831908"/>
          </a:xfrm>
          <a:solidFill>
            <a:srgbClr val="C00000"/>
          </a:solidFill>
          <a:ln>
            <a:noFill/>
          </a:ln>
        </p:spPr>
        <p:txBody>
          <a:bodyPr/>
          <a:lstStyle/>
          <a:p>
            <a:pPr algn="ctr"/>
            <a:r>
              <a:rPr lang="hr-HR" b="1" err="1">
                <a:solidFill>
                  <a:schemeClr val="bg1"/>
                </a:solidFill>
              </a:rPr>
              <a:t>Is</a:t>
            </a:r>
            <a:r>
              <a:rPr lang="hr-HR" b="1">
                <a:solidFill>
                  <a:schemeClr val="bg1"/>
                </a:solidFill>
              </a:rPr>
              <a:t> </a:t>
            </a:r>
            <a:r>
              <a:rPr lang="hr-HR" b="1" err="1">
                <a:solidFill>
                  <a:schemeClr val="bg1"/>
                </a:solidFill>
              </a:rPr>
              <a:t>it</a:t>
            </a:r>
            <a:r>
              <a:rPr lang="hr-HR" b="1">
                <a:solidFill>
                  <a:schemeClr val="bg1"/>
                </a:solidFill>
              </a:rPr>
              <a:t> </a:t>
            </a:r>
            <a:r>
              <a:rPr lang="hr-HR" b="1" err="1">
                <a:solidFill>
                  <a:schemeClr val="bg1"/>
                </a:solidFill>
              </a:rPr>
              <a:t>authentic</a:t>
            </a:r>
            <a:r>
              <a:rPr lang="hr-HR" b="1">
                <a:solidFill>
                  <a:schemeClr val="bg1"/>
                </a:solidFill>
              </a:rPr>
              <a:t>?</a:t>
            </a:r>
            <a:endParaRPr lang="en-GB" b="1">
              <a:solidFill>
                <a:schemeClr val="bg1"/>
              </a:solidFill>
              <a:cs typeface="Calibri Light" panose="020F0302020204030204"/>
            </a:endParaRPr>
          </a:p>
        </p:txBody>
      </p:sp>
      <p:sp>
        <p:nvSpPr>
          <p:cNvPr id="4" name="TekstniOkvir 3">
            <a:extLst>
              <a:ext uri="{FF2B5EF4-FFF2-40B4-BE49-F238E27FC236}">
                <a16:creationId xmlns:a16="http://schemas.microsoft.com/office/drawing/2014/main" id="{11CB969E-F33D-4A51-8C45-F24BFBFF9A6D}"/>
              </a:ext>
            </a:extLst>
          </p:cNvPr>
          <p:cNvSpPr txBox="1"/>
          <p:nvPr/>
        </p:nvSpPr>
        <p:spPr>
          <a:xfrm>
            <a:off x="243840" y="1242924"/>
            <a:ext cx="8800407" cy="526297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/>
              <a:t>H</a:t>
            </a:r>
            <a:r>
              <a:rPr lang="hr-HR" sz="2400" err="1"/>
              <a:t>ave</a:t>
            </a:r>
            <a:r>
              <a:rPr lang="hr-HR" sz="2400"/>
              <a:t> </a:t>
            </a:r>
            <a:r>
              <a:rPr lang="hr-HR" sz="2400" err="1"/>
              <a:t>you</a:t>
            </a:r>
            <a:r>
              <a:rPr lang="hr-HR" sz="2400"/>
              <a:t> h</a:t>
            </a:r>
            <a:r>
              <a:rPr lang="en-GB" sz="2400" err="1"/>
              <a:t>eard</a:t>
            </a:r>
            <a:r>
              <a:rPr lang="en-GB" sz="2400"/>
              <a:t> of the website where the story appears?</a:t>
            </a:r>
            <a:endParaRPr lang="hr-HR" sz="24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400"/>
              <a:t>I</a:t>
            </a:r>
            <a:r>
              <a:rPr lang="en-GB" sz="2400"/>
              <a:t>s there a clear About Us page with contact information available? </a:t>
            </a:r>
            <a:endParaRPr lang="hr-HR" sz="24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/>
              <a:t>Does the story contain a clearly attributed source or sources? </a:t>
            </a:r>
            <a:endParaRPr lang="hr-HR" sz="24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/>
              <a:t>Is the story being reported by other, reputable media outlets? </a:t>
            </a:r>
            <a:endParaRPr lang="hr-HR" sz="24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/>
              <a:t>Does the story have significant misspellings and/or grammatical errors? </a:t>
            </a:r>
            <a:endParaRPr lang="hr-HR" sz="24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/>
              <a:t>Does the story have a date on it? </a:t>
            </a:r>
            <a:endParaRPr lang="hr-HR" sz="24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/>
              <a:t>Is there something odd about the </a:t>
            </a:r>
            <a:r>
              <a:rPr lang="en-GB" sz="2400" err="1"/>
              <a:t>url</a:t>
            </a:r>
            <a:r>
              <a:rPr lang="en-GB" sz="2400"/>
              <a:t>? </a:t>
            </a:r>
            <a:endParaRPr lang="hr-HR" sz="24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/>
              <a:t>If there is a photo accompanying the story, is it credited to someone? </a:t>
            </a:r>
            <a:endParaRPr lang="hr-HR" sz="24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/>
              <a:t>Is the story’s writer clearly identified with a </a:t>
            </a:r>
            <a:r>
              <a:rPr lang="en-GB" sz="2400" err="1"/>
              <a:t>byline</a:t>
            </a:r>
            <a:r>
              <a:rPr lang="en-GB" sz="2400"/>
              <a:t> and contact information? </a:t>
            </a:r>
            <a:endParaRPr lang="hr-HR" sz="24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/>
              <a:t>Are official documents or specific citations in a story actually about the subject attributed to them?</a:t>
            </a:r>
            <a:endParaRPr lang="hr-HR" sz="2400">
              <a:cs typeface="Calibri"/>
            </a:endParaRPr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13842F78-8DB4-40FC-9E37-405B3BDF13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182929" y="770467"/>
            <a:ext cx="2422091" cy="176186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kstniOkvir 9">
            <a:extLst>
              <a:ext uri="{FF2B5EF4-FFF2-40B4-BE49-F238E27FC236}">
                <a16:creationId xmlns:a16="http://schemas.microsoft.com/office/drawing/2014/main" id="{F5C3DC47-94AC-494B-9353-529367BCDAF5}"/>
              </a:ext>
            </a:extLst>
          </p:cNvPr>
          <p:cNvSpPr txBox="1"/>
          <p:nvPr/>
        </p:nvSpPr>
        <p:spPr>
          <a:xfrm>
            <a:off x="9080364" y="2292305"/>
            <a:ext cx="52673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3" tooltip="http://mat2468xke.deviantart.com/art/Stop-Sign-363260163"/>
              </a:rPr>
              <a:t>Ta </a:t>
            </a:r>
            <a:r>
              <a:rPr lang="en-GB" sz="900" err="1">
                <a:hlinkClick r:id="rId3" tooltip="http://mat2468xke.deviantart.com/art/Stop-Sign-363260163"/>
              </a:rPr>
              <a:t>fotografija</a:t>
            </a:r>
            <a:r>
              <a:rPr lang="en-GB" sz="900"/>
              <a:t> </a:t>
            </a:r>
            <a:r>
              <a:rPr lang="en-GB" sz="900" err="1"/>
              <a:t>korisnika</a:t>
            </a:r>
            <a:r>
              <a:rPr lang="en-GB" sz="900"/>
              <a:t> </a:t>
            </a:r>
            <a:r>
              <a:rPr lang="en-GB" sz="900" err="1"/>
              <a:t>Nepoznat</a:t>
            </a:r>
            <a:r>
              <a:rPr lang="en-GB" sz="900"/>
              <a:t> </a:t>
            </a:r>
            <a:r>
              <a:rPr lang="en-GB" sz="900" err="1"/>
              <a:t>autor</a:t>
            </a:r>
            <a:r>
              <a:rPr lang="en-GB" sz="900"/>
              <a:t>: </a:t>
            </a:r>
            <a:r>
              <a:rPr lang="en-GB" sz="900" err="1"/>
              <a:t>licenca</a:t>
            </a:r>
            <a:r>
              <a:rPr lang="en-GB" sz="900"/>
              <a:t> </a:t>
            </a:r>
            <a:r>
              <a:rPr lang="en-GB" sz="900">
                <a:hlinkClick r:id="rId4" tooltip="https://creativecommons.org/licenses/by-nc/3.0/"/>
              </a:rPr>
              <a:t>CC BY-NC</a:t>
            </a:r>
            <a:endParaRPr lang="en-GB" sz="900"/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10FE4BC6-73BA-3CF0-5983-D6B56FD296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02478" y="6027232"/>
            <a:ext cx="420494" cy="475321"/>
          </a:xfrm>
          <a:prstGeom prst="rect">
            <a:avLst/>
          </a:prstGeom>
        </p:spPr>
      </p:pic>
      <p:pic>
        <p:nvPicPr>
          <p:cNvPr id="3" name="Picture 4" descr="Qr code&#10;&#10;Description automatically generated">
            <a:extLst>
              <a:ext uri="{FF2B5EF4-FFF2-40B4-BE49-F238E27FC236}">
                <a16:creationId xmlns:a16="http://schemas.microsoft.com/office/drawing/2014/main" id="{4BAC5293-DF93-6ECF-F002-B7277D47D8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50061" y="2589362"/>
            <a:ext cx="3174520" cy="3174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0462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6C9807DE-5817-6B50-DAB6-B3DDB4CDDD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385" t="9893" r="37481" b="40642"/>
          <a:stretch/>
        </p:blipFill>
        <p:spPr>
          <a:xfrm>
            <a:off x="30480" y="1529715"/>
            <a:ext cx="5923285" cy="49574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9764676-9175-F4EC-E7C2-FEC7A9190C9E}"/>
              </a:ext>
            </a:extLst>
          </p:cNvPr>
          <p:cNvSpPr txBox="1"/>
          <p:nvPr/>
        </p:nvSpPr>
        <p:spPr>
          <a:xfrm>
            <a:off x="467359" y="335280"/>
            <a:ext cx="4915535" cy="769441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400" b="1">
                <a:solidFill>
                  <a:srgbClr val="C00000"/>
                </a:solidFill>
                <a:cs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Fake news test</a:t>
            </a:r>
            <a:endParaRPr lang="en-US" sz="4400" b="1">
              <a:solidFill>
                <a:srgbClr val="C00000"/>
              </a:solidFill>
              <a:cs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90B31D6-1E7A-FE4A-04DB-A330E2831A0A}"/>
              </a:ext>
            </a:extLst>
          </p:cNvPr>
          <p:cNvSpPr txBox="1"/>
          <p:nvPr/>
        </p:nvSpPr>
        <p:spPr>
          <a:xfrm>
            <a:off x="6329680" y="335280"/>
            <a:ext cx="5252720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400" b="1">
                <a:solidFill>
                  <a:srgbClr val="C00000"/>
                </a:solidFill>
                <a:cs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Factitious</a:t>
            </a:r>
            <a:endParaRPr lang="en-US" sz="4400" b="1">
              <a:solidFill>
                <a:srgbClr val="C00000"/>
              </a:solidFill>
              <a:cs typeface="Calibri"/>
            </a:endParaRPr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723F5CF7-F86B-6CD3-BE04-171BC9B21FE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1694" t="9307" r="25683" b="13559"/>
          <a:stretch/>
        </p:blipFill>
        <p:spPr>
          <a:xfrm>
            <a:off x="6421120" y="1503680"/>
            <a:ext cx="5069852" cy="5174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9424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075E7BF-8BA7-4A41-91F0-2BD5DF267F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6" y="545234"/>
            <a:ext cx="12186920" cy="1325563"/>
          </a:xfrm>
          <a:solidFill>
            <a:srgbClr val="C00000"/>
          </a:solidFill>
        </p:spPr>
        <p:txBody>
          <a:bodyPr/>
          <a:lstStyle/>
          <a:p>
            <a:pPr algn="ctr"/>
            <a:r>
              <a:rPr lang="hr-HR" b="1">
                <a:solidFill>
                  <a:srgbClr val="FFFFFF"/>
                </a:solidFill>
              </a:rPr>
              <a:t>GCI</a:t>
            </a:r>
            <a:br>
              <a:rPr lang="hr-HR" b="1">
                <a:solidFill>
                  <a:srgbClr val="FFFFFF"/>
                </a:solidFill>
              </a:rPr>
            </a:br>
            <a:r>
              <a:rPr lang="hr-HR" b="1" err="1">
                <a:solidFill>
                  <a:srgbClr val="FFFFFF"/>
                </a:solidFill>
              </a:rPr>
              <a:t>Aimi</a:t>
            </a:r>
            <a:r>
              <a:rPr lang="hr-HR" b="1">
                <a:solidFill>
                  <a:srgbClr val="FFFFFF"/>
                </a:solidFill>
              </a:rPr>
              <a:t> </a:t>
            </a:r>
            <a:r>
              <a:rPr lang="hr-HR" b="1" err="1">
                <a:solidFill>
                  <a:srgbClr val="FFFFFF"/>
                </a:solidFill>
              </a:rPr>
              <a:t>Eguchi</a:t>
            </a:r>
            <a:endParaRPr lang="en-GB" b="1">
              <a:solidFill>
                <a:srgbClr val="FFFFFF"/>
              </a:solidFill>
            </a:endParaRPr>
          </a:p>
        </p:txBody>
      </p:sp>
      <p:pic>
        <p:nvPicPr>
          <p:cNvPr id="4" name="Rezervirano mjesto sadržaja 3" descr="Slika na kojoj se prikazuje osoba, kopča za kosu&#10;&#10;Opis je automatski generiran">
            <a:extLst>
              <a:ext uri="{FF2B5EF4-FFF2-40B4-BE49-F238E27FC236}">
                <a16:creationId xmlns:a16="http://schemas.microsoft.com/office/drawing/2014/main" id="{733101AA-E2D6-44FD-B412-2F6F635F34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127086" y="2666148"/>
            <a:ext cx="5810250" cy="3267075"/>
          </a:xfrm>
        </p:spPr>
      </p:pic>
      <p:sp>
        <p:nvSpPr>
          <p:cNvPr id="5" name="TekstniOkvir 4">
            <a:extLst>
              <a:ext uri="{FF2B5EF4-FFF2-40B4-BE49-F238E27FC236}">
                <a16:creationId xmlns:a16="http://schemas.microsoft.com/office/drawing/2014/main" id="{458DE833-4B5B-437F-BD9D-646C2B0A3305}"/>
              </a:ext>
            </a:extLst>
          </p:cNvPr>
          <p:cNvSpPr txBox="1"/>
          <p:nvPr/>
        </p:nvSpPr>
        <p:spPr>
          <a:xfrm>
            <a:off x="4459951" y="6327558"/>
            <a:ext cx="58102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4" tooltip="https://crsacoletras.blogspot.com/2011/06/mira-otra-vez.html"/>
              </a:rPr>
              <a:t>Ta fotografija</a:t>
            </a:r>
            <a:r>
              <a:rPr lang="en-GB" sz="900"/>
              <a:t> korisnika Nepoznat autor: licenca </a:t>
            </a:r>
            <a:r>
              <a:rPr lang="en-GB" sz="900">
                <a:hlinkClick r:id="rId5" tooltip="https://creativecommons.org/licenses/by-nc-sa/3.0/"/>
              </a:rPr>
              <a:t>CC BY-SA-NC</a:t>
            </a:r>
            <a:endParaRPr lang="en-GB" sz="900"/>
          </a:p>
        </p:txBody>
      </p:sp>
    </p:spTree>
    <p:extLst>
      <p:ext uri="{BB962C8B-B14F-4D97-AF65-F5344CB8AC3E}">
        <p14:creationId xmlns:p14="http://schemas.microsoft.com/office/powerpoint/2010/main" val="1320456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kstniOkvir 8">
            <a:extLst>
              <a:ext uri="{FF2B5EF4-FFF2-40B4-BE49-F238E27FC236}">
                <a16:creationId xmlns:a16="http://schemas.microsoft.com/office/drawing/2014/main" id="{8E71EA6A-0234-4EDE-93E4-B27360D5CD9D}"/>
              </a:ext>
            </a:extLst>
          </p:cNvPr>
          <p:cNvSpPr txBox="1"/>
          <p:nvPr/>
        </p:nvSpPr>
        <p:spPr>
          <a:xfrm>
            <a:off x="4681912" y="5531767"/>
            <a:ext cx="2923310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3600">
                <a:hlinkClick r:id="rId2"/>
              </a:rPr>
              <a:t>Play it here!</a:t>
            </a:r>
            <a:r>
              <a:rPr lang="hr-HR" sz="3600"/>
              <a:t> </a:t>
            </a:r>
            <a:endParaRPr lang="en-GB" sz="3600">
              <a:cs typeface="Calibri" panose="020F0502020204030204"/>
            </a:endParaRPr>
          </a:p>
        </p:txBody>
      </p:sp>
      <p:pic>
        <p:nvPicPr>
          <p:cNvPr id="10" name="Slika 9">
            <a:extLst>
              <a:ext uri="{FF2B5EF4-FFF2-40B4-BE49-F238E27FC236}">
                <a16:creationId xmlns:a16="http://schemas.microsoft.com/office/drawing/2014/main" id="{29E9DBB7-1D5B-4F91-BBE7-61684FF3A4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1496" y="2235373"/>
            <a:ext cx="6251731" cy="3015096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A2593DB5-1524-3187-145C-F672DCF57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9" y="365125"/>
            <a:ext cx="12148456" cy="1349753"/>
          </a:xfrm>
          <a:solidFill>
            <a:srgbClr val="C00000"/>
          </a:solidFill>
        </p:spPr>
        <p:txBody>
          <a:bodyPr/>
          <a:lstStyle/>
          <a:p>
            <a:pPr algn="ctr"/>
            <a:r>
              <a:rPr lang="en-US" b="1">
                <a:solidFill>
                  <a:srgbClr val="FFFFFF"/>
                </a:solidFill>
                <a:cs typeface="Calibri Light"/>
              </a:rPr>
              <a:t>Which face is real? </a:t>
            </a:r>
          </a:p>
        </p:txBody>
      </p:sp>
      <p:pic>
        <p:nvPicPr>
          <p:cNvPr id="14" name="Picture 13" descr="Icon&#10;&#10;Description automatically generated">
            <a:extLst>
              <a:ext uri="{FF2B5EF4-FFF2-40B4-BE49-F238E27FC236}">
                <a16:creationId xmlns:a16="http://schemas.microsoft.com/office/drawing/2014/main" id="{1E503992-36FD-6C80-9CE6-0BF2445B5B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02478" y="6027232"/>
            <a:ext cx="420494" cy="475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4665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A2593DB5-1524-3187-145C-F672DCF57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9" y="365125"/>
            <a:ext cx="12148456" cy="1349753"/>
          </a:xfrm>
          <a:solidFill>
            <a:srgbClr val="C00000"/>
          </a:solidFill>
        </p:spPr>
        <p:txBody>
          <a:bodyPr/>
          <a:lstStyle/>
          <a:p>
            <a:pPr algn="ctr"/>
            <a:r>
              <a:rPr lang="en-US" b="1">
                <a:solidFill>
                  <a:srgbClr val="FFFFFF"/>
                </a:solidFill>
                <a:cs typeface="Calibri Light"/>
              </a:rPr>
              <a:t>Signs of computer-generated faces</a:t>
            </a:r>
          </a:p>
        </p:txBody>
      </p:sp>
      <p:pic>
        <p:nvPicPr>
          <p:cNvPr id="14" name="Picture 13" descr="Icon&#10;&#10;Description automatically generated">
            <a:extLst>
              <a:ext uri="{FF2B5EF4-FFF2-40B4-BE49-F238E27FC236}">
                <a16:creationId xmlns:a16="http://schemas.microsoft.com/office/drawing/2014/main" id="{1E503992-36FD-6C80-9CE6-0BF2445B5B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2478" y="6027232"/>
            <a:ext cx="420494" cy="4753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28AB0C3-6669-0157-6A27-6E13B6BDA7F7}"/>
              </a:ext>
            </a:extLst>
          </p:cNvPr>
          <p:cNvSpPr txBox="1"/>
          <p:nvPr/>
        </p:nvSpPr>
        <p:spPr>
          <a:xfrm>
            <a:off x="690880" y="1991360"/>
            <a:ext cx="10088880" cy="35394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GB" sz="3200">
                <a:cs typeface="Arial"/>
              </a:rPr>
              <a:t>Look for imperfections</a:t>
            </a:r>
            <a:r>
              <a:rPr lang="en-US" sz="3200">
                <a:cs typeface="Arial"/>
              </a:rPr>
              <a:t>​, </a:t>
            </a:r>
            <a:r>
              <a:rPr lang="hr-HR" sz="3200">
                <a:cs typeface="Arial"/>
              </a:rPr>
              <a:t>e</a:t>
            </a:r>
            <a:r>
              <a:rPr lang="en-GB" sz="3200">
                <a:cs typeface="Arial"/>
              </a:rPr>
              <a:t>.g. water splotches and asymmetries</a:t>
            </a:r>
            <a:r>
              <a:rPr lang="en-US" sz="3200">
                <a:cs typeface="Arial"/>
              </a:rPr>
              <a:t>​</a:t>
            </a:r>
            <a:endParaRPr lang="en-US"/>
          </a:p>
          <a:p>
            <a:pPr marL="457200" indent="-457200">
              <a:buFont typeface="Arial"/>
              <a:buChar char="•"/>
            </a:pPr>
            <a:r>
              <a:rPr lang="en-GB" sz="3200">
                <a:cs typeface="Arial"/>
              </a:rPr>
              <a:t>Glasses</a:t>
            </a:r>
            <a:r>
              <a:rPr lang="en-US" sz="3200">
                <a:cs typeface="Arial"/>
              </a:rPr>
              <a:t>​, t</a:t>
            </a:r>
            <a:r>
              <a:rPr lang="en-GB" sz="3200" err="1">
                <a:cs typeface="Arial"/>
              </a:rPr>
              <a:t>eeth</a:t>
            </a:r>
            <a:r>
              <a:rPr lang="en-GB" sz="3200">
                <a:cs typeface="Arial"/>
              </a:rPr>
              <a:t>, hair</a:t>
            </a:r>
            <a:r>
              <a:rPr lang="en-US" sz="3200">
                <a:cs typeface="Arial"/>
              </a:rPr>
              <a:t>​, and b</a:t>
            </a:r>
            <a:r>
              <a:rPr lang="en-GB" sz="3200" err="1">
                <a:cs typeface="Arial"/>
              </a:rPr>
              <a:t>ackgrounds</a:t>
            </a:r>
            <a:r>
              <a:rPr lang="en-GB" sz="3200">
                <a:cs typeface="Arial"/>
              </a:rPr>
              <a:t> are all more difficult to render</a:t>
            </a:r>
            <a:endParaRPr lang="en-US" sz="3200">
              <a:cs typeface="Arial"/>
            </a:endParaRPr>
          </a:p>
          <a:p>
            <a:pPr marL="457200" indent="-457200">
              <a:buFont typeface="Arial"/>
              <a:buChar char="•"/>
            </a:pPr>
            <a:r>
              <a:rPr lang="en-GB" sz="3200">
                <a:cs typeface="Arial"/>
              </a:rPr>
              <a:t>Earrings, too, especially intricate ones</a:t>
            </a:r>
            <a:r>
              <a:rPr lang="en-US" sz="3200">
                <a:cs typeface="Arial"/>
              </a:rPr>
              <a:t>​</a:t>
            </a:r>
          </a:p>
          <a:p>
            <a:pPr marL="457200" indent="-457200">
              <a:buFont typeface="Arial"/>
              <a:buChar char="•"/>
            </a:pPr>
            <a:r>
              <a:rPr lang="en-GB" sz="3200">
                <a:cs typeface="Arial"/>
              </a:rPr>
              <a:t>If the person in the image is wearing intricate, identical earrings, it’s likely that person is real (Lytvynenko 2020)​</a:t>
            </a:r>
          </a:p>
        </p:txBody>
      </p:sp>
    </p:spTree>
    <p:extLst>
      <p:ext uri="{BB962C8B-B14F-4D97-AF65-F5344CB8AC3E}">
        <p14:creationId xmlns:p14="http://schemas.microsoft.com/office/powerpoint/2010/main" val="4678963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id="{14859E7D-D690-40DC-B35B-26B1A70B6E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625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6CBF2E09-BFCB-425F-89D3-F881C87D0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Deepfake videos</a:t>
            </a:r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</a:rPr>
              <a:t> 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369051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A2593DB5-1524-3187-145C-F672DCF57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9" y="365125"/>
            <a:ext cx="12148456" cy="1349753"/>
          </a:xfrm>
          <a:solidFill>
            <a:srgbClr val="C00000"/>
          </a:solidFill>
        </p:spPr>
        <p:txBody>
          <a:bodyPr/>
          <a:lstStyle/>
          <a:p>
            <a:pPr algn="ctr"/>
            <a:r>
              <a:rPr lang="en-US" b="1">
                <a:solidFill>
                  <a:srgbClr val="FFFFFF"/>
                </a:solidFill>
                <a:cs typeface="Calibri Light"/>
              </a:rPr>
              <a:t>How to detect deepfake videos? </a:t>
            </a:r>
          </a:p>
        </p:txBody>
      </p:sp>
      <p:pic>
        <p:nvPicPr>
          <p:cNvPr id="14" name="Picture 13" descr="Icon&#10;&#10;Description automatically generated">
            <a:extLst>
              <a:ext uri="{FF2B5EF4-FFF2-40B4-BE49-F238E27FC236}">
                <a16:creationId xmlns:a16="http://schemas.microsoft.com/office/drawing/2014/main" id="{1E503992-36FD-6C80-9CE6-0BF2445B5B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2478" y="6027232"/>
            <a:ext cx="420494" cy="4753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28AB0C3-6669-0157-6A27-6E13B6BDA7F7}"/>
              </a:ext>
            </a:extLst>
          </p:cNvPr>
          <p:cNvSpPr txBox="1"/>
          <p:nvPr/>
        </p:nvSpPr>
        <p:spPr>
          <a:xfrm>
            <a:off x="690880" y="1991360"/>
            <a:ext cx="10088880" cy="45243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GB" sz="3200">
                <a:ea typeface="+mn-lt"/>
                <a:cs typeface="+mn-lt"/>
              </a:rPr>
              <a:t>the picture and sound are not in perfect sync</a:t>
            </a:r>
            <a:endParaRPr lang="en-US" sz="3200">
              <a:ea typeface="+mn-lt"/>
              <a:cs typeface="+mn-lt"/>
            </a:endParaRPr>
          </a:p>
          <a:p>
            <a:pPr marL="457200" indent="-457200">
              <a:buFont typeface="Arial"/>
              <a:buChar char="•"/>
            </a:pPr>
            <a:r>
              <a:rPr lang="en-GB" sz="3200">
                <a:ea typeface="+mn-lt"/>
                <a:cs typeface="+mn-lt"/>
              </a:rPr>
              <a:t>the movement of the speaker's mouth is unnatural</a:t>
            </a:r>
          </a:p>
          <a:p>
            <a:pPr marL="457200" indent="-457200">
              <a:buFont typeface="Arial"/>
              <a:buChar char="•"/>
            </a:pPr>
            <a:r>
              <a:rPr lang="en-GB" sz="3200">
                <a:ea typeface="+mn-lt"/>
                <a:cs typeface="+mn-lt"/>
              </a:rPr>
              <a:t>unusual pixel patterns on the edges of objects or people</a:t>
            </a:r>
            <a:endParaRPr lang="en-US" sz="3200">
              <a:ea typeface="+mn-lt"/>
              <a:cs typeface="+mn-lt"/>
            </a:endParaRPr>
          </a:p>
          <a:p>
            <a:pPr marL="457200" indent="-457200">
              <a:buFont typeface="Arial"/>
              <a:buChar char="•"/>
            </a:pPr>
            <a:r>
              <a:rPr lang="en-GB" sz="3200">
                <a:ea typeface="+mn-lt"/>
                <a:cs typeface="+mn-lt"/>
              </a:rPr>
              <a:t>the speaker's face is unnaturally still</a:t>
            </a:r>
            <a:endParaRPr lang="en-US" sz="3200">
              <a:ea typeface="+mn-lt"/>
              <a:cs typeface="+mn-lt"/>
            </a:endParaRPr>
          </a:p>
          <a:p>
            <a:pPr marL="457200" indent="-457200">
              <a:buFont typeface="Arial"/>
              <a:buChar char="•"/>
            </a:pPr>
            <a:r>
              <a:rPr lang="en-GB" sz="3200">
                <a:ea typeface="+mn-lt"/>
                <a:cs typeface="+mn-lt"/>
              </a:rPr>
              <a:t>the subject does not blink at all or blinks unnaturally</a:t>
            </a:r>
            <a:endParaRPr lang="en-US" sz="3200">
              <a:ea typeface="+mn-lt"/>
              <a:cs typeface="+mn-lt"/>
            </a:endParaRPr>
          </a:p>
          <a:p>
            <a:pPr marL="457200" indent="-457200">
              <a:buFont typeface="Arial"/>
              <a:buChar char="•"/>
            </a:pPr>
            <a:r>
              <a:rPr lang="en-GB" sz="3200">
                <a:ea typeface="+mn-lt"/>
                <a:cs typeface="+mn-lt"/>
              </a:rPr>
              <a:t>the speaker's eyes are dull</a:t>
            </a:r>
            <a:endParaRPr lang="en-US" sz="3200">
              <a:ea typeface="+mn-lt"/>
              <a:cs typeface="+mn-lt"/>
            </a:endParaRPr>
          </a:p>
          <a:p>
            <a:pPr marL="457200" indent="-457200">
              <a:buFont typeface="Arial"/>
              <a:buChar char="•"/>
            </a:pPr>
            <a:endParaRPr lang="en-GB" sz="3200">
              <a:ea typeface="+mn-lt"/>
              <a:cs typeface="+mn-lt"/>
            </a:endParaRPr>
          </a:p>
          <a:p>
            <a:r>
              <a:rPr lang="en-GB" sz="3200">
                <a:ea typeface="+mn-lt"/>
                <a:cs typeface="+mn-lt"/>
              </a:rPr>
              <a:t>(urbanlegends.hu)</a:t>
            </a:r>
            <a:endParaRPr lang="en-US" sz="3200">
              <a:ea typeface="+mn-lt"/>
              <a:cs typeface="+mn-lt"/>
            </a:endParaRPr>
          </a:p>
          <a:p>
            <a:pPr marL="457200" indent="-457200">
              <a:buFont typeface="Arial"/>
              <a:buChar char="•"/>
            </a:pPr>
            <a:endParaRPr lang="en-US" sz="320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866550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A2593DB5-1524-3187-145C-F672DCF57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9" y="365125"/>
            <a:ext cx="12148456" cy="1349753"/>
          </a:xfrm>
          <a:solidFill>
            <a:srgbClr val="C00000"/>
          </a:solidFill>
        </p:spPr>
        <p:txBody>
          <a:bodyPr/>
          <a:lstStyle/>
          <a:p>
            <a:pPr algn="ctr"/>
            <a:r>
              <a:rPr lang="en-US" b="1" dirty="0">
                <a:solidFill>
                  <a:srgbClr val="FFFFFF"/>
                </a:solidFill>
                <a:cs typeface="Calibri Light"/>
              </a:rPr>
              <a:t>What can I do about it in my class? </a:t>
            </a:r>
          </a:p>
        </p:txBody>
      </p:sp>
      <p:pic>
        <p:nvPicPr>
          <p:cNvPr id="14" name="Picture 13" descr="Icon&#10;&#10;Description automatically generated">
            <a:extLst>
              <a:ext uri="{FF2B5EF4-FFF2-40B4-BE49-F238E27FC236}">
                <a16:creationId xmlns:a16="http://schemas.microsoft.com/office/drawing/2014/main" id="{1E503992-36FD-6C80-9CE6-0BF2445B5B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2478" y="6027232"/>
            <a:ext cx="420494" cy="4753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28AB0C3-6669-0157-6A27-6E13B6BDA7F7}"/>
              </a:ext>
            </a:extLst>
          </p:cNvPr>
          <p:cNvSpPr txBox="1"/>
          <p:nvPr/>
        </p:nvSpPr>
        <p:spPr>
          <a:xfrm>
            <a:off x="8224616" y="1933851"/>
            <a:ext cx="3475296" cy="403187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/>
              <a:buChar char="•"/>
            </a:pPr>
            <a:endParaRPr lang="en-GB" sz="3200">
              <a:ea typeface="+mn-lt"/>
              <a:cs typeface="+mn-lt"/>
            </a:endParaRPr>
          </a:p>
          <a:p>
            <a:pPr marL="457200" indent="-457200">
              <a:buFont typeface="Arial"/>
              <a:buChar char="•"/>
            </a:pPr>
            <a:r>
              <a:rPr lang="en-GB" sz="3200" dirty="0">
                <a:ea typeface="+mn-lt"/>
                <a:cs typeface="+mn-lt"/>
              </a:rPr>
              <a:t>Topic you would choose</a:t>
            </a:r>
          </a:p>
          <a:p>
            <a:pPr marL="457200" indent="-457200">
              <a:buFont typeface="Arial"/>
              <a:buChar char="•"/>
            </a:pPr>
            <a:endParaRPr lang="en-GB" sz="3200" dirty="0">
              <a:ea typeface="+mn-lt"/>
              <a:cs typeface="+mn-lt"/>
            </a:endParaRPr>
          </a:p>
          <a:p>
            <a:pPr marL="457200" indent="-457200">
              <a:buFont typeface="Arial"/>
              <a:buChar char="•"/>
            </a:pPr>
            <a:r>
              <a:rPr lang="en-GB" sz="3200">
                <a:cs typeface="Calibri" panose="020F0502020204030204"/>
              </a:rPr>
              <a:t>Activity that comes to your mind</a:t>
            </a:r>
            <a:endParaRPr lang="en-GB" sz="3200" dirty="0">
              <a:cs typeface="Calibri" panose="020F0502020204030204"/>
            </a:endParaRPr>
          </a:p>
          <a:p>
            <a:pPr marL="457200" indent="-457200">
              <a:buFont typeface="Arial"/>
              <a:buChar char="•"/>
            </a:pPr>
            <a:endParaRPr lang="en-US" sz="3200">
              <a:cs typeface="Arial"/>
            </a:endParaRPr>
          </a:p>
        </p:txBody>
      </p:sp>
      <p:pic>
        <p:nvPicPr>
          <p:cNvPr id="3" name="Picture 3" descr="A picture containing text, mouse&#10;&#10;Description automatically generated">
            <a:extLst>
              <a:ext uri="{FF2B5EF4-FFF2-40B4-BE49-F238E27FC236}">
                <a16:creationId xmlns:a16="http://schemas.microsoft.com/office/drawing/2014/main" id="{13DCE9CB-05D8-C960-F19C-F911DC335C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777" y="1997717"/>
            <a:ext cx="7818407" cy="4372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461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lika 4" descr="Slika na kojoj se prikazuje tekst, silueta&#10;&#10;Opis je automatski generiran">
            <a:extLst>
              <a:ext uri="{FF2B5EF4-FFF2-40B4-BE49-F238E27FC236}">
                <a16:creationId xmlns:a16="http://schemas.microsoft.com/office/drawing/2014/main" id="{B445E2B9-3F9F-466C-A57C-25813BE344A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933" b="-1"/>
          <a:stretch/>
        </p:blipFill>
        <p:spPr>
          <a:xfrm>
            <a:off x="2522358" y="10"/>
            <a:ext cx="9669642" cy="685799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D53B83CB-5595-457D-B711-C3DC26A8D0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87778" y="65499"/>
            <a:ext cx="3973385" cy="809810"/>
          </a:xfrm>
          <a:noFill/>
        </p:spPr>
        <p:txBody>
          <a:bodyPr>
            <a:normAutofit/>
          </a:bodyPr>
          <a:lstStyle/>
          <a:p>
            <a:r>
              <a:rPr lang="hr-HR" sz="5200" b="1" err="1">
                <a:solidFill>
                  <a:schemeClr val="accent5">
                    <a:lumMod val="50000"/>
                  </a:schemeClr>
                </a:solidFill>
              </a:rPr>
              <a:t>Thank</a:t>
            </a:r>
            <a:r>
              <a:rPr lang="hr-HR" sz="5200" b="1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hr-HR" sz="5200" b="1" err="1">
                <a:solidFill>
                  <a:schemeClr val="accent5">
                    <a:lumMod val="50000"/>
                  </a:schemeClr>
                </a:solidFill>
              </a:rPr>
              <a:t>you</a:t>
            </a:r>
            <a:r>
              <a:rPr lang="hr-HR" sz="5200" b="1">
                <a:solidFill>
                  <a:schemeClr val="accent5">
                    <a:lumMod val="50000"/>
                  </a:schemeClr>
                </a:solidFill>
              </a:rPr>
              <a:t>!!!</a:t>
            </a:r>
            <a:endParaRPr lang="en-US"/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7816CC73-3614-404B-AA8F-46A2CD7FEE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78941" y="980984"/>
            <a:ext cx="4026787" cy="413316"/>
          </a:xfrm>
          <a:noFill/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hr-HR">
                <a:solidFill>
                  <a:schemeClr val="accent5">
                    <a:lumMod val="50000"/>
                  </a:schemeClr>
                </a:solidFill>
              </a:rPr>
              <a:t>Lidija </a:t>
            </a:r>
            <a:r>
              <a:rPr lang="hr-HR" err="1">
                <a:solidFill>
                  <a:schemeClr val="accent5">
                    <a:lumMod val="50000"/>
                  </a:schemeClr>
                </a:solidFill>
              </a:rPr>
              <a:t>and</a:t>
            </a:r>
            <a:r>
              <a:rPr lang="hr-HR">
                <a:solidFill>
                  <a:schemeClr val="accent5">
                    <a:lumMod val="50000"/>
                  </a:schemeClr>
                </a:solidFill>
              </a:rPr>
              <a:t> Ivana </a:t>
            </a:r>
            <a:endParaRPr lang="en-GB">
              <a:solidFill>
                <a:schemeClr val="accent5">
                  <a:lumMod val="50000"/>
                </a:schemeClr>
              </a:solidFill>
              <a:cs typeface="Calibri" panose="020F0502020204030204"/>
            </a:endParaRPr>
          </a:p>
        </p:txBody>
      </p:sp>
      <p:pic>
        <p:nvPicPr>
          <p:cNvPr id="4" name="Picture 5" descr="Logo, company name&#10;&#10;Description automatically generated">
            <a:extLst>
              <a:ext uri="{FF2B5EF4-FFF2-40B4-BE49-F238E27FC236}">
                <a16:creationId xmlns:a16="http://schemas.microsoft.com/office/drawing/2014/main" id="{ADD3BD27-86D3-145A-E4F2-FB8AD5D715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3719" y="667173"/>
            <a:ext cx="2499360" cy="1249680"/>
          </a:xfrm>
          <a:prstGeom prst="rect">
            <a:avLst/>
          </a:prstGeom>
        </p:spPr>
      </p:pic>
      <p:sp>
        <p:nvSpPr>
          <p:cNvPr id="8" name="Podnaslov 2">
            <a:extLst>
              <a:ext uri="{FF2B5EF4-FFF2-40B4-BE49-F238E27FC236}">
                <a16:creationId xmlns:a16="http://schemas.microsoft.com/office/drawing/2014/main" id="{FC3DEA4B-D163-3A0D-2198-D62CDBE05D02}"/>
              </a:ext>
            </a:extLst>
          </p:cNvPr>
          <p:cNvSpPr txBox="1">
            <a:spLocks/>
          </p:cNvSpPr>
          <p:nvPr/>
        </p:nvSpPr>
        <p:spPr>
          <a:xfrm>
            <a:off x="9110709" y="280754"/>
            <a:ext cx="2896426" cy="388039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1800">
                <a:solidFill>
                  <a:schemeClr val="bg1"/>
                </a:solidFill>
                <a:cs typeface="Calibri"/>
              </a:rPr>
              <a:t>Poreč, 11 </a:t>
            </a:r>
            <a:r>
              <a:rPr lang="en-GB" sz="1800">
                <a:solidFill>
                  <a:schemeClr val="bg1"/>
                </a:solidFill>
                <a:cs typeface="Calibri"/>
              </a:rPr>
              <a:t>November</a:t>
            </a:r>
            <a:r>
              <a:rPr lang="hr-HR" sz="1800">
                <a:solidFill>
                  <a:schemeClr val="bg1"/>
                </a:solidFill>
                <a:cs typeface="Calibri"/>
              </a:rPr>
              <a:t>, 2023</a:t>
            </a:r>
            <a:endParaRPr lang="en-US" sz="1800">
              <a:solidFill>
                <a:schemeClr val="bg1"/>
              </a:solidFill>
              <a:cs typeface="Calibri"/>
            </a:endParaRPr>
          </a:p>
        </p:txBody>
      </p:sp>
      <p:pic>
        <p:nvPicPr>
          <p:cNvPr id="10" name="Picture 10" descr="Icon&#10;&#10;Description automatically generated">
            <a:extLst>
              <a:ext uri="{FF2B5EF4-FFF2-40B4-BE49-F238E27FC236}">
                <a16:creationId xmlns:a16="http://schemas.microsoft.com/office/drawing/2014/main" id="{4E74E766-A5E4-6870-FE8A-6942B5C5F7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6341" y="5946281"/>
            <a:ext cx="443253" cy="443253"/>
          </a:xfrm>
          <a:prstGeom prst="rect">
            <a:avLst/>
          </a:prstGeom>
          <a:ln>
            <a:noFill/>
          </a:ln>
        </p:spPr>
      </p:pic>
      <p:pic>
        <p:nvPicPr>
          <p:cNvPr id="6" name="Picture 6" descr="A picture containing qr code&#10;&#10;Description automatically generated">
            <a:extLst>
              <a:ext uri="{FF2B5EF4-FFF2-40B4-BE49-F238E27FC236}">
                <a16:creationId xmlns:a16="http://schemas.microsoft.com/office/drawing/2014/main" id="{232E68E1-709A-C500-F4B9-692DB75A8E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691" y="719416"/>
            <a:ext cx="2743200" cy="3151762"/>
          </a:xfrm>
          <a:prstGeom prst="rect">
            <a:avLst/>
          </a:prstGeom>
        </p:spPr>
      </p:pic>
      <p:pic>
        <p:nvPicPr>
          <p:cNvPr id="7" name="Picture 8" descr="Qr code&#10;&#10;Description automatically generated">
            <a:extLst>
              <a:ext uri="{FF2B5EF4-FFF2-40B4-BE49-F238E27FC236}">
                <a16:creationId xmlns:a16="http://schemas.microsoft.com/office/drawing/2014/main" id="{73DE881B-6E39-D2FC-9CEB-54BA6E68E8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8023" y="3983966"/>
            <a:ext cx="27432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796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ka 10">
            <a:extLst>
              <a:ext uri="{FF2B5EF4-FFF2-40B4-BE49-F238E27FC236}">
                <a16:creationId xmlns:a16="http://schemas.microsoft.com/office/drawing/2014/main" id="{0B392477-3890-44C4-9BBD-CFD8362100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386" t="6514" r="20329" b="4896"/>
          <a:stretch/>
        </p:blipFill>
        <p:spPr>
          <a:xfrm>
            <a:off x="7197146" y="1904285"/>
            <a:ext cx="4816291" cy="4568874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B58750B7-6CB4-40DF-8FD6-3B859F263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64" y="119221"/>
            <a:ext cx="8053040" cy="1325563"/>
          </a:xfrm>
        </p:spPr>
        <p:txBody>
          <a:bodyPr/>
          <a:lstStyle/>
          <a:p>
            <a:r>
              <a:rPr lang="hr-HR"/>
              <a:t> </a:t>
            </a:r>
            <a:r>
              <a:rPr lang="hr-HR" b="1"/>
              <a:t>Digital </a:t>
            </a:r>
            <a:r>
              <a:rPr lang="hr-HR" b="1" err="1"/>
              <a:t>Literacy</a:t>
            </a:r>
            <a:r>
              <a:rPr lang="hr-HR" b="1"/>
              <a:t>, </a:t>
            </a:r>
            <a:r>
              <a:rPr lang="hr-HR" b="1" err="1"/>
              <a:t>Skill</a:t>
            </a:r>
            <a:r>
              <a:rPr lang="hr-HR" b="1"/>
              <a:t> </a:t>
            </a:r>
            <a:r>
              <a:rPr lang="hr-HR" b="1" err="1"/>
              <a:t>and</a:t>
            </a:r>
            <a:r>
              <a:rPr lang="hr-HR" b="1"/>
              <a:t> </a:t>
            </a:r>
            <a:r>
              <a:rPr lang="hr-HR" b="1" err="1"/>
              <a:t>Readiness</a:t>
            </a:r>
            <a:endParaRPr lang="en-GB" b="1">
              <a:cs typeface="Calibri Light"/>
            </a:endParaRPr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id="{C5389E6D-3E71-4CA4-8357-B1439CF5BB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93896" y="5363110"/>
            <a:ext cx="2295525" cy="704850"/>
          </a:xfrm>
        </p:spPr>
      </p:pic>
      <p:sp>
        <p:nvSpPr>
          <p:cNvPr id="9" name="TekstniOkvir 8">
            <a:extLst>
              <a:ext uri="{FF2B5EF4-FFF2-40B4-BE49-F238E27FC236}">
                <a16:creationId xmlns:a16="http://schemas.microsoft.com/office/drawing/2014/main" id="{1044EEBA-9953-4494-8399-0513B60FC5AB}"/>
              </a:ext>
            </a:extLst>
          </p:cNvPr>
          <p:cNvSpPr txBox="1"/>
          <p:nvPr/>
        </p:nvSpPr>
        <p:spPr>
          <a:xfrm>
            <a:off x="214092" y="1503804"/>
            <a:ext cx="5563087" cy="310854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6000" b="1">
                <a:solidFill>
                  <a:srgbClr val="CF21A6"/>
                </a:solidFill>
                <a:latin typeface="+mj-lt"/>
                <a:ea typeface="+mj-ea"/>
                <a:cs typeface="+mj-cs"/>
              </a:rPr>
              <a:t>DQ </a:t>
            </a:r>
            <a:endParaRPr lang="en-US" sz="6000">
              <a:cs typeface="Calibri"/>
            </a:endParaRPr>
          </a:p>
          <a:p>
            <a:r>
              <a:rPr lang="en-GB" sz="4400" b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Digital Intelligence</a:t>
            </a:r>
            <a:endParaRPr lang="en-GB">
              <a:solidFill>
                <a:schemeClr val="accent1"/>
              </a:solidFill>
              <a:ea typeface="+mj-ea"/>
              <a:cs typeface="Calibri"/>
            </a:endParaRPr>
          </a:p>
          <a:p>
            <a:endParaRPr lang="en-GB" sz="4400" b="1">
              <a:latin typeface="+mj-lt"/>
              <a:ea typeface="+mj-ea"/>
              <a:cs typeface="+mj-cs"/>
            </a:endParaRPr>
          </a:p>
          <a:p>
            <a:pPr algn="just"/>
            <a:r>
              <a:rPr lang="en-GB" sz="2400"/>
              <a:t>a set of technical, cognitive, metacognitive, and socio-emotional competencies </a:t>
            </a:r>
            <a:endParaRPr lang="en-GB" sz="2400">
              <a:cs typeface="Calibri"/>
            </a:endParaRPr>
          </a:p>
        </p:txBody>
      </p:sp>
      <p:pic>
        <p:nvPicPr>
          <p:cNvPr id="4" name="Picture 5" descr="Qr code&#10;&#10;Description automatically generated">
            <a:extLst>
              <a:ext uri="{FF2B5EF4-FFF2-40B4-BE49-F238E27FC236}">
                <a16:creationId xmlns:a16="http://schemas.microsoft.com/office/drawing/2014/main" id="{24958B04-CB57-0814-CCEB-E5BBC949EE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6240" y="4912360"/>
            <a:ext cx="1778000" cy="1767840"/>
          </a:xfrm>
          <a:prstGeom prst="rect">
            <a:avLst/>
          </a:prstGeom>
        </p:spPr>
      </p:pic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854FA21D-E689-60DA-9322-202BCD7B9C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38131" y="5802583"/>
            <a:ext cx="420494" cy="475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85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9" descr="Graphical user interface, table&#10;&#10;Description automatically generated">
            <a:extLst>
              <a:ext uri="{FF2B5EF4-FFF2-40B4-BE49-F238E27FC236}">
                <a16:creationId xmlns:a16="http://schemas.microsoft.com/office/drawing/2014/main" id="{DEB8CBFC-8B2F-BB45-77B5-B6CC0B09D5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007" t="23840" r="15915" b="12808"/>
          <a:stretch/>
        </p:blipFill>
        <p:spPr>
          <a:xfrm>
            <a:off x="182880" y="474980"/>
            <a:ext cx="11562095" cy="6012017"/>
          </a:xfrm>
          <a:prstGeom prst="rect">
            <a:avLst/>
          </a:prstGeom>
        </p:spPr>
      </p:pic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id="{C5389E6D-3E71-4CA4-8357-B1439CF5BB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65016" y="293270"/>
            <a:ext cx="2295525" cy="704850"/>
          </a:xfrm>
        </p:spPr>
      </p:pic>
      <p:pic>
        <p:nvPicPr>
          <p:cNvPr id="3" name="Picture 5" descr="Icon&#10;&#10;Description automatically generated">
            <a:extLst>
              <a:ext uri="{FF2B5EF4-FFF2-40B4-BE49-F238E27FC236}">
                <a16:creationId xmlns:a16="http://schemas.microsoft.com/office/drawing/2014/main" id="{C4676160-5984-C3A8-011F-59D4374404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38131" y="5802583"/>
            <a:ext cx="420494" cy="475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2166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Graphical user interface&#10;&#10;Description automatically generated">
            <a:extLst>
              <a:ext uri="{FF2B5EF4-FFF2-40B4-BE49-F238E27FC236}">
                <a16:creationId xmlns:a16="http://schemas.microsoft.com/office/drawing/2014/main" id="{49B9CF9D-ADDF-0530-6012-17B711E05C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928" t="23099" r="16420" b="11988"/>
          <a:stretch/>
        </p:blipFill>
        <p:spPr>
          <a:xfrm>
            <a:off x="233680" y="219075"/>
            <a:ext cx="11684008" cy="6278057"/>
          </a:xfrm>
          <a:prstGeom prst="rect">
            <a:avLst/>
          </a:prstGeom>
        </p:spPr>
      </p:pic>
      <p:pic>
        <p:nvPicPr>
          <p:cNvPr id="3" name="Picture 5" descr="Icon&#10;&#10;Description automatically generated">
            <a:extLst>
              <a:ext uri="{FF2B5EF4-FFF2-40B4-BE49-F238E27FC236}">
                <a16:creationId xmlns:a16="http://schemas.microsoft.com/office/drawing/2014/main" id="{4EDEE8FC-C1D2-9DA9-AEC3-1F5F53C44C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8131" y="5802583"/>
            <a:ext cx="420494" cy="475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8984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608A176-4627-4F9E-8F2C-CA0CB0075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898" y="124219"/>
            <a:ext cx="10302240" cy="1325563"/>
          </a:xfrm>
        </p:spPr>
        <p:txBody>
          <a:bodyPr/>
          <a:lstStyle/>
          <a:p>
            <a:r>
              <a:rPr lang="hr-HR" b="1">
                <a:solidFill>
                  <a:schemeClr val="accent1"/>
                </a:solidFill>
              </a:rPr>
              <a:t>Media </a:t>
            </a:r>
            <a:r>
              <a:rPr lang="hr-HR" b="1" err="1">
                <a:solidFill>
                  <a:schemeClr val="accent1"/>
                </a:solidFill>
              </a:rPr>
              <a:t>Literacy</a:t>
            </a:r>
            <a:r>
              <a:rPr lang="hr-HR" b="1">
                <a:solidFill>
                  <a:schemeClr val="accent1"/>
                </a:solidFill>
              </a:rPr>
              <a:t> </a:t>
            </a:r>
            <a:r>
              <a:rPr lang="hr-HR" b="1" err="1">
                <a:solidFill>
                  <a:schemeClr val="accent1"/>
                </a:solidFill>
              </a:rPr>
              <a:t>Days</a:t>
            </a:r>
            <a:r>
              <a:rPr lang="hr-HR" b="1">
                <a:solidFill>
                  <a:schemeClr val="accent1"/>
                </a:solidFill>
              </a:rPr>
              <a:t> 2022</a:t>
            </a:r>
            <a:endParaRPr lang="en-GB" b="1">
              <a:solidFill>
                <a:schemeClr val="accent1"/>
              </a:solidFill>
              <a:cs typeface="Calibri Light"/>
            </a:endParaRPr>
          </a:p>
        </p:txBody>
      </p:sp>
      <p:sp>
        <p:nvSpPr>
          <p:cNvPr id="7" name="TekstniOkvir 6">
            <a:extLst>
              <a:ext uri="{FF2B5EF4-FFF2-40B4-BE49-F238E27FC236}">
                <a16:creationId xmlns:a16="http://schemas.microsoft.com/office/drawing/2014/main" id="{2D71FA4C-26C8-4C19-B0DC-D99A76601CA1}"/>
              </a:ext>
            </a:extLst>
          </p:cNvPr>
          <p:cNvSpPr txBox="1"/>
          <p:nvPr/>
        </p:nvSpPr>
        <p:spPr>
          <a:xfrm>
            <a:off x="323948" y="6204188"/>
            <a:ext cx="65473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/>
              <a:t>https://www.medijskapismenost.hr/mladi-i-mediji-rezultati-ankete/</a:t>
            </a:r>
          </a:p>
        </p:txBody>
      </p: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E2DE1342-983B-36AC-04B7-E538430C82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012414"/>
              </p:ext>
            </p:extLst>
          </p:nvPr>
        </p:nvGraphicFramePr>
        <p:xfrm>
          <a:off x="416560" y="1513840"/>
          <a:ext cx="7865319" cy="436880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635854">
                  <a:extLst>
                    <a:ext uri="{9D8B030D-6E8A-4147-A177-3AD203B41FA5}">
                      <a16:colId xmlns:a16="http://schemas.microsoft.com/office/drawing/2014/main" val="486003920"/>
                    </a:ext>
                  </a:extLst>
                </a:gridCol>
                <a:gridCol w="4229465">
                  <a:extLst>
                    <a:ext uri="{9D8B030D-6E8A-4147-A177-3AD203B41FA5}">
                      <a16:colId xmlns:a16="http://schemas.microsoft.com/office/drawing/2014/main" val="2306092214"/>
                    </a:ext>
                  </a:extLst>
                </a:gridCol>
              </a:tblGrid>
              <a:tr h="2631440"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0" u="none" strike="noStrike" noProof="0"/>
                        <a:t>89% </a:t>
                      </a:r>
                      <a:r>
                        <a:rPr lang="hr-HR" sz="1800" b="0" u="none" strike="noStrike" noProof="0" err="1"/>
                        <a:t>want</a:t>
                      </a:r>
                      <a:r>
                        <a:rPr lang="hr-HR" sz="1800" b="0" u="none" strike="noStrike" noProof="0"/>
                        <a:t> to </a:t>
                      </a:r>
                      <a:r>
                        <a:rPr lang="hr-HR" sz="1800" b="0" u="none" strike="noStrike" noProof="0" err="1"/>
                        <a:t>learn</a:t>
                      </a:r>
                      <a:r>
                        <a:rPr lang="hr-HR" sz="1800" b="0" u="none" strike="noStrike" noProof="0"/>
                        <a:t> more at </a:t>
                      </a:r>
                      <a:r>
                        <a:rPr lang="hr-HR" sz="1800" b="0" u="none" strike="noStrike" noProof="0" err="1"/>
                        <a:t>school</a:t>
                      </a:r>
                      <a:r>
                        <a:rPr lang="hr-HR" sz="1800" b="0" u="none" strike="noStrike" noProof="0"/>
                        <a:t> </a:t>
                      </a:r>
                      <a:r>
                        <a:rPr lang="hr-HR" sz="1800" b="0" u="none" strike="noStrike" noProof="0" err="1"/>
                        <a:t>about</a:t>
                      </a:r>
                      <a:r>
                        <a:rPr lang="hr-HR" sz="1800" b="0" u="none" strike="noStrike" noProof="0"/>
                        <a:t>: </a:t>
                      </a:r>
                      <a:endParaRPr lang="en-US" sz="1800" b="0" u="none" strike="noStrike" noProof="0"/>
                    </a:p>
                    <a:p>
                      <a:pPr marL="0" marR="0" lvl="0" indent="0" algn="l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u="none" strike="noStrike" noProof="0"/>
                        <a:t>- misinformation and disinformation </a:t>
                      </a:r>
                    </a:p>
                    <a:p>
                      <a:pPr marL="0" marR="0" lvl="0" indent="0" algn="l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u="none" strike="noStrike" noProof="0"/>
                        <a:t>- SM influence on our health</a:t>
                      </a:r>
                    </a:p>
                    <a:p>
                      <a:pPr marL="0" marR="0" lvl="0" indent="0" algn="l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u="none" strike="noStrike" noProof="0"/>
                        <a:t>- privacy protection </a:t>
                      </a:r>
                    </a:p>
                    <a:p>
                      <a:pPr marL="0" marR="0" lvl="0" indent="0" algn="l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u="none" strike="noStrike" noProof="0"/>
                        <a:t>- sexting and sextortion </a:t>
                      </a:r>
                    </a:p>
                    <a:p>
                      <a:pPr marL="0" marR="0" lvl="0" indent="0" algn="l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u="none" strike="noStrike" noProof="0"/>
                        <a:t>- media content analysis</a:t>
                      </a:r>
                    </a:p>
                  </a:txBody>
                  <a:tcPr>
                    <a:lnL w="28575">
                      <a:solidFill>
                        <a:schemeClr val="accent1"/>
                      </a:solidFill>
                    </a:lnL>
                    <a:lnR w="28575">
                      <a:solidFill>
                        <a:schemeClr val="accent1"/>
                      </a:solidFill>
                    </a:lnR>
                    <a:lnT w="28575">
                      <a:solidFill>
                        <a:schemeClr val="accent1"/>
                      </a:solidFill>
                    </a:lnT>
                    <a:lnB w="28575">
                      <a:solidFill>
                        <a:schemeClr val="accent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/>
                        <a:t>Every third young person: </a:t>
                      </a:r>
                    </a:p>
                    <a:p>
                      <a:pPr lvl="0">
                        <a:buNone/>
                      </a:pPr>
                      <a:r>
                        <a:rPr lang="en-US" b="0"/>
                        <a:t>- lacks self-confidence</a:t>
                      </a:r>
                    </a:p>
                    <a:p>
                      <a:pPr lvl="0">
                        <a:buNone/>
                      </a:pPr>
                      <a:r>
                        <a:rPr lang="en-US" b="0"/>
                        <a:t>- feels stressed or envious because of SM content</a:t>
                      </a:r>
                    </a:p>
                    <a:p>
                      <a:pPr lvl="0">
                        <a:buNone/>
                      </a:pPr>
                      <a:endParaRPr lang="en-US" b="0"/>
                    </a:p>
                    <a:p>
                      <a:pPr lvl="0">
                        <a:buNone/>
                      </a:pPr>
                      <a:endParaRPr lang="en-US" b="0"/>
                    </a:p>
                    <a:p>
                      <a:pPr lvl="0">
                        <a:buNone/>
                      </a:pPr>
                      <a:r>
                        <a:rPr lang="en-US" b="0"/>
                        <a:t>Every second young person spends more than three hours a day on SM</a:t>
                      </a:r>
                    </a:p>
                  </a:txBody>
                  <a:tcPr>
                    <a:lnL w="28575">
                      <a:solidFill>
                        <a:schemeClr val="accent1"/>
                      </a:solidFill>
                    </a:lnL>
                    <a:lnR w="28575">
                      <a:solidFill>
                        <a:schemeClr val="accent1"/>
                      </a:solidFill>
                    </a:lnR>
                    <a:lnT w="28575">
                      <a:solidFill>
                        <a:schemeClr val="accent1"/>
                      </a:solidFill>
                    </a:lnT>
                    <a:lnB w="28575">
                      <a:solidFill>
                        <a:schemeClr val="accent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4749490"/>
                  </a:ext>
                </a:extLst>
              </a:tr>
              <a:tr h="1425437"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0" i="0" u="none" strike="noStrike" noProof="0">
                          <a:latin typeface="Calibri"/>
                        </a:rPr>
                        <a:t>81% </a:t>
                      </a:r>
                      <a:r>
                        <a:rPr lang="hr-HR" sz="1800" b="0" i="0" u="none" strike="noStrike" noProof="0" err="1">
                          <a:latin typeface="Calibri"/>
                        </a:rPr>
                        <a:t>believe</a:t>
                      </a:r>
                      <a:r>
                        <a:rPr lang="hr-HR" sz="1800" b="0" i="0" u="none" strike="noStrike" noProof="0">
                          <a:latin typeface="Calibri"/>
                        </a:rPr>
                        <a:t> </a:t>
                      </a:r>
                      <a:r>
                        <a:rPr lang="hr-HR" sz="1800" b="0" i="0" u="none" strike="noStrike" noProof="0" err="1">
                          <a:latin typeface="Calibri"/>
                        </a:rPr>
                        <a:t>that</a:t>
                      </a:r>
                      <a:r>
                        <a:rPr lang="hr-HR" sz="1800" b="0" i="0" u="none" strike="noStrike" noProof="0">
                          <a:latin typeface="Calibri"/>
                        </a:rPr>
                        <a:t> </a:t>
                      </a:r>
                      <a:r>
                        <a:rPr lang="hr-HR" sz="1800" b="0" i="0" u="none" strike="noStrike" noProof="0" err="1">
                          <a:latin typeface="Calibri"/>
                        </a:rPr>
                        <a:t>media</a:t>
                      </a:r>
                      <a:r>
                        <a:rPr lang="hr-HR" sz="1800" b="0" i="0" u="none" strike="noStrike" noProof="0">
                          <a:latin typeface="Calibri"/>
                        </a:rPr>
                        <a:t> </a:t>
                      </a:r>
                      <a:r>
                        <a:rPr lang="hr-HR" sz="1800" b="0" i="0" u="none" strike="noStrike" noProof="0" err="1">
                          <a:latin typeface="Calibri"/>
                        </a:rPr>
                        <a:t>literacy</a:t>
                      </a:r>
                      <a:r>
                        <a:rPr lang="hr-HR" sz="1800" b="0" i="0" u="none" strike="noStrike" noProof="0">
                          <a:latin typeface="Calibri"/>
                        </a:rPr>
                        <a:t> </a:t>
                      </a:r>
                      <a:r>
                        <a:rPr lang="hr-HR" sz="1800" b="0" i="0" u="none" strike="noStrike" noProof="0" err="1">
                          <a:latin typeface="Calibri"/>
                        </a:rPr>
                        <a:t>should</a:t>
                      </a:r>
                      <a:r>
                        <a:rPr lang="hr-HR" sz="1800" b="0" i="0" u="none" strike="noStrike" noProof="0">
                          <a:latin typeface="Calibri"/>
                        </a:rPr>
                        <a:t> </a:t>
                      </a:r>
                      <a:r>
                        <a:rPr lang="hr-HR" sz="1800" b="0" i="0" u="none" strike="noStrike" noProof="0" err="1">
                          <a:latin typeface="Calibri"/>
                        </a:rPr>
                        <a:t>be</a:t>
                      </a:r>
                      <a:r>
                        <a:rPr lang="hr-HR" sz="1800" b="0" i="0" u="none" strike="noStrike" noProof="0">
                          <a:latin typeface="Calibri"/>
                        </a:rPr>
                        <a:t> </a:t>
                      </a:r>
                      <a:r>
                        <a:rPr lang="hr-HR" sz="1800" b="0" i="0" u="none" strike="noStrike" noProof="0" err="1">
                          <a:latin typeface="Calibri"/>
                        </a:rPr>
                        <a:t>integrated</a:t>
                      </a:r>
                      <a:r>
                        <a:rPr lang="hr-HR" sz="1800" b="0" i="0" u="none" strike="noStrike" noProof="0">
                          <a:latin typeface="Calibri"/>
                        </a:rPr>
                        <a:t> </a:t>
                      </a:r>
                      <a:r>
                        <a:rPr lang="hr-HR" sz="1800" b="0" i="0" u="none" strike="noStrike" noProof="0" err="1">
                          <a:latin typeface="Calibri"/>
                        </a:rPr>
                        <a:t>into</a:t>
                      </a:r>
                      <a:r>
                        <a:rPr lang="hr-HR" sz="1800" b="0" i="0" u="none" strike="noStrike" noProof="0">
                          <a:latin typeface="Calibri"/>
                        </a:rPr>
                        <a:t> </a:t>
                      </a:r>
                      <a:r>
                        <a:rPr lang="hr-HR" sz="1800" b="0" i="0" u="none" strike="noStrike" noProof="0" err="1">
                          <a:latin typeface="Calibri"/>
                        </a:rPr>
                        <a:t>curriculum</a:t>
                      </a:r>
                      <a:r>
                        <a:rPr lang="hr-HR" sz="1800" b="0" i="0" u="none" strike="noStrike" noProof="0">
                          <a:latin typeface="Calibri"/>
                        </a:rPr>
                        <a:t> </a:t>
                      </a:r>
                      <a:endParaRPr lang="en-US" sz="1800" b="0" i="0" u="none" strike="noStrike" noProof="0">
                        <a:latin typeface="Calibri"/>
                      </a:endParaRPr>
                    </a:p>
                    <a:p>
                      <a:pPr lvl="0">
                        <a:buNone/>
                      </a:pPr>
                      <a:endParaRPr lang="en-US" b="0">
                        <a:latin typeface="Calibri"/>
                      </a:endParaRPr>
                    </a:p>
                  </a:txBody>
                  <a:tcPr>
                    <a:lnL w="28575">
                      <a:solidFill>
                        <a:schemeClr val="accent1"/>
                      </a:solidFill>
                    </a:lnL>
                    <a:lnR w="28575">
                      <a:solidFill>
                        <a:schemeClr val="accent1"/>
                      </a:solidFill>
                    </a:lnR>
                    <a:lnT w="28575">
                      <a:solidFill>
                        <a:schemeClr val="accent1"/>
                      </a:solidFill>
                    </a:lnT>
                    <a:lnB w="28575">
                      <a:solidFill>
                        <a:schemeClr val="accent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0" i="0" u="none" strike="noStrike" noProof="0"/>
                        <a:t>The main source of information for young people: </a:t>
                      </a:r>
                      <a:endParaRPr lang="en-US" sz="1800" b="1" i="0" u="none" strike="noStrike" noProof="0"/>
                    </a:p>
                    <a:p>
                      <a:pPr lvl="0">
                        <a:buNone/>
                      </a:pPr>
                      <a:r>
                        <a:rPr lang="en-US" sz="1800" b="0" i="0" u="none" strike="noStrike" noProof="0"/>
                        <a:t>- SM</a:t>
                      </a:r>
                      <a:endParaRPr lang="en-US" sz="1800" b="1" i="0" u="none" strike="noStrike" noProof="0"/>
                    </a:p>
                    <a:p>
                      <a:pPr lvl="0">
                        <a:buNone/>
                      </a:pPr>
                      <a:r>
                        <a:rPr lang="en-US" sz="1800" b="0" i="0" u="none" strike="noStrike" noProof="0"/>
                        <a:t>- web sites</a:t>
                      </a:r>
                      <a:endParaRPr lang="en-US" sz="1800" b="1" i="0" u="none" strike="noStrike" noProof="0"/>
                    </a:p>
                    <a:p>
                      <a:pPr lvl="0">
                        <a:buNone/>
                      </a:pPr>
                      <a:r>
                        <a:rPr lang="en-US" sz="1800" b="0" i="0" u="none" strike="noStrike" noProof="0"/>
                        <a:t>- apps such as WhatsApp and Viber</a:t>
                      </a:r>
                      <a:endParaRPr lang="en-US" sz="1800" b="1" i="0" u="none" strike="noStrike" noProof="0"/>
                    </a:p>
                    <a:p>
                      <a:pPr lvl="0">
                        <a:buNone/>
                      </a:pPr>
                      <a:endParaRPr lang="hr-HR" sz="1800" b="0" i="0" u="none" strike="noStrike" noProof="0">
                        <a:latin typeface="Calibri Light"/>
                      </a:endParaRPr>
                    </a:p>
                  </a:txBody>
                  <a:tcPr>
                    <a:lnL w="28575">
                      <a:solidFill>
                        <a:schemeClr val="accent1"/>
                      </a:solidFill>
                    </a:lnL>
                    <a:lnR w="28575">
                      <a:solidFill>
                        <a:schemeClr val="accent1"/>
                      </a:solidFill>
                    </a:lnR>
                    <a:lnT w="28575">
                      <a:solidFill>
                        <a:schemeClr val="accent1"/>
                      </a:solidFill>
                    </a:lnT>
                    <a:lnB w="28575">
                      <a:solidFill>
                        <a:schemeClr val="accent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7966019"/>
                  </a:ext>
                </a:extLst>
              </a:tr>
            </a:tbl>
          </a:graphicData>
        </a:graphic>
      </p:graphicFrame>
      <p:pic>
        <p:nvPicPr>
          <p:cNvPr id="12" name="Picture 1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A360582C-8F3F-DE75-C077-7E2D870B5D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0000" y="2070735"/>
            <a:ext cx="2743200" cy="3874770"/>
          </a:xfrm>
          <a:prstGeom prst="rect">
            <a:avLst/>
          </a:prstGeom>
        </p:spPr>
      </p:pic>
      <p:pic>
        <p:nvPicPr>
          <p:cNvPr id="13" name="Picture 13" descr="Qr code&#10;&#10;Description automatically generated">
            <a:extLst>
              <a:ext uri="{FF2B5EF4-FFF2-40B4-BE49-F238E27FC236}">
                <a16:creationId xmlns:a16="http://schemas.microsoft.com/office/drawing/2014/main" id="{54284B28-BAB6-E5A7-F74C-4CEA9D1FE9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68560" y="116840"/>
            <a:ext cx="1717040" cy="1706880"/>
          </a:xfrm>
          <a:prstGeom prst="rect">
            <a:avLst/>
          </a:prstGeom>
        </p:spPr>
      </p:pic>
      <p:pic>
        <p:nvPicPr>
          <p:cNvPr id="5" name="Picture 5" descr="Icon&#10;&#10;Description automatically generated">
            <a:extLst>
              <a:ext uri="{FF2B5EF4-FFF2-40B4-BE49-F238E27FC236}">
                <a16:creationId xmlns:a16="http://schemas.microsoft.com/office/drawing/2014/main" id="{63161F67-FA32-3444-C133-CF812352B8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75761" y="6065990"/>
            <a:ext cx="420494" cy="475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2039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lika 4" descr="Slika na kojoj se prikazuje perasti, biljka, list&#10;&#10;Opis je automatski generiran">
            <a:extLst>
              <a:ext uri="{FF2B5EF4-FFF2-40B4-BE49-F238E27FC236}">
                <a16:creationId xmlns:a16="http://schemas.microsoft.com/office/drawing/2014/main" id="{380554C0-CDF3-495C-81C8-9755ED5A30A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82" b="-1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97A40DBF-0BD5-4A2E-BC66-EF18C77B05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22811" y="2091664"/>
            <a:ext cx="3822189" cy="3742762"/>
          </a:xfrm>
        </p:spPr>
        <p:txBody>
          <a:bodyPr>
            <a:normAutofit lnSpcReduction="10000"/>
          </a:bodyPr>
          <a:lstStyle/>
          <a:p>
            <a:pPr>
              <a:lnSpc>
                <a:spcPct val="200000"/>
              </a:lnSpc>
            </a:pPr>
            <a:r>
              <a:rPr lang="hr-HR"/>
              <a:t>Online </a:t>
            </a:r>
            <a:r>
              <a:rPr lang="hr-HR" err="1"/>
              <a:t>safety</a:t>
            </a:r>
            <a:r>
              <a:rPr lang="hr-HR"/>
              <a:t> </a:t>
            </a:r>
          </a:p>
          <a:p>
            <a:pPr>
              <a:lnSpc>
                <a:spcPct val="200000"/>
              </a:lnSpc>
            </a:pPr>
            <a:r>
              <a:rPr lang="hr-HR"/>
              <a:t>Digital </a:t>
            </a:r>
            <a:r>
              <a:rPr lang="hr-HR" err="1"/>
              <a:t>emotional</a:t>
            </a:r>
            <a:r>
              <a:rPr lang="hr-HR"/>
              <a:t> </a:t>
            </a:r>
            <a:r>
              <a:rPr lang="hr-HR" err="1"/>
              <a:t>intelligence</a:t>
            </a:r>
            <a:endParaRPr lang="hr-HR"/>
          </a:p>
          <a:p>
            <a:pPr>
              <a:lnSpc>
                <a:spcPct val="200000"/>
              </a:lnSpc>
            </a:pPr>
            <a:r>
              <a:rPr lang="hr-HR"/>
              <a:t>Digital </a:t>
            </a:r>
            <a:r>
              <a:rPr lang="hr-HR" err="1"/>
              <a:t>media</a:t>
            </a:r>
            <a:r>
              <a:rPr lang="hr-HR"/>
              <a:t> </a:t>
            </a:r>
            <a:r>
              <a:rPr lang="hr-HR" err="1"/>
              <a:t>literacy</a:t>
            </a:r>
            <a:endParaRPr lang="hr-HR"/>
          </a:p>
          <a:p>
            <a:pPr>
              <a:lnSpc>
                <a:spcPct val="200000"/>
              </a:lnSpc>
            </a:pPr>
            <a:endParaRPr lang="hr-HR"/>
          </a:p>
          <a:p>
            <a:pPr>
              <a:lnSpc>
                <a:spcPct val="200000"/>
              </a:lnSpc>
            </a:pPr>
            <a:endParaRPr lang="en-GB"/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7526EC44-818C-F1DD-F061-6E68B2B2FB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32205" y="6216509"/>
            <a:ext cx="420494" cy="475321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B4DC6736-1350-4CBE-BB9D-A05408B732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25368" y="-37630"/>
            <a:ext cx="3662263" cy="1899912"/>
          </a:xfrm>
          <a:solidFill>
            <a:schemeClr val="bg2"/>
          </a:solidFill>
          <a:ln>
            <a:noFill/>
          </a:ln>
        </p:spPr>
        <p:txBody>
          <a:bodyPr>
            <a:normAutofit/>
          </a:bodyPr>
          <a:lstStyle/>
          <a:p>
            <a:r>
              <a:rPr lang="hr-HR" sz="4800" b="1" err="1">
                <a:solidFill>
                  <a:srgbClr val="D40606"/>
                </a:solidFill>
              </a:rPr>
              <a:t>Three</a:t>
            </a:r>
            <a:r>
              <a:rPr lang="hr-HR" sz="4800" b="1">
                <a:solidFill>
                  <a:srgbClr val="D40606"/>
                </a:solidFill>
              </a:rPr>
              <a:t> </a:t>
            </a:r>
            <a:r>
              <a:rPr lang="hr-HR" sz="4800" b="1" err="1">
                <a:solidFill>
                  <a:srgbClr val="D40606"/>
                </a:solidFill>
              </a:rPr>
              <a:t>topics</a:t>
            </a:r>
            <a:endParaRPr lang="en-GB" sz="4800" b="1">
              <a:solidFill>
                <a:srgbClr val="D40606"/>
              </a:solidFill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5196809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DCC231C8-C761-4B31-9B1C-C6D19248C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BB090A4C-F89F-43A3-9C8E-5D7C80D93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" y="2152"/>
            <a:ext cx="12226505" cy="6856705"/>
          </a:xfrm>
          <a:solidFill>
            <a:srgbClr val="C00000"/>
          </a:solidFill>
        </p:spPr>
        <p:txBody>
          <a:bodyPr>
            <a:normAutofit/>
          </a:bodyPr>
          <a:lstStyle/>
          <a:p>
            <a:r>
              <a:rPr lang="hr-HR" sz="5200" b="1">
                <a:solidFill>
                  <a:srgbClr val="C00000"/>
                </a:solidFill>
                <a:latin typeface="Calibri Light"/>
                <a:cs typeface="Calibri"/>
              </a:rPr>
              <a:t>  </a:t>
            </a:r>
            <a:r>
              <a:rPr lang="hr-HR" sz="5200" b="1">
                <a:solidFill>
                  <a:schemeClr val="bg1"/>
                </a:solidFill>
                <a:latin typeface="Calibri Light"/>
                <a:cs typeface="Calibri"/>
              </a:rPr>
              <a:t>Online </a:t>
            </a:r>
            <a:r>
              <a:rPr lang="hr-HR" sz="5200" b="1" err="1">
                <a:solidFill>
                  <a:schemeClr val="bg1"/>
                </a:solidFill>
                <a:latin typeface="Calibri Light"/>
                <a:cs typeface="Calibri"/>
              </a:rPr>
              <a:t>Safety</a:t>
            </a:r>
            <a:endParaRPr lang="en-GB" sz="5200" b="1">
              <a:solidFill>
                <a:schemeClr val="bg1"/>
              </a:solidFill>
              <a:latin typeface="Calibri Light"/>
              <a:cs typeface="Calibri"/>
            </a:endParaRPr>
          </a:p>
        </p:txBody>
      </p:sp>
      <p:graphicFrame>
        <p:nvGraphicFramePr>
          <p:cNvPr id="5" name="Rezervirano mjesto sadržaja 2">
            <a:extLst>
              <a:ext uri="{FF2B5EF4-FFF2-40B4-BE49-F238E27FC236}">
                <a16:creationId xmlns:a16="http://schemas.microsoft.com/office/drawing/2014/main" id="{C74808C7-D9BE-68AC-92EF-5FAA24720BD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035004"/>
              </p:ext>
            </p:extLst>
          </p:nvPr>
        </p:nvGraphicFramePr>
        <p:xfrm>
          <a:off x="5093208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3" name="Picture 5" descr="Icon&#10;&#10;Description automatically generated">
            <a:extLst>
              <a:ext uri="{FF2B5EF4-FFF2-40B4-BE49-F238E27FC236}">
                <a16:creationId xmlns:a16="http://schemas.microsoft.com/office/drawing/2014/main" id="{CB9A1C5C-01BE-7402-B018-757F193F36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6300" y="192786"/>
            <a:ext cx="420494" cy="475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77361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1446</Words>
  <Application>Microsoft Office PowerPoint</Application>
  <PresentationFormat>Široki zaslon</PresentationFormat>
  <Paragraphs>226</Paragraphs>
  <Slides>39</Slides>
  <Notes>11</Notes>
  <HiddenSlides>0</HiddenSlides>
  <MMClips>1</MMClips>
  <ScaleCrop>false</ScaleCrop>
  <HeadingPairs>
    <vt:vector size="6" baseType="variant">
      <vt:variant>
        <vt:lpstr>Korišteni fontovi</vt:lpstr>
      </vt:variant>
      <vt:variant>
        <vt:i4>4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39</vt:i4>
      </vt:variant>
    </vt:vector>
  </HeadingPairs>
  <TitlesOfParts>
    <vt:vector size="44" baseType="lpstr">
      <vt:lpstr>Arial</vt:lpstr>
      <vt:lpstr>Calibri</vt:lpstr>
      <vt:lpstr>Calibri Light</vt:lpstr>
      <vt:lpstr>Source Sans Pro</vt:lpstr>
      <vt:lpstr>Tema sustava Office</vt:lpstr>
      <vt:lpstr>Digi Kittens in Lions’ World</vt:lpstr>
      <vt:lpstr>PowerPoint prezentacija</vt:lpstr>
      <vt:lpstr>Agree or disagree?</vt:lpstr>
      <vt:lpstr> Digital Literacy, Skill and Readiness</vt:lpstr>
      <vt:lpstr>PowerPoint prezentacija</vt:lpstr>
      <vt:lpstr>PowerPoint prezentacija</vt:lpstr>
      <vt:lpstr>Media Literacy Days 2022</vt:lpstr>
      <vt:lpstr>Three topics</vt:lpstr>
      <vt:lpstr>  Online Safety</vt:lpstr>
      <vt:lpstr>Privacy </vt:lpstr>
      <vt:lpstr>Online privacy – an oximoron? </vt:lpstr>
      <vt:lpstr>Cookies and bubbles</vt:lpstr>
      <vt:lpstr>Social media test</vt:lpstr>
      <vt:lpstr>PowerPoint prezentacija</vt:lpstr>
      <vt:lpstr>  You might wish to</vt:lpstr>
      <vt:lpstr>Strong Password</vt:lpstr>
      <vt:lpstr>Take a look at your social media page. What are the topics there? </vt:lpstr>
      <vt:lpstr>Digital Emotional Intelligence DQ Competencies:</vt:lpstr>
      <vt:lpstr> </vt:lpstr>
      <vt:lpstr>Plutchik’s Wheel of Emotion</vt:lpstr>
      <vt:lpstr>PowerPoint prezentacija</vt:lpstr>
      <vt:lpstr>Functions of emoji</vt:lpstr>
      <vt:lpstr>    Activities</vt:lpstr>
      <vt:lpstr>PowerPoint prezentacija</vt:lpstr>
      <vt:lpstr>PowerPoint prezentacija</vt:lpstr>
      <vt:lpstr>PowerPoint prezentacija</vt:lpstr>
      <vt:lpstr>Digital media literacy</vt:lpstr>
      <vt:lpstr>PowerPoint prezentacija</vt:lpstr>
      <vt:lpstr>PowerPoint prezentacija</vt:lpstr>
      <vt:lpstr>Fake news</vt:lpstr>
      <vt:lpstr>Is it authentic?</vt:lpstr>
      <vt:lpstr>PowerPoint prezentacija</vt:lpstr>
      <vt:lpstr>GCI Aimi Eguchi</vt:lpstr>
      <vt:lpstr>Which face is real? </vt:lpstr>
      <vt:lpstr>Signs of computer-generated faces</vt:lpstr>
      <vt:lpstr>Deepfake videos </vt:lpstr>
      <vt:lpstr>How to detect deepfake videos? </vt:lpstr>
      <vt:lpstr>What can I do about it in my class? </vt:lpstr>
      <vt:lpstr>Thank you!!!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 Kittens in Lions’ World</dc:title>
  <dc:creator>Lidija</dc:creator>
  <cp:lastModifiedBy>Lidija</cp:lastModifiedBy>
  <cp:revision>307</cp:revision>
  <dcterms:created xsi:type="dcterms:W3CDTF">2022-08-22T15:06:58Z</dcterms:created>
  <dcterms:modified xsi:type="dcterms:W3CDTF">2022-11-12T11:19:37Z</dcterms:modified>
</cp:coreProperties>
</file>