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6858000" cx="12192000"/>
  <p:notesSz cx="6858000" cy="9144000"/>
  <p:embeddedFontLst>
    <p:embeddedFont>
      <p:font typeface="Proxima Nova"/>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51" roundtripDataSignature="AMtx7mjl0PoV/xiLi4wCdOI+ZOMXNyV7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roximaNova-bold.fntdata"/><Relationship Id="rId47" Type="http://schemas.openxmlformats.org/officeDocument/2006/relationships/font" Target="fonts/ProximaNova-regular.fntdata"/><Relationship Id="rId49" Type="http://schemas.openxmlformats.org/officeDocument/2006/relationships/font" Target="fonts/ProximaNova-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customschemas.google.com/relationships/presentationmetadata" Target="metadata"/><Relationship Id="rId50" Type="http://schemas.openxmlformats.org/officeDocument/2006/relationships/font" Target="fonts/ProximaNova-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hr-H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hr-HR"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type="blank">
  <p:cSld name="BLANK">
    <p:spTree>
      <p:nvGrpSpPr>
        <p:cNvPr id="16" name="Shape 16"/>
        <p:cNvGrpSpPr/>
        <p:nvPr/>
      </p:nvGrpSpPr>
      <p:grpSpPr>
        <a:xfrm>
          <a:off x="0" y="0"/>
          <a:ext cx="0" cy="0"/>
          <a:chOff x="0" y="0"/>
          <a:chExt cx="0" cy="0"/>
        </a:xfrm>
      </p:grpSpPr>
      <p:sp>
        <p:nvSpPr>
          <p:cNvPr id="17" name="Google Shape;17;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vertTx">
  <p:cSld name="VERTICAL_TEXT">
    <p:spTree>
      <p:nvGrpSpPr>
        <p:cNvPr id="74" name="Shape 74"/>
        <p:cNvGrpSpPr/>
        <p:nvPr/>
      </p:nvGrpSpPr>
      <p:grpSpPr>
        <a:xfrm>
          <a:off x="0" y="0"/>
          <a:ext cx="0" cy="0"/>
          <a:chOff x="0" y="0"/>
          <a:chExt cx="0" cy="0"/>
        </a:xfrm>
      </p:grpSpPr>
      <p:sp>
        <p:nvSpPr>
          <p:cNvPr id="75" name="Google Shape;75;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type="vertTitleAndTx">
  <p:cSld name="VERTICAL_TITLE_AND_VERTICAL_TEXT">
    <p:spTree>
      <p:nvGrpSpPr>
        <p:cNvPr id="80" name="Shape 80"/>
        <p:cNvGrpSpPr/>
        <p:nvPr/>
      </p:nvGrpSpPr>
      <p:grpSpPr>
        <a:xfrm>
          <a:off x="0" y="0"/>
          <a:ext cx="0" cy="0"/>
          <a:chOff x="0" y="0"/>
          <a:chExt cx="0" cy="0"/>
        </a:xfrm>
      </p:grpSpPr>
      <p:sp>
        <p:nvSpPr>
          <p:cNvPr id="81" name="Google Shape;81;p5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5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type="title">
  <p:cSld name="TITLE">
    <p:spTree>
      <p:nvGrpSpPr>
        <p:cNvPr id="20" name="Shape 20"/>
        <p:cNvGrpSpPr/>
        <p:nvPr/>
      </p:nvGrpSpPr>
      <p:grpSpPr>
        <a:xfrm>
          <a:off x="0" y="0"/>
          <a:ext cx="0" cy="0"/>
          <a:chOff x="0" y="0"/>
          <a:chExt cx="0" cy="0"/>
        </a:xfrm>
      </p:grpSpPr>
      <p:sp>
        <p:nvSpPr>
          <p:cNvPr id="21" name="Google Shape;21;p4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Twentieth Centur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4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 name="Google Shape;2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type="obj">
  <p:cSld name="OBJECT">
    <p:spTree>
      <p:nvGrpSpPr>
        <p:cNvPr id="26" name="Shape 26"/>
        <p:cNvGrpSpPr/>
        <p:nvPr/>
      </p:nvGrpSpPr>
      <p:grpSpPr>
        <a:xfrm>
          <a:off x="0" y="0"/>
          <a:ext cx="0" cy="0"/>
          <a:chOff x="0" y="0"/>
          <a:chExt cx="0" cy="0"/>
        </a:xfrm>
      </p:grpSpPr>
      <p:sp>
        <p:nvSpPr>
          <p:cNvPr id="27" name="Google Shape;27;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4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type="secHead">
  <p:cSld name="SECTION_HEADER">
    <p:spTree>
      <p:nvGrpSpPr>
        <p:cNvPr id="32" name="Shape 32"/>
        <p:cNvGrpSpPr/>
        <p:nvPr/>
      </p:nvGrpSpPr>
      <p:grpSpPr>
        <a:xfrm>
          <a:off x="0" y="0"/>
          <a:ext cx="0" cy="0"/>
          <a:chOff x="0" y="0"/>
          <a:chExt cx="0" cy="0"/>
        </a:xfrm>
      </p:grpSpPr>
      <p:sp>
        <p:nvSpPr>
          <p:cNvPr id="33" name="Google Shape;33;p4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Twentieth Centur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4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5" name="Google Shape;35;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twoObj">
  <p:cSld name="TWO_OBJECTS">
    <p:spTree>
      <p:nvGrpSpPr>
        <p:cNvPr id="38" name="Shape 38"/>
        <p:cNvGrpSpPr/>
        <p:nvPr/>
      </p:nvGrpSpPr>
      <p:grpSpPr>
        <a:xfrm>
          <a:off x="0" y="0"/>
          <a:ext cx="0" cy="0"/>
          <a:chOff x="0" y="0"/>
          <a:chExt cx="0" cy="0"/>
        </a:xfrm>
      </p:grpSpPr>
      <p:sp>
        <p:nvSpPr>
          <p:cNvPr id="39" name="Google Shape;39;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4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4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twoTxTwoObj">
  <p:cSld name="TWO_OBJECTS_WITH_TEXT">
    <p:spTree>
      <p:nvGrpSpPr>
        <p:cNvPr id="45" name="Shape 45"/>
        <p:cNvGrpSpPr/>
        <p:nvPr/>
      </p:nvGrpSpPr>
      <p:grpSpPr>
        <a:xfrm>
          <a:off x="0" y="0"/>
          <a:ext cx="0" cy="0"/>
          <a:chOff x="0" y="0"/>
          <a:chExt cx="0" cy="0"/>
        </a:xfrm>
      </p:grpSpPr>
      <p:sp>
        <p:nvSpPr>
          <p:cNvPr id="46" name="Google Shape;46;p48"/>
          <p:cNvSpPr/>
          <p:nvPr/>
        </p:nvSpPr>
        <p:spPr>
          <a:xfrm>
            <a:off x="9258678" y="3897475"/>
            <a:ext cx="775136"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00">
                <a:solidFill>
                  <a:srgbClr val="FFFFFF"/>
                </a:solidFill>
                <a:latin typeface="Calibri"/>
                <a:ea typeface="Calibri"/>
                <a:cs typeface="Calibri"/>
                <a:sym typeface="Calibri"/>
              </a:rPr>
              <a:t>PPT模板下载：www.1ppt.com/moban/          行业PPT模板：www.1ppt.com/hangye/ </a:t>
            </a:r>
            <a:endParaRPr/>
          </a:p>
          <a:p>
            <a:pPr indent="0" lvl="0" marL="0" marR="0" rtl="0" algn="l">
              <a:spcBef>
                <a:spcPts val="0"/>
              </a:spcBef>
              <a:spcAft>
                <a:spcPts val="0"/>
              </a:spcAft>
              <a:buNone/>
            </a:pPr>
            <a:r>
              <a:rPr lang="hr-HR" sz="100">
                <a:solidFill>
                  <a:srgbClr val="FFFFFF"/>
                </a:solidFill>
                <a:latin typeface="Calibri"/>
                <a:ea typeface="Calibri"/>
                <a:cs typeface="Calibri"/>
                <a:sym typeface="Calibri"/>
              </a:rPr>
              <a:t>节日PPT模板：www.1ppt.com/jieri/          PPT素材：www.1ppt.com/sucai/</a:t>
            </a:r>
            <a:endParaRPr/>
          </a:p>
          <a:p>
            <a:pPr indent="0" lvl="0" marL="0" marR="0" rtl="0" algn="l">
              <a:spcBef>
                <a:spcPts val="0"/>
              </a:spcBef>
              <a:spcAft>
                <a:spcPts val="0"/>
              </a:spcAft>
              <a:buNone/>
            </a:pPr>
            <a:r>
              <a:rPr lang="hr-HR" sz="100">
                <a:solidFill>
                  <a:srgbClr val="FFFFFF"/>
                </a:solidFill>
                <a:latin typeface="Calibri"/>
                <a:ea typeface="Calibri"/>
                <a:cs typeface="Calibri"/>
                <a:sym typeface="Calibri"/>
              </a:rPr>
              <a:t>PPT背景图片：www.1ppt.com/beijing/        PPT图表：www.1ppt.com/tubiao/      </a:t>
            </a:r>
            <a:endParaRPr/>
          </a:p>
          <a:p>
            <a:pPr indent="0" lvl="0" marL="0" marR="0" rtl="0" algn="l">
              <a:spcBef>
                <a:spcPts val="0"/>
              </a:spcBef>
              <a:spcAft>
                <a:spcPts val="0"/>
              </a:spcAft>
              <a:buNone/>
            </a:pPr>
            <a:r>
              <a:rPr lang="hr-HR" sz="100">
                <a:solidFill>
                  <a:srgbClr val="FFFFFF"/>
                </a:solidFill>
                <a:latin typeface="Calibri"/>
                <a:ea typeface="Calibri"/>
                <a:cs typeface="Calibri"/>
                <a:sym typeface="Calibri"/>
              </a:rPr>
              <a:t>精美PPT下载：www.1ppt.com/xiazai/         PPT教程： www.1ppt.com/powerpoint/      </a:t>
            </a:r>
            <a:endParaRPr/>
          </a:p>
          <a:p>
            <a:pPr indent="0" lvl="0" marL="0" marR="0" rtl="0" algn="l">
              <a:spcBef>
                <a:spcPts val="0"/>
              </a:spcBef>
              <a:spcAft>
                <a:spcPts val="0"/>
              </a:spcAft>
              <a:buNone/>
            </a:pPr>
            <a:r>
              <a:rPr lang="hr-HR" sz="100">
                <a:solidFill>
                  <a:srgbClr val="FFFFFF"/>
                </a:solidFill>
                <a:latin typeface="Calibri"/>
                <a:ea typeface="Calibri"/>
                <a:cs typeface="Calibri"/>
                <a:sym typeface="Calibri"/>
              </a:rPr>
              <a:t>PPT课件：www.1ppt.com/kejian/             字体下载：www.1ppt.com/ziti/</a:t>
            </a:r>
            <a:endParaRPr/>
          </a:p>
          <a:p>
            <a:pPr indent="0" lvl="0" marL="0" marR="0" rtl="0" algn="l">
              <a:spcBef>
                <a:spcPts val="0"/>
              </a:spcBef>
              <a:spcAft>
                <a:spcPts val="0"/>
              </a:spcAft>
              <a:buNone/>
            </a:pPr>
            <a:r>
              <a:rPr lang="hr-HR" sz="100">
                <a:solidFill>
                  <a:srgbClr val="FFFFFF"/>
                </a:solidFill>
                <a:latin typeface="Calibri"/>
                <a:ea typeface="Calibri"/>
                <a:cs typeface="Calibri"/>
                <a:sym typeface="Calibri"/>
              </a:rPr>
              <a:t>工作总结PPT：www.1ppt.com/xiazai/zongjie/ 工作计划：www.1ppt.com/xiazai/jihua/</a:t>
            </a:r>
            <a:endParaRPr/>
          </a:p>
          <a:p>
            <a:pPr indent="0" lvl="0" marL="0" marR="0" rtl="0" algn="l">
              <a:spcBef>
                <a:spcPts val="0"/>
              </a:spcBef>
              <a:spcAft>
                <a:spcPts val="0"/>
              </a:spcAft>
              <a:buNone/>
            </a:pPr>
            <a:r>
              <a:rPr lang="hr-HR" sz="100">
                <a:solidFill>
                  <a:srgbClr val="FFFFFF"/>
                </a:solidFill>
                <a:latin typeface="Calibri"/>
                <a:ea typeface="Calibri"/>
                <a:cs typeface="Calibri"/>
                <a:sym typeface="Calibri"/>
              </a:rPr>
              <a:t>商务PPT模板：www.1ppt.com/moban/shangwu/  个人简历PPT：www.1ppt.com/xiazai/jianli/  </a:t>
            </a:r>
            <a:endParaRPr/>
          </a:p>
          <a:p>
            <a:pPr indent="0" lvl="0" marL="0" marR="0" rtl="0" algn="l">
              <a:spcBef>
                <a:spcPts val="0"/>
              </a:spcBef>
              <a:spcAft>
                <a:spcPts val="0"/>
              </a:spcAft>
              <a:buNone/>
            </a:pPr>
            <a:r>
              <a:rPr lang="hr-HR" sz="100">
                <a:solidFill>
                  <a:srgbClr val="FFFFFF"/>
                </a:solidFill>
                <a:latin typeface="Calibri"/>
                <a:ea typeface="Calibri"/>
                <a:cs typeface="Calibri"/>
                <a:sym typeface="Calibri"/>
              </a:rPr>
              <a:t>毕业答辩PPT：www.1ppt.com/xiazai/dabian/  工作汇报PPT：www.1ppt.com/xiazai/huibao/    </a:t>
            </a:r>
            <a:endParaRPr/>
          </a:p>
          <a:p>
            <a:pPr indent="0" lvl="0" marL="0" marR="0" rtl="0" algn="l">
              <a:spcBef>
                <a:spcPts val="0"/>
              </a:spcBef>
              <a:spcAft>
                <a:spcPts val="0"/>
              </a:spcAft>
              <a:buNone/>
            </a:pPr>
            <a:r>
              <a:rPr lang="hr-HR" sz="100">
                <a:solidFill>
                  <a:srgbClr val="FFFFFF"/>
                </a:solidFill>
                <a:latin typeface="Calibri"/>
                <a:ea typeface="Calibri"/>
                <a:cs typeface="Calibri"/>
                <a:sym typeface="Calibri"/>
              </a:rPr>
              <a:t> </a:t>
            </a:r>
            <a:endParaRPr/>
          </a:p>
        </p:txBody>
      </p:sp>
      <p:sp>
        <p:nvSpPr>
          <p:cNvPr id="47" name="Google Shape;47;p4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4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4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4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4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itleOnly">
  <p:cSld name="TITLE_ONLY">
    <p:spTree>
      <p:nvGrpSpPr>
        <p:cNvPr id="55" name="Shape 55"/>
        <p:cNvGrpSpPr/>
        <p:nvPr/>
      </p:nvGrpSpPr>
      <p:grpSpPr>
        <a:xfrm>
          <a:off x="0" y="0"/>
          <a:ext cx="0" cy="0"/>
          <a:chOff x="0" y="0"/>
          <a:chExt cx="0" cy="0"/>
        </a:xfrm>
      </p:grpSpPr>
      <p:sp>
        <p:nvSpPr>
          <p:cNvPr id="56" name="Google Shape;56;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type="objTx">
  <p:cSld name="OBJECT_WITH_CAPTION_TEXT">
    <p:spTree>
      <p:nvGrpSpPr>
        <p:cNvPr id="60" name="Shape 60"/>
        <p:cNvGrpSpPr/>
        <p:nvPr/>
      </p:nvGrpSpPr>
      <p:grpSpPr>
        <a:xfrm>
          <a:off x="0" y="0"/>
          <a:ext cx="0" cy="0"/>
          <a:chOff x="0" y="0"/>
          <a:chExt cx="0" cy="0"/>
        </a:xfrm>
      </p:grpSpPr>
      <p:sp>
        <p:nvSpPr>
          <p:cNvPr id="61" name="Google Shape;61;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5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5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picTx">
  <p:cSld name="PICTURE_WITH_CAPTION_TEXT">
    <p:spTree>
      <p:nvGrpSpPr>
        <p:cNvPr id="67" name="Shape 67"/>
        <p:cNvGrpSpPr/>
        <p:nvPr/>
      </p:nvGrpSpPr>
      <p:grpSpPr>
        <a:xfrm>
          <a:off x="0" y="0"/>
          <a:ext cx="0" cy="0"/>
          <a:chOff x="0" y="0"/>
          <a:chExt cx="0" cy="0"/>
        </a:xfrm>
      </p:grpSpPr>
      <p:sp>
        <p:nvSpPr>
          <p:cNvPr id="68" name="Google Shape;68;p5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51"/>
          <p:cNvSpPr/>
          <p:nvPr>
            <p:ph idx="2" type="pic"/>
          </p:nvPr>
        </p:nvSpPr>
        <p:spPr>
          <a:xfrm>
            <a:off x="5183188" y="987425"/>
            <a:ext cx="6172200" cy="4873625"/>
          </a:xfrm>
          <a:prstGeom prst="rect">
            <a:avLst/>
          </a:prstGeom>
          <a:noFill/>
          <a:ln>
            <a:noFill/>
          </a:ln>
        </p:spPr>
      </p:sp>
      <p:sp>
        <p:nvSpPr>
          <p:cNvPr id="70" name="Google Shape;70;p5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42"/>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Twentieth Century"/>
              <a:buNone/>
              <a:defRPr b="0" i="0" sz="4400" u="none" cap="none" strike="noStrik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4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Rockwell"/>
                <a:ea typeface="Rockwell"/>
                <a:cs typeface="Rockwell"/>
                <a:sym typeface="Rockwel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Rockwell"/>
                <a:ea typeface="Rockwell"/>
                <a:cs typeface="Rockwell"/>
                <a:sym typeface="Rockwel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Rockwell"/>
                <a:ea typeface="Rockwell"/>
                <a:cs typeface="Rockwell"/>
                <a:sym typeface="Rockwel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9pPr>
          </a:lstStyle>
          <a:p/>
        </p:txBody>
      </p:sp>
      <p:sp>
        <p:nvSpPr>
          <p:cNvPr id="13" name="Google Shape;13;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Rockwell"/>
                <a:ea typeface="Rockwell"/>
                <a:cs typeface="Rockwell"/>
                <a:sym typeface="Rockwell"/>
              </a:defRPr>
            </a:lvl1pPr>
            <a:lvl2pPr lvl="1"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4" name="Google Shape;14;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Rockwell"/>
                <a:ea typeface="Rockwell"/>
                <a:cs typeface="Rockwell"/>
                <a:sym typeface="Rockwell"/>
              </a:defRPr>
            </a:lvl1pPr>
            <a:lvl2pPr lvl="1"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5" name="Google Shape;15;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Rockwell"/>
                <a:ea typeface="Rockwell"/>
                <a:cs typeface="Rockwell"/>
                <a:sym typeface="Rockwell"/>
              </a:defRPr>
            </a:lvl1pPr>
            <a:lvl2pPr indent="0" lvl="1" marL="0" marR="0" rtl="0" algn="r">
              <a:spcBef>
                <a:spcPts val="0"/>
              </a:spcBef>
              <a:buNone/>
              <a:defRPr b="0" i="0" sz="1200" u="none" cap="none" strike="noStrike">
                <a:solidFill>
                  <a:srgbClr val="888888"/>
                </a:solidFill>
                <a:latin typeface="Rockwell"/>
                <a:ea typeface="Rockwell"/>
                <a:cs typeface="Rockwell"/>
                <a:sym typeface="Rockwell"/>
              </a:defRPr>
            </a:lvl2pPr>
            <a:lvl3pPr indent="0" lvl="2" marL="0" marR="0" rtl="0" algn="r">
              <a:spcBef>
                <a:spcPts val="0"/>
              </a:spcBef>
              <a:buNone/>
              <a:defRPr b="0" i="0" sz="1200" u="none" cap="none" strike="noStrike">
                <a:solidFill>
                  <a:srgbClr val="888888"/>
                </a:solidFill>
                <a:latin typeface="Rockwell"/>
                <a:ea typeface="Rockwell"/>
                <a:cs typeface="Rockwell"/>
                <a:sym typeface="Rockwell"/>
              </a:defRPr>
            </a:lvl3pPr>
            <a:lvl4pPr indent="0" lvl="3" marL="0" marR="0" rtl="0" algn="r">
              <a:spcBef>
                <a:spcPts val="0"/>
              </a:spcBef>
              <a:buNone/>
              <a:defRPr b="0" i="0" sz="1200" u="none" cap="none" strike="noStrike">
                <a:solidFill>
                  <a:srgbClr val="888888"/>
                </a:solidFill>
                <a:latin typeface="Rockwell"/>
                <a:ea typeface="Rockwell"/>
                <a:cs typeface="Rockwell"/>
                <a:sym typeface="Rockwell"/>
              </a:defRPr>
            </a:lvl4pPr>
            <a:lvl5pPr indent="0" lvl="4" marL="0" marR="0" rtl="0" algn="r">
              <a:spcBef>
                <a:spcPts val="0"/>
              </a:spcBef>
              <a:buNone/>
              <a:defRPr b="0" i="0" sz="1200" u="none" cap="none" strike="noStrike">
                <a:solidFill>
                  <a:srgbClr val="888888"/>
                </a:solidFill>
                <a:latin typeface="Rockwell"/>
                <a:ea typeface="Rockwell"/>
                <a:cs typeface="Rockwell"/>
                <a:sym typeface="Rockwell"/>
              </a:defRPr>
            </a:lvl5pPr>
            <a:lvl6pPr indent="0" lvl="5" marL="0" marR="0" rtl="0" algn="r">
              <a:spcBef>
                <a:spcPts val="0"/>
              </a:spcBef>
              <a:buNone/>
              <a:defRPr b="0" i="0" sz="1200" u="none" cap="none" strike="noStrike">
                <a:solidFill>
                  <a:srgbClr val="888888"/>
                </a:solidFill>
                <a:latin typeface="Rockwell"/>
                <a:ea typeface="Rockwell"/>
                <a:cs typeface="Rockwell"/>
                <a:sym typeface="Rockwell"/>
              </a:defRPr>
            </a:lvl6pPr>
            <a:lvl7pPr indent="0" lvl="6" marL="0" marR="0" rtl="0" algn="r">
              <a:spcBef>
                <a:spcPts val="0"/>
              </a:spcBef>
              <a:buNone/>
              <a:defRPr b="0" i="0" sz="1200" u="none" cap="none" strike="noStrike">
                <a:solidFill>
                  <a:srgbClr val="888888"/>
                </a:solidFill>
                <a:latin typeface="Rockwell"/>
                <a:ea typeface="Rockwell"/>
                <a:cs typeface="Rockwell"/>
                <a:sym typeface="Rockwell"/>
              </a:defRPr>
            </a:lvl7pPr>
            <a:lvl8pPr indent="0" lvl="7" marL="0" marR="0" rtl="0" algn="r">
              <a:spcBef>
                <a:spcPts val="0"/>
              </a:spcBef>
              <a:buNone/>
              <a:defRPr b="0" i="0" sz="1200" u="none" cap="none" strike="noStrike">
                <a:solidFill>
                  <a:srgbClr val="888888"/>
                </a:solidFill>
                <a:latin typeface="Rockwell"/>
                <a:ea typeface="Rockwell"/>
                <a:cs typeface="Rockwell"/>
                <a:sym typeface="Rockwell"/>
              </a:defRPr>
            </a:lvl8pPr>
            <a:lvl9pPr indent="0" lvl="8" marL="0" marR="0" rtl="0" algn="r">
              <a:spcBef>
                <a:spcPts val="0"/>
              </a:spcBef>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hr-HR"/>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ed.ted.com/on/I2j5ugxc" TargetMode="External"/><Relationship Id="rId4" Type="http://schemas.openxmlformats.org/officeDocument/2006/relationships/image" Target="../media/image13.jpg"/><Relationship Id="rId5" Type="http://schemas.openxmlformats.org/officeDocument/2006/relationships/hyperlink" Target="https://ed.ted.com/on/I2j5ugxc"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25.jpg"/><Relationship Id="rId5" Type="http://schemas.openxmlformats.org/officeDocument/2006/relationships/image" Target="../media/image17.jpg"/><Relationship Id="rId6" Type="http://schemas.openxmlformats.org/officeDocument/2006/relationships/image" Target="../media/image2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hyperlink" Target="https://view.genial.ly/603dd74932567d0d0a51233b/interactive-content-house-and-home-vocabulary" TargetMode="External"/><Relationship Id="rId4" Type="http://schemas.openxmlformats.org/officeDocument/2006/relationships/hyperlink" Target="https://www.youtube.com/watch?v=0vAQU6kuFQ0" TargetMode="External"/><Relationship Id="rId5" Type="http://schemas.openxmlformats.org/officeDocument/2006/relationships/hyperlink" Target="https://www.youtube.com/watch?v=9FqHINIs4Rc" TargetMode="External"/><Relationship Id="rId6" Type="http://schemas.openxmlformats.org/officeDocument/2006/relationships/image" Target="../media/image36.jpg"/><Relationship Id="rId7" Type="http://schemas.openxmlformats.org/officeDocument/2006/relationships/image" Target="../media/image31.jpg"/><Relationship Id="rId8"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hyperlink" Target="https://wke.lt/w/s/rcmOMq" TargetMode="External"/><Relationship Id="rId4" Type="http://schemas.openxmlformats.org/officeDocument/2006/relationships/hyperlink" Target="https://wke.lt/w/s/rcmOMq"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hyperlink" Target="https://www.youtube.com/watch?v=O4brzUAaTS0" TargetMode="External"/><Relationship Id="rId4" Type="http://schemas.openxmlformats.org/officeDocument/2006/relationships/image" Target="../media/image18.jpg"/><Relationship Id="rId5"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jpg"/><Relationship Id="rId4" Type="http://schemas.openxmlformats.org/officeDocument/2006/relationships/image" Target="../media/image19.jpg"/><Relationship Id="rId5" Type="http://schemas.openxmlformats.org/officeDocument/2006/relationships/hyperlink" Target="https://online.king.edu/infographics/company-culture/" TargetMode="External"/><Relationship Id="rId6" Type="http://schemas.openxmlformats.org/officeDocument/2006/relationships/hyperlink" Target="https://online.king.edu/infographics/company-culture/" TargetMode="External"/><Relationship Id="rId7" Type="http://schemas.openxmlformats.org/officeDocument/2006/relationships/hyperlink" Target="https://diversitymbamagazine.com/leadership/you-can-learn-a-lot-about-leadership-from-a-little-beehiv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4.jpg"/><Relationship Id="rId4" Type="http://schemas.openxmlformats.org/officeDocument/2006/relationships/image" Target="../media/image40.png"/><Relationship Id="rId5" Type="http://schemas.openxmlformats.org/officeDocument/2006/relationships/hyperlink" Target="https://asknature.org/resource/hooked-on-you/"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hyperlink" Target="https://www.ted.com/talks/janine_benyus_biomimicry_in_action"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5.jpg"/><Relationship Id="rId4" Type="http://schemas.openxmlformats.org/officeDocument/2006/relationships/hyperlink" Target="https://www.youtube.com/watch?v=MFHcSrNRU5E&amp;t=4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9.jpg"/><Relationship Id="rId4" Type="http://schemas.openxmlformats.org/officeDocument/2006/relationships/image" Target="../media/image30.jpg"/><Relationship Id="rId5" Type="http://schemas.openxmlformats.org/officeDocument/2006/relationships/image" Target="../media/image27.jpg"/><Relationship Id="rId6" Type="http://schemas.openxmlformats.org/officeDocument/2006/relationships/image" Target="../media/image33.jpg"/><Relationship Id="rId7" Type="http://schemas.openxmlformats.org/officeDocument/2006/relationships/image" Target="../media/image3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padlet.com/mirtakk/1503po6x30qostat" TargetMode="Externa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7.jp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view.genial.ly/62a732642efcfe0017509ed3/presentation-do-you-care-what-you-wear"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express.adobe.com/video/pA2BcjHzEW39R" TargetMode="External"/><Relationship Id="rId4" Type="http://schemas.openxmlformats.org/officeDocument/2006/relationships/hyperlink" Target="https://express.adobe.com/video/pA2BcjHzEW39R" TargetMode="External"/><Relationship Id="rId5" Type="http://schemas.openxmlformats.org/officeDocument/2006/relationships/hyperlink" Target="https://express.adobe.com/video/rrlsXfi5kuKfn"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hyperlink" Target="https://esdw.eu/events/examine-your-consumer-habits-and-lifestyle/" TargetMode="External"/><Relationship Id="rId4" Type="http://schemas.openxmlformats.org/officeDocument/2006/relationships/hyperlink" Target="http://ss-ekonomsko-birotehnicka-sb.skole.hr/?news_hk=1&amp;news_id=1901&amp;mshow=290#mod_news" TargetMode="External"/><Relationship Id="rId5" Type="http://schemas.openxmlformats.org/officeDocument/2006/relationships/hyperlink" Target="https://esdw.eu/events/sustainable-shopping-for-clothes/" TargetMode="External"/><Relationship Id="rId6" Type="http://schemas.openxmlformats.org/officeDocument/2006/relationships/hyperlink" Target="http://ss-ekonomsko-birotehnicka-sb.skole.hr/?news_hk=1&amp;news_id=2152&amp;mshow=290#mod_new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hyperlink" Target="https://padlet.com/mirtakk/1503po6x30qostat/wish/2364569747" TargetMode="External"/><Relationship Id="rId4" Type="http://schemas.openxmlformats.org/officeDocument/2006/relationships/hyperlink" Target="https://express.adobe.com/page/37KzFYDdysgmb/" TargetMode="External"/><Relationship Id="rId5" Type="http://schemas.openxmlformats.org/officeDocument/2006/relationships/hyperlink" Target="https://view.genial.ly/62a732642efcfe0017509ed3/presentation-do-you-care-what-you-wear" TargetMode="External"/><Relationship Id="rId6" Type="http://schemas.openxmlformats.org/officeDocument/2006/relationships/hyperlink" Target="https://express.adobe.com/page/aSgFDOUExLjSA/"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hyperlink" Target="mailto:mirtakk@gmail.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2.jpg"/><Relationship Id="rId5"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
          <p:cNvSpPr txBox="1"/>
          <p:nvPr/>
        </p:nvSpPr>
        <p:spPr>
          <a:xfrm>
            <a:off x="442331" y="1067909"/>
            <a:ext cx="11307337"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99900"/>
              </a:buClr>
              <a:buSzPts val="5400"/>
              <a:buFont typeface="Twentieth Century"/>
              <a:buNone/>
            </a:pPr>
            <a:r>
              <a:rPr b="1" i="0" lang="hr-HR" sz="5400" u="none" cap="none" strike="noStrike">
                <a:solidFill>
                  <a:srgbClr val="099900"/>
                </a:solidFill>
                <a:latin typeface="Twentieth Century"/>
                <a:ea typeface="Twentieth Century"/>
                <a:cs typeface="Twentieth Century"/>
                <a:sym typeface="Twentieth Century"/>
              </a:rPr>
              <a:t>3 Ways for Your Students to Go Green</a:t>
            </a:r>
            <a:endParaRPr b="1" i="0" sz="5400" u="none" cap="none" strike="noStrike">
              <a:solidFill>
                <a:srgbClr val="099900"/>
              </a:solidFill>
              <a:latin typeface="Twentieth Century"/>
              <a:ea typeface="Twentieth Century"/>
              <a:cs typeface="Twentieth Century"/>
              <a:sym typeface="Twentieth Century"/>
            </a:endParaRPr>
          </a:p>
        </p:txBody>
      </p:sp>
      <p:sp>
        <p:nvSpPr>
          <p:cNvPr id="92" name="Google Shape;92;p1"/>
          <p:cNvSpPr txBox="1"/>
          <p:nvPr/>
        </p:nvSpPr>
        <p:spPr>
          <a:xfrm>
            <a:off x="8493550" y="4972271"/>
            <a:ext cx="3958909"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99900"/>
              </a:buClr>
              <a:buSzPts val="3200"/>
              <a:buFont typeface="Twentieth Century"/>
              <a:buNone/>
            </a:pPr>
            <a:r>
              <a:rPr b="0" i="0" lang="hr-HR" sz="3200" u="none" cap="none" strike="noStrike">
                <a:solidFill>
                  <a:srgbClr val="099900"/>
                </a:solidFill>
                <a:latin typeface="Twentieth Century"/>
                <a:ea typeface="Twentieth Century"/>
                <a:cs typeface="Twentieth Century"/>
                <a:sym typeface="Twentieth Century"/>
              </a:rPr>
              <a:t>Mirta Kos Kolobarić</a:t>
            </a:r>
            <a:endParaRPr b="0" i="0" sz="3200" u="none" cap="none" strike="noStrike">
              <a:solidFill>
                <a:srgbClr val="099900"/>
              </a:solidFill>
              <a:latin typeface="Twentieth Century"/>
              <a:ea typeface="Twentieth Century"/>
              <a:cs typeface="Twentieth Century"/>
              <a:sym typeface="Twentieth Century"/>
            </a:endParaRPr>
          </a:p>
        </p:txBody>
      </p:sp>
      <p:sp>
        <p:nvSpPr>
          <p:cNvPr id="93" name="Google Shape;93;p1"/>
          <p:cNvSpPr txBox="1"/>
          <p:nvPr/>
        </p:nvSpPr>
        <p:spPr>
          <a:xfrm>
            <a:off x="5854045" y="2962076"/>
            <a:ext cx="643850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hr-HR" sz="2400" u="none" cap="none" strike="noStrike">
                <a:solidFill>
                  <a:srgbClr val="099900"/>
                </a:solidFill>
                <a:latin typeface="Twentieth Century"/>
                <a:ea typeface="Twentieth Century"/>
                <a:cs typeface="Twentieth Century"/>
                <a:sym typeface="Twentieth Century"/>
              </a:rPr>
              <a:t>30th HUPE Annual International Conference </a:t>
            </a:r>
            <a:endParaRPr/>
          </a:p>
          <a:p>
            <a:pPr indent="0" lvl="0" marL="0" marR="0" rtl="0" algn="ctr">
              <a:spcBef>
                <a:spcPts val="0"/>
              </a:spcBef>
              <a:spcAft>
                <a:spcPts val="0"/>
              </a:spcAft>
              <a:buNone/>
            </a:pPr>
            <a:r>
              <a:rPr b="1" i="0" lang="hr-HR" sz="2400" u="none" cap="none" strike="noStrike">
                <a:solidFill>
                  <a:srgbClr val="099900"/>
                </a:solidFill>
                <a:latin typeface="Twentieth Century"/>
                <a:ea typeface="Twentieth Century"/>
                <a:cs typeface="Twentieth Century"/>
                <a:sym typeface="Twentieth Century"/>
              </a:rPr>
              <a:t>November 11-13, 2022</a:t>
            </a:r>
            <a:endParaRPr b="1" i="0" sz="2400" u="none" cap="none" strike="noStrike">
              <a:solidFill>
                <a:srgbClr val="099900"/>
              </a:solidFill>
              <a:latin typeface="Twentieth Century"/>
              <a:ea typeface="Twentieth Century"/>
              <a:cs typeface="Twentieth Century"/>
              <a:sym typeface="Twentieth Century"/>
            </a:endParaRPr>
          </a:p>
        </p:txBody>
      </p:sp>
      <p:pic>
        <p:nvPicPr>
          <p:cNvPr descr="Može biti slika sljedećeg: tekst &quot;YEARS OF INSPIRATION&quot;" id="94" name="Google Shape;94;p1"/>
          <p:cNvPicPr preferRelativeResize="0"/>
          <p:nvPr/>
        </p:nvPicPr>
        <p:blipFill rotWithShape="1">
          <a:blip r:embed="rId3">
            <a:alphaModFix/>
          </a:blip>
          <a:srcRect b="0" l="0" r="0" t="0"/>
          <a:stretch/>
        </p:blipFill>
        <p:spPr>
          <a:xfrm>
            <a:off x="1121502" y="2545238"/>
            <a:ext cx="4807957" cy="221867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0"/>
          <p:cNvSpPr/>
          <p:nvPr/>
        </p:nvSpPr>
        <p:spPr>
          <a:xfrm>
            <a:off x="1969590" y="0"/>
            <a:ext cx="8913999" cy="11876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hr-HR" sz="3600">
                <a:solidFill>
                  <a:schemeClr val="lt1"/>
                </a:solidFill>
                <a:latin typeface="Twentieth Century"/>
                <a:ea typeface="Twentieth Century"/>
                <a:cs typeface="Twentieth Century"/>
                <a:sym typeface="Twentieth Century"/>
              </a:rPr>
              <a:t>What about this? Could you live in one?</a:t>
            </a:r>
            <a:endParaRPr/>
          </a:p>
          <a:p>
            <a:pPr indent="0" lvl="0" marL="0" marR="0" rtl="0" algn="ctr">
              <a:spcBef>
                <a:spcPts val="0"/>
              </a:spcBef>
              <a:spcAft>
                <a:spcPts val="0"/>
              </a:spcAft>
              <a:buNone/>
            </a:pPr>
            <a:r>
              <a:rPr lang="hr-HR" sz="3600">
                <a:solidFill>
                  <a:schemeClr val="lt1"/>
                </a:solidFill>
                <a:latin typeface="Twentieth Century"/>
                <a:ea typeface="Twentieth Century"/>
                <a:cs typeface="Twentieth Century"/>
                <a:sym typeface="Twentieth Century"/>
              </a:rPr>
              <a:t>Could they be our future?</a:t>
            </a:r>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pic>
        <p:nvPicPr>
          <p:cNvPr id="221" name="Google Shape;221;p10"/>
          <p:cNvPicPr preferRelativeResize="0"/>
          <p:nvPr/>
        </p:nvPicPr>
        <p:blipFill rotWithShape="1">
          <a:blip r:embed="rId3">
            <a:alphaModFix/>
          </a:blip>
          <a:srcRect b="0" l="0" r="0" t="0"/>
          <a:stretch/>
        </p:blipFill>
        <p:spPr>
          <a:xfrm>
            <a:off x="-1" y="0"/>
            <a:ext cx="1712867" cy="1226634"/>
          </a:xfrm>
          <a:prstGeom prst="rect">
            <a:avLst/>
          </a:prstGeom>
          <a:noFill/>
          <a:ln>
            <a:noFill/>
          </a:ln>
        </p:spPr>
      </p:pic>
      <p:pic>
        <p:nvPicPr>
          <p:cNvPr id="222" name="Google Shape;222;p10"/>
          <p:cNvPicPr preferRelativeResize="0"/>
          <p:nvPr/>
        </p:nvPicPr>
        <p:blipFill rotWithShape="1">
          <a:blip r:embed="rId4">
            <a:alphaModFix/>
          </a:blip>
          <a:srcRect b="0" l="0" r="0" t="0"/>
          <a:stretch/>
        </p:blipFill>
        <p:spPr>
          <a:xfrm>
            <a:off x="2560604" y="1187605"/>
            <a:ext cx="7560526" cy="5670395"/>
          </a:xfrm>
          <a:prstGeom prst="rect">
            <a:avLst/>
          </a:prstGeom>
          <a:noFill/>
          <a:ln>
            <a:noFill/>
          </a:ln>
        </p:spPr>
      </p:pic>
      <p:sp>
        <p:nvSpPr>
          <p:cNvPr id="223" name="Google Shape;223;p10"/>
          <p:cNvSpPr txBox="1"/>
          <p:nvPr/>
        </p:nvSpPr>
        <p:spPr>
          <a:xfrm>
            <a:off x="2646326" y="1343722"/>
            <a:ext cx="534143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200">
                <a:solidFill>
                  <a:srgbClr val="206B54"/>
                </a:solidFill>
                <a:latin typeface="Rockwell"/>
                <a:ea typeface="Rockwell"/>
                <a:cs typeface="Rockwell"/>
                <a:sym typeface="Rockwell"/>
              </a:rPr>
              <a:t>https://www.insider.com/things-you-didnt-know-tiny-houses-2019-9</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20"/>
                                        </p:tgtEl>
                                        <p:attrNameLst>
                                          <p:attrName>style.visibility</p:attrName>
                                        </p:attrNameLst>
                                      </p:cBhvr>
                                      <p:to>
                                        <p:strVal val="visible"/>
                                      </p:to>
                                    </p:set>
                                    <p:anim calcmode="lin" valueType="num">
                                      <p:cBhvr additive="base">
                                        <p:cTn dur="500"/>
                                        <p:tgtEl>
                                          <p:spTgt spid="220"/>
                                        </p:tgtEl>
                                        <p:attrNameLst>
                                          <p:attrName>ppt_w</p:attrName>
                                        </p:attrNameLst>
                                      </p:cBhvr>
                                      <p:tavLst>
                                        <p:tav fmla="" tm="0">
                                          <p:val>
                                            <p:strVal val="0"/>
                                          </p:val>
                                        </p:tav>
                                        <p:tav fmla="" tm="100000">
                                          <p:val>
                                            <p:strVal val="#ppt_w"/>
                                          </p:val>
                                        </p:tav>
                                      </p:tavLst>
                                    </p:anim>
                                    <p:anim calcmode="lin" valueType="num">
                                      <p:cBhvr additive="base">
                                        <p:cTn dur="500"/>
                                        <p:tgtEl>
                                          <p:spTgt spid="22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grpSp>
        <p:nvGrpSpPr>
          <p:cNvPr id="229" name="Google Shape;229;p11"/>
          <p:cNvGrpSpPr/>
          <p:nvPr/>
        </p:nvGrpSpPr>
        <p:grpSpPr>
          <a:xfrm>
            <a:off x="1516564" y="1483113"/>
            <a:ext cx="9110547" cy="5218770"/>
            <a:chOff x="6980677" y="2034612"/>
            <a:chExt cx="4909087" cy="2795468"/>
          </a:xfrm>
        </p:grpSpPr>
        <p:grpSp>
          <p:nvGrpSpPr>
            <p:cNvPr id="230" name="Google Shape;230;p11"/>
            <p:cNvGrpSpPr/>
            <p:nvPr/>
          </p:nvGrpSpPr>
          <p:grpSpPr>
            <a:xfrm>
              <a:off x="6980677" y="2034612"/>
              <a:ext cx="4909087" cy="2795468"/>
              <a:chOff x="8540751" y="4843463"/>
              <a:chExt cx="8012112" cy="4562475"/>
            </a:xfrm>
          </p:grpSpPr>
          <p:sp>
            <p:nvSpPr>
              <p:cNvPr id="231" name="Google Shape;231;p11"/>
              <p:cNvSpPr/>
              <p:nvPr/>
            </p:nvSpPr>
            <p:spPr>
              <a:xfrm>
                <a:off x="9321800" y="4843463"/>
                <a:ext cx="6480176" cy="4421188"/>
              </a:xfrm>
              <a:custGeom>
                <a:rect b="b" l="l" r="r" t="t"/>
                <a:pathLst>
                  <a:path extrusionOk="0" h="12281" w="18000">
                    <a:moveTo>
                      <a:pt x="17508" y="12280"/>
                    </a:moveTo>
                    <a:lnTo>
                      <a:pt x="491" y="12280"/>
                    </a:lnTo>
                    <a:cubicBezTo>
                      <a:pt x="220" y="12280"/>
                      <a:pt x="0" y="12061"/>
                      <a:pt x="0" y="11792"/>
                    </a:cubicBezTo>
                    <a:lnTo>
                      <a:pt x="0" y="488"/>
                    </a:lnTo>
                    <a:cubicBezTo>
                      <a:pt x="0" y="219"/>
                      <a:pt x="220" y="0"/>
                      <a:pt x="491" y="0"/>
                    </a:cubicBezTo>
                    <a:lnTo>
                      <a:pt x="17508" y="0"/>
                    </a:lnTo>
                    <a:cubicBezTo>
                      <a:pt x="17779" y="0"/>
                      <a:pt x="17999" y="219"/>
                      <a:pt x="17999" y="488"/>
                    </a:cubicBezTo>
                    <a:lnTo>
                      <a:pt x="17999" y="11792"/>
                    </a:lnTo>
                    <a:cubicBezTo>
                      <a:pt x="17999" y="12061"/>
                      <a:pt x="17779" y="12280"/>
                      <a:pt x="17508" y="12280"/>
                    </a:cubicBezTo>
                  </a:path>
                </a:pathLst>
              </a:custGeom>
              <a:solidFill>
                <a:srgbClr val="3A414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000000"/>
                  </a:solidFill>
                  <a:latin typeface="Twentieth Century"/>
                  <a:ea typeface="Twentieth Century"/>
                  <a:cs typeface="Twentieth Century"/>
                  <a:sym typeface="Twentieth Century"/>
                </a:endParaRPr>
              </a:p>
            </p:txBody>
          </p:sp>
          <p:sp>
            <p:nvSpPr>
              <p:cNvPr id="232" name="Google Shape;232;p11"/>
              <p:cNvSpPr/>
              <p:nvPr/>
            </p:nvSpPr>
            <p:spPr>
              <a:xfrm>
                <a:off x="8542336" y="9169402"/>
                <a:ext cx="8008936" cy="142874"/>
              </a:xfrm>
              <a:custGeom>
                <a:rect b="b" l="l" r="r" t="t"/>
                <a:pathLst>
                  <a:path extrusionOk="0" h="657" w="22248">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000000"/>
                  </a:solidFill>
                  <a:latin typeface="Twentieth Century"/>
                  <a:ea typeface="Twentieth Century"/>
                  <a:cs typeface="Twentieth Century"/>
                  <a:sym typeface="Twentieth Century"/>
                </a:endParaRPr>
              </a:p>
            </p:txBody>
          </p:sp>
          <p:sp>
            <p:nvSpPr>
              <p:cNvPr id="233" name="Google Shape;233;p11"/>
              <p:cNvSpPr/>
              <p:nvPr/>
            </p:nvSpPr>
            <p:spPr>
              <a:xfrm>
                <a:off x="8542339" y="9169399"/>
                <a:ext cx="8008939" cy="236539"/>
              </a:xfrm>
              <a:custGeom>
                <a:rect b="b" l="l" r="r" t="t"/>
                <a:pathLst>
                  <a:path extrusionOk="0" h="657" w="22248">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noFill/>
              <a:ln cap="flat" cmpd="sng" w="1007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000000"/>
                  </a:solidFill>
                  <a:latin typeface="Twentieth Century"/>
                  <a:ea typeface="Twentieth Century"/>
                  <a:cs typeface="Twentieth Century"/>
                  <a:sym typeface="Twentieth Century"/>
                </a:endParaRPr>
              </a:p>
            </p:txBody>
          </p:sp>
          <p:sp>
            <p:nvSpPr>
              <p:cNvPr id="234" name="Google Shape;234;p11"/>
              <p:cNvSpPr/>
              <p:nvPr/>
            </p:nvSpPr>
            <p:spPr>
              <a:xfrm>
                <a:off x="8540751" y="9312275"/>
                <a:ext cx="8012112" cy="93663"/>
              </a:xfrm>
              <a:custGeom>
                <a:rect b="b" l="l" r="r" t="t"/>
                <a:pathLst>
                  <a:path extrusionOk="0" h="262" w="22256">
                    <a:moveTo>
                      <a:pt x="0" y="0"/>
                    </a:moveTo>
                    <a:cubicBezTo>
                      <a:pt x="0" y="0"/>
                      <a:pt x="462" y="261"/>
                      <a:pt x="870" y="261"/>
                    </a:cubicBezTo>
                    <a:lnTo>
                      <a:pt x="21418" y="261"/>
                    </a:lnTo>
                    <a:cubicBezTo>
                      <a:pt x="21898" y="261"/>
                      <a:pt x="22255" y="0"/>
                      <a:pt x="22255" y="0"/>
                    </a:cubicBezTo>
                    <a:lnTo>
                      <a:pt x="0" y="0"/>
                    </a:lnTo>
                  </a:path>
                </a:pathLst>
              </a:custGeom>
              <a:solidFill>
                <a:srgbClr val="3A414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000000"/>
                  </a:solidFill>
                  <a:latin typeface="Twentieth Century"/>
                  <a:ea typeface="Twentieth Century"/>
                  <a:cs typeface="Twentieth Century"/>
                  <a:sym typeface="Twentieth Century"/>
                </a:endParaRPr>
              </a:p>
            </p:txBody>
          </p:sp>
          <p:sp>
            <p:nvSpPr>
              <p:cNvPr id="235" name="Google Shape;235;p11"/>
              <p:cNvSpPr/>
              <p:nvPr/>
            </p:nvSpPr>
            <p:spPr>
              <a:xfrm>
                <a:off x="11979275" y="9167813"/>
                <a:ext cx="1141413" cy="88900"/>
              </a:xfrm>
              <a:custGeom>
                <a:rect b="b" l="l" r="r" t="t"/>
                <a:pathLst>
                  <a:path extrusionOk="0" h="249" w="3171">
                    <a:moveTo>
                      <a:pt x="0" y="0"/>
                    </a:moveTo>
                    <a:cubicBezTo>
                      <a:pt x="49" y="144"/>
                      <a:pt x="187" y="248"/>
                      <a:pt x="349" y="248"/>
                    </a:cubicBezTo>
                    <a:lnTo>
                      <a:pt x="2821" y="248"/>
                    </a:lnTo>
                    <a:cubicBezTo>
                      <a:pt x="2983" y="248"/>
                      <a:pt x="3120" y="144"/>
                      <a:pt x="3170" y="0"/>
                    </a:cubicBezTo>
                    <a:lnTo>
                      <a:pt x="0" y="0"/>
                    </a:lnTo>
                  </a:path>
                </a:pathLst>
              </a:custGeom>
              <a:solidFill>
                <a:srgbClr val="3A414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000000"/>
                  </a:solidFill>
                  <a:latin typeface="Twentieth Century"/>
                  <a:ea typeface="Twentieth Century"/>
                  <a:cs typeface="Twentieth Century"/>
                  <a:sym typeface="Twentieth Century"/>
                </a:endParaRPr>
              </a:p>
            </p:txBody>
          </p:sp>
          <p:sp>
            <p:nvSpPr>
              <p:cNvPr id="236" name="Google Shape;236;p11"/>
              <p:cNvSpPr/>
              <p:nvPr/>
            </p:nvSpPr>
            <p:spPr>
              <a:xfrm>
                <a:off x="12571413" y="4937125"/>
                <a:ext cx="38100" cy="36513"/>
              </a:xfrm>
              <a:custGeom>
                <a:rect b="b" l="l" r="r" t="t"/>
                <a:pathLst>
                  <a:path extrusionOk="0" h="103" w="104">
                    <a:moveTo>
                      <a:pt x="51" y="102"/>
                    </a:moveTo>
                    <a:cubicBezTo>
                      <a:pt x="23" y="102"/>
                      <a:pt x="0" y="79"/>
                      <a:pt x="0" y="51"/>
                    </a:cubicBezTo>
                    <a:cubicBezTo>
                      <a:pt x="0" y="22"/>
                      <a:pt x="23" y="0"/>
                      <a:pt x="51" y="0"/>
                    </a:cubicBezTo>
                    <a:cubicBezTo>
                      <a:pt x="80" y="0"/>
                      <a:pt x="103" y="22"/>
                      <a:pt x="103" y="51"/>
                    </a:cubicBezTo>
                    <a:cubicBezTo>
                      <a:pt x="103" y="79"/>
                      <a:pt x="80" y="102"/>
                      <a:pt x="51" y="102"/>
                    </a:cubicBezTo>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000000"/>
                  </a:solidFill>
                  <a:latin typeface="Twentieth Century"/>
                  <a:ea typeface="Twentieth Century"/>
                  <a:cs typeface="Twentieth Century"/>
                  <a:sym typeface="Twentieth Century"/>
                </a:endParaRPr>
              </a:p>
            </p:txBody>
          </p:sp>
        </p:grpSp>
        <p:pic>
          <p:nvPicPr>
            <p:cNvPr id="237" name="Google Shape;237;p11">
              <a:hlinkClick r:id="rId3"/>
            </p:cNvPr>
            <p:cNvPicPr preferRelativeResize="0"/>
            <p:nvPr/>
          </p:nvPicPr>
          <p:blipFill rotWithShape="1">
            <a:blip r:embed="rId4">
              <a:alphaModFix/>
            </a:blip>
            <a:srcRect b="0" l="0" r="0" t="0"/>
            <a:stretch/>
          </p:blipFill>
          <p:spPr>
            <a:xfrm>
              <a:off x="7612164" y="2793530"/>
              <a:ext cx="3646113" cy="1194539"/>
            </a:xfrm>
            <a:custGeom>
              <a:rect b="b" l="l" r="r" t="t"/>
              <a:pathLst>
                <a:path extrusionOk="0" h="2289776" w="3646113">
                  <a:moveTo>
                    <a:pt x="0" y="0"/>
                  </a:moveTo>
                  <a:lnTo>
                    <a:pt x="3646113" y="0"/>
                  </a:lnTo>
                  <a:lnTo>
                    <a:pt x="3646113" y="2289776"/>
                  </a:lnTo>
                  <a:lnTo>
                    <a:pt x="0" y="2289776"/>
                  </a:lnTo>
                  <a:close/>
                </a:path>
              </a:pathLst>
            </a:custGeom>
            <a:noFill/>
            <a:ln>
              <a:noFill/>
            </a:ln>
          </p:spPr>
        </p:pic>
      </p:grpSp>
      <p:sp>
        <p:nvSpPr>
          <p:cNvPr id="238" name="Google Shape;238;p11"/>
          <p:cNvSpPr txBox="1"/>
          <p:nvPr/>
        </p:nvSpPr>
        <p:spPr>
          <a:xfrm>
            <a:off x="4933873" y="928208"/>
            <a:ext cx="23752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u="sng">
                <a:solidFill>
                  <a:srgbClr val="206B54"/>
                </a:solidFill>
                <a:latin typeface="Rockwell"/>
                <a:ea typeface="Rockwell"/>
                <a:cs typeface="Rockwell"/>
                <a:sym typeface="Rockwell"/>
                <a:hlinkClick r:id="rId5">
                  <a:extLst>
                    <a:ext uri="{A12FA001-AC4F-418D-AE19-62706E023703}">
                      <ahyp:hlinkClr val="tx"/>
                    </a:ext>
                  </a:extLst>
                </a:hlinkClick>
              </a:rPr>
              <a:t>TED talk and lesson</a:t>
            </a:r>
            <a:endParaRPr sz="1800">
              <a:solidFill>
                <a:srgbClr val="206B54"/>
              </a:solidFill>
              <a:latin typeface="Rockwell"/>
              <a:ea typeface="Rockwell"/>
              <a:cs typeface="Rockwell"/>
              <a:sym typeface="Rockwell"/>
            </a:endParaRPr>
          </a:p>
        </p:txBody>
      </p:sp>
    </p:spTree>
  </p:cSld>
  <p:clrMapOvr>
    <a:masterClrMapping/>
  </p:clrMapOvr>
  <p:transition spd="slow" p14:dur="1600">
    <p:blinds dir="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29"/>
                                        </p:tgtEl>
                                        <p:attrNameLst>
                                          <p:attrName>style.visibility</p:attrName>
                                        </p:attrNameLst>
                                      </p:cBhvr>
                                      <p:to>
                                        <p:strVal val="visible"/>
                                      </p:to>
                                    </p:set>
                                    <p:anim calcmode="lin" valueType="num">
                                      <p:cBhvr additive="base">
                                        <p:cTn dur="500"/>
                                        <p:tgtEl>
                                          <p:spTgt spid="229"/>
                                        </p:tgtEl>
                                        <p:attrNameLst>
                                          <p:attrName>ppt_w</p:attrName>
                                        </p:attrNameLst>
                                      </p:cBhvr>
                                      <p:tavLst>
                                        <p:tav fmla="" tm="0">
                                          <p:val>
                                            <p:strVal val="0"/>
                                          </p:val>
                                        </p:tav>
                                        <p:tav fmla="" tm="100000">
                                          <p:val>
                                            <p:strVal val="#ppt_w"/>
                                          </p:val>
                                        </p:tav>
                                      </p:tavLst>
                                    </p:anim>
                                    <p:anim calcmode="lin" valueType="num">
                                      <p:cBhvr additive="base">
                                        <p:cTn dur="500"/>
                                        <p:tgtEl>
                                          <p:spTgt spid="22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2"/>
          <p:cNvSpPr txBox="1"/>
          <p:nvPr/>
        </p:nvSpPr>
        <p:spPr>
          <a:xfrm>
            <a:off x="129620" y="2472557"/>
            <a:ext cx="1597717" cy="133882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Where are the new houses usually built?</a:t>
            </a:r>
            <a:endParaRPr sz="1800">
              <a:solidFill>
                <a:srgbClr val="099900"/>
              </a:solidFill>
              <a:latin typeface="Twentieth Century"/>
              <a:ea typeface="Twentieth Century"/>
              <a:cs typeface="Twentieth Century"/>
              <a:sym typeface="Twentieth Century"/>
            </a:endParaRPr>
          </a:p>
        </p:txBody>
      </p:sp>
      <p:sp>
        <p:nvSpPr>
          <p:cNvPr id="245" name="Google Shape;245;p12"/>
          <p:cNvSpPr/>
          <p:nvPr/>
        </p:nvSpPr>
        <p:spPr>
          <a:xfrm>
            <a:off x="97268" y="1464465"/>
            <a:ext cx="1747732" cy="839166"/>
          </a:xfrm>
          <a:prstGeom prst="rect">
            <a:avLst/>
          </a:prstGeom>
          <a:solidFill>
            <a:srgbClr val="0999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Rockwell"/>
              <a:buNone/>
            </a:pPr>
            <a:r>
              <a:t/>
            </a:r>
            <a:endParaRPr b="0" i="0" sz="1600" u="none" cap="none" strike="noStrike">
              <a:solidFill>
                <a:srgbClr val="099900"/>
              </a:solidFill>
              <a:latin typeface="Twentieth Century"/>
              <a:ea typeface="Twentieth Century"/>
              <a:cs typeface="Twentieth Century"/>
              <a:sym typeface="Twentieth Century"/>
            </a:endParaRPr>
          </a:p>
        </p:txBody>
      </p:sp>
      <p:sp>
        <p:nvSpPr>
          <p:cNvPr id="246" name="Google Shape;246;p12"/>
          <p:cNvSpPr txBox="1"/>
          <p:nvPr/>
        </p:nvSpPr>
        <p:spPr>
          <a:xfrm>
            <a:off x="3111586" y="829307"/>
            <a:ext cx="595503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KEY POINTS FROM THE TED TALK:</a:t>
            </a:r>
            <a:endParaRPr sz="3200">
              <a:solidFill>
                <a:srgbClr val="0A8536"/>
              </a:solidFill>
              <a:latin typeface="Twentieth Century"/>
              <a:ea typeface="Twentieth Century"/>
              <a:cs typeface="Twentieth Century"/>
              <a:sym typeface="Twentieth Century"/>
            </a:endParaRPr>
          </a:p>
        </p:txBody>
      </p:sp>
      <p:pic>
        <p:nvPicPr>
          <p:cNvPr id="247" name="Google Shape;247;p12"/>
          <p:cNvPicPr preferRelativeResize="0"/>
          <p:nvPr/>
        </p:nvPicPr>
        <p:blipFill rotWithShape="1">
          <a:blip r:embed="rId3">
            <a:alphaModFix/>
          </a:blip>
          <a:srcRect b="0" l="0" r="0" t="0"/>
          <a:stretch/>
        </p:blipFill>
        <p:spPr>
          <a:xfrm>
            <a:off x="10244084" y="1471646"/>
            <a:ext cx="1749704" cy="841321"/>
          </a:xfrm>
          <a:prstGeom prst="rect">
            <a:avLst/>
          </a:prstGeom>
          <a:noFill/>
          <a:ln>
            <a:noFill/>
          </a:ln>
        </p:spPr>
      </p:pic>
      <p:pic>
        <p:nvPicPr>
          <p:cNvPr id="248" name="Google Shape;248;p12"/>
          <p:cNvPicPr preferRelativeResize="0"/>
          <p:nvPr/>
        </p:nvPicPr>
        <p:blipFill rotWithShape="1">
          <a:blip r:embed="rId3">
            <a:alphaModFix/>
          </a:blip>
          <a:srcRect b="0" l="0" r="0" t="0"/>
          <a:stretch/>
        </p:blipFill>
        <p:spPr>
          <a:xfrm>
            <a:off x="8191768" y="1462309"/>
            <a:ext cx="1749704" cy="841321"/>
          </a:xfrm>
          <a:prstGeom prst="rect">
            <a:avLst/>
          </a:prstGeom>
          <a:noFill/>
          <a:ln>
            <a:noFill/>
          </a:ln>
        </p:spPr>
      </p:pic>
      <p:pic>
        <p:nvPicPr>
          <p:cNvPr id="249" name="Google Shape;249;p12"/>
          <p:cNvPicPr preferRelativeResize="0"/>
          <p:nvPr/>
        </p:nvPicPr>
        <p:blipFill rotWithShape="1">
          <a:blip r:embed="rId3">
            <a:alphaModFix/>
          </a:blip>
          <a:srcRect b="0" l="0" r="0" t="0"/>
          <a:stretch/>
        </p:blipFill>
        <p:spPr>
          <a:xfrm>
            <a:off x="6160582" y="1462308"/>
            <a:ext cx="1749704" cy="841321"/>
          </a:xfrm>
          <a:prstGeom prst="rect">
            <a:avLst/>
          </a:prstGeom>
          <a:noFill/>
          <a:ln>
            <a:noFill/>
          </a:ln>
        </p:spPr>
      </p:pic>
      <p:pic>
        <p:nvPicPr>
          <p:cNvPr id="250" name="Google Shape;250;p12"/>
          <p:cNvPicPr preferRelativeResize="0"/>
          <p:nvPr/>
        </p:nvPicPr>
        <p:blipFill rotWithShape="1">
          <a:blip r:embed="rId3">
            <a:alphaModFix/>
          </a:blip>
          <a:srcRect b="0" l="0" r="0" t="0"/>
          <a:stretch/>
        </p:blipFill>
        <p:spPr>
          <a:xfrm>
            <a:off x="4115125" y="1462308"/>
            <a:ext cx="1749704" cy="841321"/>
          </a:xfrm>
          <a:prstGeom prst="rect">
            <a:avLst/>
          </a:prstGeom>
          <a:noFill/>
          <a:ln>
            <a:noFill/>
          </a:ln>
        </p:spPr>
      </p:pic>
      <p:pic>
        <p:nvPicPr>
          <p:cNvPr id="251" name="Google Shape;251;p12"/>
          <p:cNvPicPr preferRelativeResize="0"/>
          <p:nvPr/>
        </p:nvPicPr>
        <p:blipFill rotWithShape="1">
          <a:blip r:embed="rId3">
            <a:alphaModFix/>
          </a:blip>
          <a:srcRect b="0" l="0" r="0" t="0"/>
          <a:stretch/>
        </p:blipFill>
        <p:spPr>
          <a:xfrm>
            <a:off x="2083938" y="1464465"/>
            <a:ext cx="1749704" cy="841321"/>
          </a:xfrm>
          <a:prstGeom prst="rect">
            <a:avLst/>
          </a:prstGeom>
          <a:noFill/>
          <a:ln>
            <a:noFill/>
          </a:ln>
        </p:spPr>
      </p:pic>
      <p:sp>
        <p:nvSpPr>
          <p:cNvPr id="252" name="Google Shape;252;p12"/>
          <p:cNvSpPr/>
          <p:nvPr/>
        </p:nvSpPr>
        <p:spPr>
          <a:xfrm>
            <a:off x="372252" y="1563976"/>
            <a:ext cx="1197764"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chemeClr val="lt1"/>
                </a:solidFill>
                <a:latin typeface="Twentieth Century"/>
                <a:ea typeface="Twentieth Century"/>
                <a:cs typeface="Twentieth Century"/>
                <a:sym typeface="Twentieth Century"/>
              </a:rPr>
              <a:t>LAND </a:t>
            </a:r>
            <a:endParaRPr/>
          </a:p>
          <a:p>
            <a:pPr indent="0" lvl="0" marL="0" marR="0" rtl="0" algn="ctr">
              <a:spcBef>
                <a:spcPts val="0"/>
              </a:spcBef>
              <a:spcAft>
                <a:spcPts val="0"/>
              </a:spcAft>
              <a:buNone/>
            </a:pPr>
            <a:r>
              <a:rPr b="1" lang="hr-HR" sz="1800">
                <a:solidFill>
                  <a:schemeClr val="lt1"/>
                </a:solidFill>
                <a:latin typeface="Twentieth Century"/>
                <a:ea typeface="Twentieth Century"/>
                <a:cs typeface="Twentieth Century"/>
                <a:sym typeface="Twentieth Century"/>
              </a:rPr>
              <a:t>CLEARING</a:t>
            </a:r>
            <a:endParaRPr/>
          </a:p>
          <a:p>
            <a:pPr indent="0" lvl="0" marL="0" marR="0" rtl="0" algn="ctr">
              <a:spcBef>
                <a:spcPts val="0"/>
              </a:spcBef>
              <a:spcAft>
                <a:spcPts val="0"/>
              </a:spcAft>
              <a:buNone/>
            </a:pPr>
            <a:r>
              <a:t/>
            </a:r>
            <a:endParaRPr b="1" sz="1800">
              <a:solidFill>
                <a:schemeClr val="lt1"/>
              </a:solidFill>
              <a:latin typeface="Twentieth Century"/>
              <a:ea typeface="Twentieth Century"/>
              <a:cs typeface="Twentieth Century"/>
              <a:sym typeface="Twentieth Century"/>
            </a:endParaRPr>
          </a:p>
        </p:txBody>
      </p:sp>
      <p:sp>
        <p:nvSpPr>
          <p:cNvPr id="253" name="Google Shape;253;p12"/>
          <p:cNvSpPr/>
          <p:nvPr/>
        </p:nvSpPr>
        <p:spPr>
          <a:xfrm>
            <a:off x="2271973" y="1581989"/>
            <a:ext cx="137287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chemeClr val="lt1"/>
                </a:solidFill>
                <a:latin typeface="Twentieth Century"/>
                <a:ea typeface="Twentieth Century"/>
                <a:cs typeface="Twentieth Century"/>
                <a:sym typeface="Twentieth Century"/>
              </a:rPr>
              <a:t>WASTE AND</a:t>
            </a:r>
            <a:endParaRPr/>
          </a:p>
          <a:p>
            <a:pPr indent="0" lvl="0" marL="0" marR="0" rtl="0" algn="ctr">
              <a:spcBef>
                <a:spcPts val="0"/>
              </a:spcBef>
              <a:spcAft>
                <a:spcPts val="0"/>
              </a:spcAft>
              <a:buNone/>
            </a:pPr>
            <a:r>
              <a:rPr b="1" lang="hr-HR" sz="1800">
                <a:solidFill>
                  <a:schemeClr val="lt1"/>
                </a:solidFill>
                <a:latin typeface="Twentieth Century"/>
                <a:ea typeface="Twentieth Century"/>
                <a:cs typeface="Twentieth Century"/>
                <a:sym typeface="Twentieth Century"/>
              </a:rPr>
              <a:t>RECYCLING</a:t>
            </a:r>
            <a:endParaRPr/>
          </a:p>
          <a:p>
            <a:pPr indent="0" lvl="0" marL="0" marR="0" rtl="0" algn="ctr">
              <a:spcBef>
                <a:spcPts val="0"/>
              </a:spcBef>
              <a:spcAft>
                <a:spcPts val="0"/>
              </a:spcAft>
              <a:buNone/>
            </a:pPr>
            <a:r>
              <a:t/>
            </a:r>
            <a:endParaRPr b="1" sz="1800">
              <a:solidFill>
                <a:schemeClr val="lt1"/>
              </a:solidFill>
              <a:latin typeface="Twentieth Century"/>
              <a:ea typeface="Twentieth Century"/>
              <a:cs typeface="Twentieth Century"/>
              <a:sym typeface="Twentieth Century"/>
            </a:endParaRPr>
          </a:p>
        </p:txBody>
      </p:sp>
      <p:sp>
        <p:nvSpPr>
          <p:cNvPr id="254" name="Google Shape;254;p12"/>
          <p:cNvSpPr/>
          <p:nvPr/>
        </p:nvSpPr>
        <p:spPr>
          <a:xfrm>
            <a:off x="4371259" y="1705524"/>
            <a:ext cx="118654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chemeClr val="lt1"/>
                </a:solidFill>
                <a:latin typeface="Twentieth Century"/>
                <a:ea typeface="Twentieth Century"/>
                <a:cs typeface="Twentieth Century"/>
                <a:sym typeface="Twentieth Century"/>
              </a:rPr>
              <a:t>FINANCES</a:t>
            </a:r>
            <a:endParaRPr/>
          </a:p>
          <a:p>
            <a:pPr indent="0" lvl="0" marL="0" marR="0" rtl="0" algn="ctr">
              <a:spcBef>
                <a:spcPts val="0"/>
              </a:spcBef>
              <a:spcAft>
                <a:spcPts val="0"/>
              </a:spcAft>
              <a:buNone/>
            </a:pPr>
            <a:r>
              <a:t/>
            </a:r>
            <a:endParaRPr b="1" sz="1800">
              <a:solidFill>
                <a:schemeClr val="lt1"/>
              </a:solidFill>
              <a:latin typeface="Twentieth Century"/>
              <a:ea typeface="Twentieth Century"/>
              <a:cs typeface="Twentieth Century"/>
              <a:sym typeface="Twentieth Century"/>
            </a:endParaRPr>
          </a:p>
        </p:txBody>
      </p:sp>
      <p:sp>
        <p:nvSpPr>
          <p:cNvPr id="255" name="Google Shape;255;p12"/>
          <p:cNvSpPr/>
          <p:nvPr/>
        </p:nvSpPr>
        <p:spPr>
          <a:xfrm>
            <a:off x="6099559" y="1410727"/>
            <a:ext cx="1849998"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chemeClr val="lt1"/>
                </a:solidFill>
                <a:latin typeface="Twentieth Century"/>
                <a:ea typeface="Twentieth Century"/>
                <a:cs typeface="Twentieth Century"/>
                <a:sym typeface="Twentieth Century"/>
              </a:rPr>
              <a:t>ENERGY AND THE ENVIRONMENT</a:t>
            </a:r>
            <a:endParaRPr/>
          </a:p>
          <a:p>
            <a:pPr indent="0" lvl="0" marL="0" marR="0" rtl="0" algn="ctr">
              <a:spcBef>
                <a:spcPts val="0"/>
              </a:spcBef>
              <a:spcAft>
                <a:spcPts val="0"/>
              </a:spcAft>
              <a:buNone/>
            </a:pPr>
            <a:r>
              <a:t/>
            </a:r>
            <a:endParaRPr b="1" sz="1800">
              <a:solidFill>
                <a:schemeClr val="lt1"/>
              </a:solidFill>
              <a:latin typeface="Twentieth Century"/>
              <a:ea typeface="Twentieth Century"/>
              <a:cs typeface="Twentieth Century"/>
              <a:sym typeface="Twentieth Century"/>
            </a:endParaRPr>
          </a:p>
        </p:txBody>
      </p:sp>
      <p:sp>
        <p:nvSpPr>
          <p:cNvPr id="256" name="Google Shape;256;p12"/>
          <p:cNvSpPr/>
          <p:nvPr/>
        </p:nvSpPr>
        <p:spPr>
          <a:xfrm>
            <a:off x="8494380" y="1700559"/>
            <a:ext cx="1292341"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chemeClr val="lt1"/>
                </a:solidFill>
                <a:latin typeface="Twentieth Century"/>
                <a:ea typeface="Twentieth Century"/>
                <a:cs typeface="Twentieth Century"/>
                <a:sym typeface="Twentieth Century"/>
              </a:rPr>
              <a:t>FLEXIBILITY</a:t>
            </a:r>
            <a:endParaRPr/>
          </a:p>
          <a:p>
            <a:pPr indent="0" lvl="0" marL="0" marR="0" rtl="0" algn="ctr">
              <a:spcBef>
                <a:spcPts val="0"/>
              </a:spcBef>
              <a:spcAft>
                <a:spcPts val="0"/>
              </a:spcAft>
              <a:buNone/>
            </a:pPr>
            <a:r>
              <a:t/>
            </a:r>
            <a:endParaRPr b="1" sz="1800">
              <a:solidFill>
                <a:schemeClr val="lt1"/>
              </a:solidFill>
              <a:latin typeface="Twentieth Century"/>
              <a:ea typeface="Twentieth Century"/>
              <a:cs typeface="Twentieth Century"/>
              <a:sym typeface="Twentieth Century"/>
            </a:endParaRPr>
          </a:p>
        </p:txBody>
      </p:sp>
      <p:sp>
        <p:nvSpPr>
          <p:cNvPr id="257" name="Google Shape;257;p12"/>
          <p:cNvSpPr/>
          <p:nvPr/>
        </p:nvSpPr>
        <p:spPr>
          <a:xfrm>
            <a:off x="10374694" y="1549227"/>
            <a:ext cx="1488484"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chemeClr val="lt1"/>
                </a:solidFill>
                <a:latin typeface="Twentieth Century"/>
                <a:ea typeface="Twentieth Century"/>
                <a:cs typeface="Twentieth Century"/>
                <a:sym typeface="Twentieth Century"/>
              </a:rPr>
              <a:t>TARGET </a:t>
            </a:r>
            <a:endParaRPr/>
          </a:p>
          <a:p>
            <a:pPr indent="0" lvl="0" marL="0" marR="0" rtl="0" algn="ctr">
              <a:spcBef>
                <a:spcPts val="0"/>
              </a:spcBef>
              <a:spcAft>
                <a:spcPts val="0"/>
              </a:spcAft>
              <a:buNone/>
            </a:pPr>
            <a:r>
              <a:rPr b="1" lang="hr-HR" sz="1800">
                <a:solidFill>
                  <a:schemeClr val="lt1"/>
                </a:solidFill>
                <a:latin typeface="Twentieth Century"/>
                <a:ea typeface="Twentieth Century"/>
                <a:cs typeface="Twentieth Century"/>
                <a:sym typeface="Twentieth Century"/>
              </a:rPr>
              <a:t>POPULATION</a:t>
            </a:r>
            <a:endParaRPr/>
          </a:p>
          <a:p>
            <a:pPr indent="0" lvl="0" marL="0" marR="0" rtl="0" algn="ctr">
              <a:spcBef>
                <a:spcPts val="0"/>
              </a:spcBef>
              <a:spcAft>
                <a:spcPts val="0"/>
              </a:spcAft>
              <a:buNone/>
            </a:pPr>
            <a:r>
              <a:t/>
            </a:r>
            <a:endParaRPr b="1" sz="1800">
              <a:solidFill>
                <a:schemeClr val="lt1"/>
              </a:solidFill>
              <a:latin typeface="Twentieth Century"/>
              <a:ea typeface="Twentieth Century"/>
              <a:cs typeface="Twentieth Century"/>
              <a:sym typeface="Twentieth Century"/>
            </a:endParaRPr>
          </a:p>
        </p:txBody>
      </p:sp>
      <p:sp>
        <p:nvSpPr>
          <p:cNvPr id="258" name="Google Shape;258;p12"/>
          <p:cNvSpPr txBox="1"/>
          <p:nvPr/>
        </p:nvSpPr>
        <p:spPr>
          <a:xfrm>
            <a:off x="2083938" y="2472557"/>
            <a:ext cx="1499007" cy="133882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management - processing</a:t>
            </a:r>
            <a:endParaRPr/>
          </a:p>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materials</a:t>
            </a:r>
            <a:endParaRPr sz="1800">
              <a:solidFill>
                <a:srgbClr val="099900"/>
              </a:solidFill>
              <a:latin typeface="Twentieth Century"/>
              <a:ea typeface="Twentieth Century"/>
              <a:cs typeface="Twentieth Century"/>
              <a:sym typeface="Twentieth Century"/>
            </a:endParaRPr>
          </a:p>
        </p:txBody>
      </p:sp>
      <p:sp>
        <p:nvSpPr>
          <p:cNvPr id="259" name="Google Shape;259;p12"/>
          <p:cNvSpPr txBox="1"/>
          <p:nvPr/>
        </p:nvSpPr>
        <p:spPr>
          <a:xfrm>
            <a:off x="4096867" y="2472557"/>
            <a:ext cx="1499007" cy="175432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income</a:t>
            </a:r>
            <a:endParaRPr sz="1800">
              <a:solidFill>
                <a:srgbClr val="09990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mortgage</a:t>
            </a:r>
            <a:endParaRPr sz="1800">
              <a:solidFill>
                <a:srgbClr val="09990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lifestyle</a:t>
            </a:r>
            <a:endParaRPr sz="1800">
              <a:solidFill>
                <a:srgbClr val="09990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grid </a:t>
            </a:r>
            <a:endParaRPr sz="1800">
              <a:solidFill>
                <a:srgbClr val="099900"/>
              </a:solidFill>
              <a:latin typeface="Twentieth Century"/>
              <a:ea typeface="Twentieth Century"/>
              <a:cs typeface="Twentieth Century"/>
              <a:sym typeface="Twentieth Century"/>
            </a:endParaRPr>
          </a:p>
        </p:txBody>
      </p:sp>
      <p:sp>
        <p:nvSpPr>
          <p:cNvPr id="260" name="Google Shape;260;p12"/>
          <p:cNvSpPr txBox="1"/>
          <p:nvPr/>
        </p:nvSpPr>
        <p:spPr>
          <a:xfrm>
            <a:off x="6160582" y="2472557"/>
            <a:ext cx="1634120" cy="133882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collection</a:t>
            </a:r>
            <a:endParaRPr sz="1800">
              <a:solidFill>
                <a:srgbClr val="09990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consumption</a:t>
            </a:r>
            <a:endParaRPr sz="1800">
              <a:solidFill>
                <a:srgbClr val="09990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saving </a:t>
            </a:r>
            <a:endParaRPr sz="1800">
              <a:solidFill>
                <a:srgbClr val="099900"/>
              </a:solidFill>
              <a:latin typeface="Twentieth Century"/>
              <a:ea typeface="Twentieth Century"/>
              <a:cs typeface="Twentieth Century"/>
              <a:sym typeface="Twentieth Century"/>
            </a:endParaRPr>
          </a:p>
        </p:txBody>
      </p:sp>
      <p:sp>
        <p:nvSpPr>
          <p:cNvPr id="261" name="Google Shape;261;p12"/>
          <p:cNvSpPr txBox="1"/>
          <p:nvPr/>
        </p:nvSpPr>
        <p:spPr>
          <a:xfrm>
            <a:off x="8191768" y="2472557"/>
            <a:ext cx="1844330" cy="50783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house on wheels</a:t>
            </a:r>
            <a:endParaRPr sz="1800">
              <a:solidFill>
                <a:srgbClr val="099900"/>
              </a:solidFill>
              <a:latin typeface="Twentieth Century"/>
              <a:ea typeface="Twentieth Century"/>
              <a:cs typeface="Twentieth Century"/>
              <a:sym typeface="Twentieth Century"/>
            </a:endParaRPr>
          </a:p>
        </p:txBody>
      </p:sp>
      <p:sp>
        <p:nvSpPr>
          <p:cNvPr id="262" name="Google Shape;262;p12"/>
          <p:cNvSpPr txBox="1"/>
          <p:nvPr/>
        </p:nvSpPr>
        <p:spPr>
          <a:xfrm>
            <a:off x="10244084" y="2494871"/>
            <a:ext cx="1634120" cy="216982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the elderly</a:t>
            </a:r>
            <a:endParaRPr sz="1800">
              <a:solidFill>
                <a:srgbClr val="09990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students</a:t>
            </a:r>
            <a:endParaRPr sz="1800">
              <a:solidFill>
                <a:srgbClr val="09990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live-in workers</a:t>
            </a:r>
            <a:endParaRPr sz="1800">
              <a:solidFill>
                <a:srgbClr val="09990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1800">
                <a:solidFill>
                  <a:srgbClr val="099900"/>
                </a:solidFill>
                <a:latin typeface="Twentieth Century"/>
                <a:ea typeface="Twentieth Century"/>
                <a:cs typeface="Twentieth Century"/>
                <a:sym typeface="Twentieth Century"/>
              </a:rPr>
              <a:t>- disaster relief housing </a:t>
            </a:r>
            <a:endParaRPr sz="1800">
              <a:solidFill>
                <a:srgbClr val="099900"/>
              </a:solidFill>
              <a:latin typeface="Twentieth Century"/>
              <a:ea typeface="Twentieth Century"/>
              <a:cs typeface="Twentieth Century"/>
              <a:sym typeface="Twentieth Century"/>
            </a:endParaRPr>
          </a:p>
        </p:txBody>
      </p:sp>
      <p:pic>
        <p:nvPicPr>
          <p:cNvPr id="263" name="Google Shape;263;p12"/>
          <p:cNvPicPr preferRelativeResize="0"/>
          <p:nvPr/>
        </p:nvPicPr>
        <p:blipFill rotWithShape="1">
          <a:blip r:embed="rId4">
            <a:alphaModFix/>
          </a:blip>
          <a:srcRect b="0" l="0" r="0" t="0"/>
          <a:stretch/>
        </p:blipFill>
        <p:spPr>
          <a:xfrm>
            <a:off x="1036241" y="4226883"/>
            <a:ext cx="3060626" cy="1560600"/>
          </a:xfrm>
          <a:prstGeom prst="rect">
            <a:avLst/>
          </a:prstGeom>
          <a:noFill/>
          <a:ln>
            <a:noFill/>
          </a:ln>
        </p:spPr>
      </p:pic>
      <p:pic>
        <p:nvPicPr>
          <p:cNvPr id="264" name="Google Shape;264;p12"/>
          <p:cNvPicPr preferRelativeResize="0"/>
          <p:nvPr/>
        </p:nvPicPr>
        <p:blipFill rotWithShape="1">
          <a:blip r:embed="rId5">
            <a:alphaModFix/>
          </a:blip>
          <a:srcRect b="0" l="0" r="0" t="0"/>
          <a:stretch/>
        </p:blipFill>
        <p:spPr>
          <a:xfrm>
            <a:off x="4692475" y="4482153"/>
            <a:ext cx="2773658" cy="1606410"/>
          </a:xfrm>
          <a:prstGeom prst="rect">
            <a:avLst/>
          </a:prstGeom>
          <a:noFill/>
          <a:ln>
            <a:noFill/>
          </a:ln>
        </p:spPr>
      </p:pic>
      <p:pic>
        <p:nvPicPr>
          <p:cNvPr id="265" name="Google Shape;265;p12"/>
          <p:cNvPicPr preferRelativeResize="0"/>
          <p:nvPr/>
        </p:nvPicPr>
        <p:blipFill rotWithShape="1">
          <a:blip r:embed="rId6">
            <a:alphaModFix/>
          </a:blip>
          <a:srcRect b="0" l="0" r="0" t="0"/>
          <a:stretch/>
        </p:blipFill>
        <p:spPr>
          <a:xfrm>
            <a:off x="7938766" y="3872111"/>
            <a:ext cx="2255707" cy="1855084"/>
          </a:xfrm>
          <a:prstGeom prst="rect">
            <a:avLst/>
          </a:prstGeom>
          <a:noFill/>
          <a:ln>
            <a:noFill/>
          </a:ln>
        </p:spPr>
      </p:pic>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3"/>
          <p:cNvSpPr/>
          <p:nvPr/>
        </p:nvSpPr>
        <p:spPr>
          <a:xfrm>
            <a:off x="160228" y="1017210"/>
            <a:ext cx="3961066" cy="3097590"/>
          </a:xfrm>
          <a:custGeom>
            <a:rect b="b" l="l" r="r" t="t"/>
            <a:pathLst>
              <a:path extrusionOk="0" h="2840734" w="3961066">
                <a:moveTo>
                  <a:pt x="0" y="0"/>
                </a:moveTo>
                <a:lnTo>
                  <a:pt x="3961066" y="0"/>
                </a:lnTo>
                <a:lnTo>
                  <a:pt x="3961066" y="2840734"/>
                </a:lnTo>
                <a:lnTo>
                  <a:pt x="0" y="2840734"/>
                </a:lnTo>
                <a:close/>
              </a:path>
            </a:pathLst>
          </a:custGeom>
          <a:solidFill>
            <a:srgbClr val="099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600">
              <a:solidFill>
                <a:schemeClr val="lt1"/>
              </a:solidFill>
              <a:latin typeface="Twentieth Century"/>
              <a:ea typeface="Twentieth Century"/>
              <a:cs typeface="Twentieth Century"/>
              <a:sym typeface="Twentieth Century"/>
            </a:endParaRPr>
          </a:p>
        </p:txBody>
      </p:sp>
      <p:sp>
        <p:nvSpPr>
          <p:cNvPr id="272" name="Google Shape;272;p13"/>
          <p:cNvSpPr txBox="1"/>
          <p:nvPr/>
        </p:nvSpPr>
        <p:spPr>
          <a:xfrm>
            <a:off x="312233" y="1211523"/>
            <a:ext cx="3501484" cy="29546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800">
                <a:solidFill>
                  <a:schemeClr val="lt1"/>
                </a:solidFill>
                <a:latin typeface="Twentieth Century"/>
                <a:ea typeface="Twentieth Century"/>
                <a:cs typeface="Twentieth Century"/>
                <a:sym typeface="Twentieth Century"/>
              </a:rPr>
              <a:t>READING TASK:</a:t>
            </a:r>
            <a:endParaRPr/>
          </a:p>
          <a:p>
            <a:pPr indent="0" lvl="0" marL="0" marR="0" rtl="0" algn="ctr">
              <a:spcBef>
                <a:spcPts val="0"/>
              </a:spcBef>
              <a:spcAft>
                <a:spcPts val="0"/>
              </a:spcAft>
              <a:buNone/>
            </a:pPr>
            <a:r>
              <a:t/>
            </a:r>
            <a:endParaRPr sz="1400">
              <a:solidFill>
                <a:schemeClr val="lt1"/>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1800">
                <a:solidFill>
                  <a:schemeClr val="dk1"/>
                </a:solidFill>
                <a:latin typeface="Rockwell"/>
                <a:ea typeface="Rockwell"/>
                <a:cs typeface="Rockwell"/>
                <a:sym typeface="Rockwell"/>
              </a:rPr>
              <a:t>Now that you have found out more about tiny homes, take a look at the text in your digital workbook (Focus 4, 2nd edition, by Pearson), Unit 3, Reading section, 3.4. Do the reading comprehension tasks (gap-filling, discussion).</a:t>
            </a:r>
            <a:r>
              <a:rPr lang="hr-HR" sz="1400">
                <a:solidFill>
                  <a:schemeClr val="lt1"/>
                </a:solidFill>
                <a:latin typeface="Twentieth Century"/>
                <a:ea typeface="Twentieth Century"/>
                <a:cs typeface="Twentieth Century"/>
                <a:sym typeface="Twentieth Century"/>
              </a:rPr>
              <a:t> </a:t>
            </a:r>
            <a:endParaRPr sz="1400">
              <a:solidFill>
                <a:schemeClr val="lt1"/>
              </a:solidFill>
              <a:latin typeface="Twentieth Century"/>
              <a:ea typeface="Twentieth Century"/>
              <a:cs typeface="Twentieth Century"/>
              <a:sym typeface="Twentieth Century"/>
            </a:endParaRPr>
          </a:p>
        </p:txBody>
      </p:sp>
      <p:pic>
        <p:nvPicPr>
          <p:cNvPr id="273" name="Google Shape;273;p13"/>
          <p:cNvPicPr preferRelativeResize="0"/>
          <p:nvPr/>
        </p:nvPicPr>
        <p:blipFill rotWithShape="1">
          <a:blip r:embed="rId3">
            <a:alphaModFix/>
          </a:blip>
          <a:srcRect b="0" l="0" r="0" t="0"/>
          <a:stretch/>
        </p:blipFill>
        <p:spPr>
          <a:xfrm>
            <a:off x="4592397" y="-245327"/>
            <a:ext cx="7697126" cy="7471317"/>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71"/>
                                        </p:tgtEl>
                                        <p:attrNameLst>
                                          <p:attrName>style.visibility</p:attrName>
                                        </p:attrNameLst>
                                      </p:cBhvr>
                                      <p:to>
                                        <p:strVal val="visible"/>
                                      </p:to>
                                    </p:set>
                                    <p:anim calcmode="lin" valueType="num">
                                      <p:cBhvr additive="base">
                                        <p:cTn dur="500"/>
                                        <p:tgtEl>
                                          <p:spTgt spid="271"/>
                                        </p:tgtEl>
                                        <p:attrNameLst>
                                          <p:attrName>ppt_w</p:attrName>
                                        </p:attrNameLst>
                                      </p:cBhvr>
                                      <p:tavLst>
                                        <p:tav fmla="" tm="0">
                                          <p:val>
                                            <p:strVal val="0"/>
                                          </p:val>
                                        </p:tav>
                                        <p:tav fmla="" tm="100000">
                                          <p:val>
                                            <p:strVal val="#ppt_w"/>
                                          </p:val>
                                        </p:tav>
                                      </p:tavLst>
                                    </p:anim>
                                    <p:anim calcmode="lin" valueType="num">
                                      <p:cBhvr additive="base">
                                        <p:cTn dur="500"/>
                                        <p:tgtEl>
                                          <p:spTgt spid="271"/>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4"/>
          <p:cNvSpPr/>
          <p:nvPr/>
        </p:nvSpPr>
        <p:spPr>
          <a:xfrm>
            <a:off x="7527740" y="2438157"/>
            <a:ext cx="4363844" cy="2769463"/>
          </a:xfrm>
          <a:custGeom>
            <a:rect b="b" l="l" r="r" t="t"/>
            <a:pathLst>
              <a:path extrusionOk="0" h="2840734" w="3961066">
                <a:moveTo>
                  <a:pt x="0" y="0"/>
                </a:moveTo>
                <a:lnTo>
                  <a:pt x="3961066" y="0"/>
                </a:lnTo>
                <a:lnTo>
                  <a:pt x="3961066" y="2840734"/>
                </a:lnTo>
                <a:lnTo>
                  <a:pt x="0" y="2840734"/>
                </a:lnTo>
                <a:close/>
              </a:path>
            </a:pathLst>
          </a:custGeom>
          <a:solidFill>
            <a:srgbClr val="099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600">
              <a:solidFill>
                <a:schemeClr val="lt1"/>
              </a:solidFill>
              <a:latin typeface="Twentieth Century"/>
              <a:ea typeface="Twentieth Century"/>
              <a:cs typeface="Twentieth Century"/>
              <a:sym typeface="Twentieth Century"/>
            </a:endParaRPr>
          </a:p>
        </p:txBody>
      </p:sp>
      <p:sp>
        <p:nvSpPr>
          <p:cNvPr id="280" name="Google Shape;280;p14"/>
          <p:cNvSpPr txBox="1"/>
          <p:nvPr/>
        </p:nvSpPr>
        <p:spPr>
          <a:xfrm>
            <a:off x="7930518" y="2605360"/>
            <a:ext cx="3961066" cy="19082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400">
                <a:solidFill>
                  <a:schemeClr val="lt1"/>
                </a:solidFill>
                <a:latin typeface="Rockwell"/>
                <a:ea typeface="Rockwell"/>
                <a:cs typeface="Rockwell"/>
                <a:sym typeface="Rockwell"/>
              </a:rPr>
              <a:t>A tiny house project – disaster relief housing</a:t>
            </a:r>
            <a:endParaRPr b="1" sz="2800">
              <a:solidFill>
                <a:schemeClr val="lt1"/>
              </a:solidFill>
              <a:latin typeface="Twentieth Century"/>
              <a:ea typeface="Twentieth Century"/>
              <a:cs typeface="Twentieth Century"/>
              <a:sym typeface="Twentieth Century"/>
            </a:endParaRPr>
          </a:p>
          <a:p>
            <a:pPr indent="-457200" lvl="0" marL="457200" marR="0" rtl="0" algn="l">
              <a:spcBef>
                <a:spcPts val="0"/>
              </a:spcBef>
              <a:spcAft>
                <a:spcPts val="0"/>
              </a:spcAft>
              <a:buClr>
                <a:schemeClr val="lt1"/>
              </a:buClr>
              <a:buSzPts val="2800"/>
              <a:buFont typeface="Twentieth Century"/>
              <a:buChar char="-"/>
            </a:pPr>
            <a:r>
              <a:rPr b="1" lang="hr-HR" sz="2800">
                <a:solidFill>
                  <a:schemeClr val="lt1"/>
                </a:solidFill>
                <a:latin typeface="Twentieth Century"/>
                <a:ea typeface="Twentieth Century"/>
                <a:cs typeface="Twentieth Century"/>
                <a:sym typeface="Twentieth Century"/>
              </a:rPr>
              <a:t>task-based learning</a:t>
            </a:r>
            <a:endParaRPr b="1" sz="2800">
              <a:solidFill>
                <a:schemeClr val="lt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b="1" sz="28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1400">
              <a:solidFill>
                <a:schemeClr val="lt1"/>
              </a:solidFill>
              <a:latin typeface="Twentieth Century"/>
              <a:ea typeface="Twentieth Century"/>
              <a:cs typeface="Twentieth Century"/>
              <a:sym typeface="Twentieth Century"/>
            </a:endParaRPr>
          </a:p>
        </p:txBody>
      </p:sp>
      <p:pic>
        <p:nvPicPr>
          <p:cNvPr id="281" name="Google Shape;281;p14"/>
          <p:cNvPicPr preferRelativeResize="0"/>
          <p:nvPr/>
        </p:nvPicPr>
        <p:blipFill rotWithShape="1">
          <a:blip r:embed="rId3">
            <a:alphaModFix/>
          </a:blip>
          <a:srcRect b="0" l="0" r="0" t="0"/>
          <a:stretch/>
        </p:blipFill>
        <p:spPr>
          <a:xfrm>
            <a:off x="0" y="0"/>
            <a:ext cx="6858000" cy="6858000"/>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79"/>
                                        </p:tgtEl>
                                        <p:attrNameLst>
                                          <p:attrName>style.visibility</p:attrName>
                                        </p:attrNameLst>
                                      </p:cBhvr>
                                      <p:to>
                                        <p:strVal val="visible"/>
                                      </p:to>
                                    </p:set>
                                    <p:anim calcmode="lin" valueType="num">
                                      <p:cBhvr additive="base">
                                        <p:cTn dur="500"/>
                                        <p:tgtEl>
                                          <p:spTgt spid="279"/>
                                        </p:tgtEl>
                                        <p:attrNameLst>
                                          <p:attrName>ppt_w</p:attrName>
                                        </p:attrNameLst>
                                      </p:cBhvr>
                                      <p:tavLst>
                                        <p:tav fmla="" tm="0">
                                          <p:val>
                                            <p:strVal val="0"/>
                                          </p:val>
                                        </p:tav>
                                        <p:tav fmla="" tm="100000">
                                          <p:val>
                                            <p:strVal val="#ppt_w"/>
                                          </p:val>
                                        </p:tav>
                                      </p:tavLst>
                                    </p:anim>
                                    <p:anim calcmode="lin" valueType="num">
                                      <p:cBhvr additive="base">
                                        <p:cTn dur="500"/>
                                        <p:tgtEl>
                                          <p:spTgt spid="279"/>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5"/>
          <p:cNvSpPr txBox="1"/>
          <p:nvPr/>
        </p:nvSpPr>
        <p:spPr>
          <a:xfrm>
            <a:off x="446049" y="680225"/>
            <a:ext cx="11173522" cy="63709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2400">
                <a:solidFill>
                  <a:schemeClr val="dk1"/>
                </a:solidFill>
                <a:latin typeface="Rockwell"/>
                <a:ea typeface="Rockwell"/>
                <a:cs typeface="Rockwell"/>
                <a:sym typeface="Rockwell"/>
              </a:rPr>
              <a:t>You own a small company which produces environmentally friendly housing - tiny homes. Originally, you designed these tiny homes as replacement for building expensive summer houses/cottages.</a:t>
            </a:r>
            <a:endParaRPr sz="2400">
              <a:solidFill>
                <a:schemeClr val="dk1"/>
              </a:solidFill>
              <a:latin typeface="Rockwell"/>
              <a:ea typeface="Rockwell"/>
              <a:cs typeface="Rockwell"/>
              <a:sym typeface="Rockwell"/>
            </a:endParaRPr>
          </a:p>
          <a:p>
            <a:pPr indent="0" lvl="0" marL="0" marR="0" rtl="0" algn="l">
              <a:spcBef>
                <a:spcPts val="0"/>
              </a:spcBef>
              <a:spcAft>
                <a:spcPts val="0"/>
              </a:spcAft>
              <a:buNone/>
            </a:pPr>
            <a:r>
              <a:rPr lang="hr-HR" sz="2400">
                <a:solidFill>
                  <a:schemeClr val="dk1"/>
                </a:solidFill>
                <a:latin typeface="Rockwell"/>
                <a:ea typeface="Rockwell"/>
                <a:cs typeface="Rockwell"/>
                <a:sym typeface="Rockwell"/>
              </a:rPr>
              <a:t>A few months ago, the terrible earthquake that hit Petrinja, Sisak and the surrounding places left many people homeless.</a:t>
            </a:r>
            <a:endParaRPr sz="2400">
              <a:solidFill>
                <a:schemeClr val="dk1"/>
              </a:solidFill>
              <a:latin typeface="Rockwell"/>
              <a:ea typeface="Rockwell"/>
              <a:cs typeface="Rockwell"/>
              <a:sym typeface="Rockwell"/>
            </a:endParaRPr>
          </a:p>
          <a:p>
            <a:pPr indent="0" lvl="0" marL="0" marR="0" rtl="0" algn="l">
              <a:spcBef>
                <a:spcPts val="0"/>
              </a:spcBef>
              <a:spcAft>
                <a:spcPts val="0"/>
              </a:spcAft>
              <a:buNone/>
            </a:pPr>
            <a:r>
              <a:rPr lang="hr-HR" sz="2400">
                <a:solidFill>
                  <a:schemeClr val="dk1"/>
                </a:solidFill>
                <a:latin typeface="Rockwell"/>
                <a:ea typeface="Rockwell"/>
                <a:cs typeface="Rockwell"/>
                <a:sym typeface="Rockwell"/>
              </a:rPr>
              <a:t>The Government of the Republic of Croatia has issued a public open tender and all Croatian companies are free to submit their bids. They are inviting companies (both big and small) to present their tiny homes in public presentations. Each company representative needs to bring a model/diorama of their tiny house, made of wooden sticks, cardboard, cardboard boxes, Lego bricks, etc. You have to be able to open one side of your house model so it is presented clearly to the audience.</a:t>
            </a:r>
            <a:endParaRPr sz="2400">
              <a:solidFill>
                <a:schemeClr val="dk1"/>
              </a:solidFill>
              <a:latin typeface="Rockwell"/>
              <a:ea typeface="Rockwell"/>
              <a:cs typeface="Rockwell"/>
              <a:sym typeface="Rockwell"/>
            </a:endParaRPr>
          </a:p>
          <a:p>
            <a:pPr indent="0" lvl="0" marL="0" marR="0" rtl="0" algn="l">
              <a:spcBef>
                <a:spcPts val="0"/>
              </a:spcBef>
              <a:spcAft>
                <a:spcPts val="0"/>
              </a:spcAft>
              <a:buNone/>
            </a:pPr>
            <a:r>
              <a:rPr lang="hr-HR" sz="2400">
                <a:solidFill>
                  <a:schemeClr val="dk1"/>
                </a:solidFill>
                <a:latin typeface="Rockwell"/>
                <a:ea typeface="Rockwell"/>
                <a:cs typeface="Rockwell"/>
                <a:sym typeface="Rockwell"/>
              </a:rPr>
              <a:t>They need ideas for </a:t>
            </a:r>
            <a:r>
              <a:rPr b="1" lang="hr-HR" sz="2400">
                <a:solidFill>
                  <a:schemeClr val="dk1"/>
                </a:solidFill>
                <a:latin typeface="Rockwell"/>
                <a:ea typeface="Rockwell"/>
                <a:cs typeface="Rockwell"/>
                <a:sym typeface="Rockwell"/>
              </a:rPr>
              <a:t>tiny homes designed for different population categories</a:t>
            </a:r>
            <a:r>
              <a:rPr lang="hr-HR" sz="2400">
                <a:solidFill>
                  <a:schemeClr val="dk1"/>
                </a:solidFill>
                <a:latin typeface="Rockwell"/>
                <a:ea typeface="Rockwell"/>
                <a:cs typeface="Rockwell"/>
                <a:sym typeface="Rockwell"/>
              </a:rPr>
              <a:t>:</a:t>
            </a:r>
            <a:endParaRPr sz="2400">
              <a:solidFill>
                <a:schemeClr val="dk1"/>
              </a:solidFill>
              <a:latin typeface="Rockwell"/>
              <a:ea typeface="Rockwell"/>
              <a:cs typeface="Rockwell"/>
              <a:sym typeface="Rockwell"/>
            </a:endParaRPr>
          </a:p>
          <a:p>
            <a:pPr indent="0" lvl="0" marL="0" marR="0" rtl="0" algn="l">
              <a:spcBef>
                <a:spcPts val="0"/>
              </a:spcBef>
              <a:spcAft>
                <a:spcPts val="0"/>
              </a:spcAft>
              <a:buNone/>
            </a:pPr>
            <a:r>
              <a:rPr lang="hr-HR" sz="2400">
                <a:solidFill>
                  <a:srgbClr val="206B54"/>
                </a:solidFill>
                <a:latin typeface="Rockwell"/>
                <a:ea typeface="Rockwell"/>
                <a:cs typeface="Rockwell"/>
                <a:sym typeface="Rockwell"/>
              </a:rPr>
              <a:t>Singles, small families, biger families with children, elderly people, live-in workers, university students.</a:t>
            </a:r>
            <a:endParaRPr/>
          </a:p>
          <a:p>
            <a:pPr indent="0" lvl="0" marL="0" marR="0" rtl="0" algn="l">
              <a:spcBef>
                <a:spcPts val="0"/>
              </a:spcBef>
              <a:spcAft>
                <a:spcPts val="0"/>
              </a:spcAft>
              <a:buNone/>
            </a:pPr>
            <a:r>
              <a:t/>
            </a:r>
            <a:endParaRPr sz="2400">
              <a:solidFill>
                <a:srgbClr val="206B54"/>
              </a:solidFill>
              <a:latin typeface="Rockwell"/>
              <a:ea typeface="Rockwell"/>
              <a:cs typeface="Rockwell"/>
              <a:sym typeface="Rockwell"/>
            </a:endParaRPr>
          </a:p>
        </p:txBody>
      </p:sp>
    </p:spTree>
  </p:cSld>
  <p:clrMapOvr>
    <a:masterClrMapping/>
  </p:clrMapOvr>
  <mc:AlternateContent>
    <mc:Choice Requires="p14">
      <p:transition spd="slow" p14:dur="1600">
        <p14:gallery dir="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6"/>
          <p:cNvSpPr txBox="1"/>
          <p:nvPr/>
        </p:nvSpPr>
        <p:spPr>
          <a:xfrm>
            <a:off x="446049" y="680225"/>
            <a:ext cx="11173522" cy="67864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1800">
                <a:solidFill>
                  <a:schemeClr val="dk1"/>
                </a:solidFill>
                <a:latin typeface="Rockwell"/>
                <a:ea typeface="Rockwell"/>
                <a:cs typeface="Rockwell"/>
                <a:sym typeface="Rockwell"/>
              </a:rPr>
              <a:t>Choose one of the above mentioned categories of population </a:t>
            </a:r>
            <a:r>
              <a:rPr lang="hr-HR" sz="1800">
                <a:solidFill>
                  <a:schemeClr val="dk1"/>
                </a:solidFill>
                <a:latin typeface="Rockwell"/>
                <a:ea typeface="Rockwell"/>
                <a:cs typeface="Rockwell"/>
                <a:sym typeface="Rockwell"/>
              </a:rPr>
              <a:t>for which you can make a tiny home.</a:t>
            </a:r>
            <a:endParaRPr sz="1800">
              <a:solidFill>
                <a:schemeClr val="dk1"/>
              </a:solidFill>
              <a:latin typeface="Rockwell"/>
              <a:ea typeface="Rockwell"/>
              <a:cs typeface="Rockwell"/>
              <a:sym typeface="Rockwell"/>
            </a:endParaRPr>
          </a:p>
          <a:p>
            <a:pPr indent="0" lvl="0" marL="0" marR="0" rtl="0" algn="l">
              <a:spcBef>
                <a:spcPts val="0"/>
              </a:spcBef>
              <a:spcAft>
                <a:spcPts val="0"/>
              </a:spcAft>
              <a:buNone/>
            </a:pPr>
            <a:r>
              <a:rPr lang="hr-HR" sz="1800">
                <a:solidFill>
                  <a:schemeClr val="dk1"/>
                </a:solidFill>
                <a:latin typeface="Rockwell"/>
                <a:ea typeface="Rockwell"/>
                <a:cs typeface="Rockwell"/>
                <a:sym typeface="Rockwell"/>
              </a:rPr>
              <a:t>In your presentation you have to </a:t>
            </a:r>
            <a:r>
              <a:rPr b="1" lang="hr-HR" sz="1800">
                <a:solidFill>
                  <a:schemeClr val="dk1"/>
                </a:solidFill>
                <a:latin typeface="Rockwell"/>
                <a:ea typeface="Rockwell"/>
                <a:cs typeface="Rockwell"/>
                <a:sym typeface="Rockwell"/>
              </a:rPr>
              <a:t>use the vocabulary to describe the interior of the house (words to describe the rooms and furniture), and vocabulary covered in Unit 3 in general.</a:t>
            </a:r>
            <a:r>
              <a:rPr lang="hr-HR" sz="1800">
                <a:solidFill>
                  <a:schemeClr val="dk1"/>
                </a:solidFill>
                <a:latin typeface="Rockwell"/>
                <a:ea typeface="Rockwell"/>
                <a:cs typeface="Rockwell"/>
                <a:sym typeface="Rockwell"/>
              </a:rPr>
              <a:t> Mention </a:t>
            </a:r>
            <a:r>
              <a:rPr b="1" lang="hr-HR" sz="1800">
                <a:solidFill>
                  <a:schemeClr val="dk1"/>
                </a:solidFill>
                <a:latin typeface="Rockwell"/>
                <a:ea typeface="Rockwell"/>
                <a:cs typeface="Rockwell"/>
                <a:sym typeface="Rockwell"/>
              </a:rPr>
              <a:t>the area of the tiny home (in square metres</a:t>
            </a:r>
            <a:r>
              <a:rPr lang="hr-HR" sz="1800">
                <a:solidFill>
                  <a:schemeClr val="dk1"/>
                </a:solidFill>
                <a:latin typeface="Rockwell"/>
                <a:ea typeface="Rockwell"/>
                <a:cs typeface="Rockwell"/>
                <a:sym typeface="Rockwell"/>
              </a:rPr>
              <a:t>), where it can be placed and </a:t>
            </a:r>
            <a:r>
              <a:rPr b="1" lang="hr-HR" sz="1800">
                <a:solidFill>
                  <a:schemeClr val="dk1"/>
                </a:solidFill>
                <a:latin typeface="Rockwell"/>
                <a:ea typeface="Rockwell"/>
                <a:cs typeface="Rockwell"/>
                <a:sym typeface="Rockwell"/>
              </a:rPr>
              <a:t>its environmentally friendly features</a:t>
            </a:r>
            <a:r>
              <a:rPr lang="hr-HR" sz="1800">
                <a:solidFill>
                  <a:schemeClr val="dk1"/>
                </a:solidFill>
                <a:latin typeface="Rockwell"/>
                <a:ea typeface="Rockwell"/>
                <a:cs typeface="Rockwell"/>
                <a:sym typeface="Rockwell"/>
              </a:rPr>
              <a:t> (ecological footprint, ways of collecting energy, ways to process waste, waste management, water recycling, waste water management, water and electricity supply, composting toilets, recycled materials), etc.</a:t>
            </a:r>
            <a:endParaRPr sz="1800">
              <a:solidFill>
                <a:schemeClr val="dk1"/>
              </a:solidFill>
              <a:latin typeface="Rockwell"/>
              <a:ea typeface="Rockwell"/>
              <a:cs typeface="Rockwell"/>
              <a:sym typeface="Rockwell"/>
            </a:endParaRPr>
          </a:p>
          <a:p>
            <a:pPr indent="0" lvl="0" marL="0" marR="0" rtl="0" algn="l">
              <a:spcBef>
                <a:spcPts val="0"/>
              </a:spcBef>
              <a:spcAft>
                <a:spcPts val="0"/>
              </a:spcAft>
              <a:buNone/>
            </a:pPr>
            <a:r>
              <a:t/>
            </a:r>
            <a:endParaRPr sz="2400">
              <a:solidFill>
                <a:srgbClr val="206B54"/>
              </a:solidFill>
              <a:latin typeface="Rockwell"/>
              <a:ea typeface="Rockwell"/>
              <a:cs typeface="Rockwell"/>
              <a:sym typeface="Rockwell"/>
            </a:endParaRPr>
          </a:p>
          <a:p>
            <a:pPr indent="0" lvl="0" marL="0" marR="0" rtl="0" algn="l">
              <a:spcBef>
                <a:spcPts val="0"/>
              </a:spcBef>
              <a:spcAft>
                <a:spcPts val="0"/>
              </a:spcAft>
              <a:buNone/>
            </a:pPr>
            <a:r>
              <a:rPr lang="hr-HR" sz="2400">
                <a:solidFill>
                  <a:srgbClr val="206B54"/>
                </a:solidFill>
                <a:latin typeface="Rockwell"/>
                <a:ea typeface="Rockwell"/>
                <a:cs typeface="Rockwell"/>
                <a:sym typeface="Rockwell"/>
              </a:rPr>
              <a:t>Mention: </a:t>
            </a:r>
            <a:endParaRPr/>
          </a:p>
          <a:p>
            <a:pPr indent="-285750" lvl="0" marL="285750" marR="0" rtl="0" algn="l">
              <a:lnSpc>
                <a:spcPct val="150000"/>
              </a:lnSpc>
              <a:spcBef>
                <a:spcPts val="0"/>
              </a:spcBef>
              <a:spcAft>
                <a:spcPts val="0"/>
              </a:spcAft>
              <a:buClr>
                <a:schemeClr val="dk1"/>
              </a:buClr>
              <a:buSzPts val="1800"/>
              <a:buFont typeface="Rockwell"/>
              <a:buChar char="-"/>
            </a:pPr>
            <a:r>
              <a:rPr lang="hr-HR" sz="1800">
                <a:solidFill>
                  <a:schemeClr val="dk1"/>
                </a:solidFill>
                <a:latin typeface="Rockwell"/>
                <a:ea typeface="Rockwell"/>
                <a:cs typeface="Rockwell"/>
                <a:sym typeface="Rockwell"/>
              </a:rPr>
              <a:t>the type of the house – is it mobile (that is, a house on wheels, since sinkholes are opening in the ground)</a:t>
            </a:r>
            <a:endParaRPr sz="1800">
              <a:solidFill>
                <a:schemeClr val="dk1"/>
              </a:solidFill>
              <a:latin typeface="Rockwell"/>
              <a:ea typeface="Rockwell"/>
              <a:cs typeface="Rockwell"/>
              <a:sym typeface="Rockwell"/>
            </a:endParaRPr>
          </a:p>
          <a:p>
            <a:pPr indent="-342900" lvl="0" marL="342900" marR="0" rtl="0" algn="l">
              <a:lnSpc>
                <a:spcPct val="150000"/>
              </a:lnSpc>
              <a:spcBef>
                <a:spcPts val="0"/>
              </a:spcBef>
              <a:spcAft>
                <a:spcPts val="0"/>
              </a:spcAft>
              <a:buClr>
                <a:schemeClr val="dk1"/>
              </a:buClr>
              <a:buSzPts val="1800"/>
              <a:buFont typeface="Rockwell"/>
              <a:buChar char="-"/>
            </a:pPr>
            <a:r>
              <a:rPr lang="hr-HR" sz="1800">
                <a:solidFill>
                  <a:schemeClr val="dk1"/>
                </a:solidFill>
                <a:latin typeface="Rockwell"/>
                <a:ea typeface="Rockwell"/>
                <a:cs typeface="Rockwell"/>
                <a:sym typeface="Rockwell"/>
              </a:rPr>
              <a:t>the time do you need to make and install it</a:t>
            </a:r>
            <a:endParaRPr sz="1800">
              <a:solidFill>
                <a:schemeClr val="dk1"/>
              </a:solidFill>
              <a:latin typeface="Rockwell"/>
              <a:ea typeface="Rockwell"/>
              <a:cs typeface="Rockwell"/>
              <a:sym typeface="Rockwell"/>
            </a:endParaRPr>
          </a:p>
          <a:p>
            <a:pPr indent="-342900" lvl="0" marL="342900" marR="0" rtl="0" algn="l">
              <a:lnSpc>
                <a:spcPct val="150000"/>
              </a:lnSpc>
              <a:spcBef>
                <a:spcPts val="0"/>
              </a:spcBef>
              <a:spcAft>
                <a:spcPts val="0"/>
              </a:spcAft>
              <a:buClr>
                <a:schemeClr val="dk1"/>
              </a:buClr>
              <a:buSzPts val="1800"/>
              <a:buFont typeface="Rockwell"/>
              <a:buChar char="-"/>
            </a:pPr>
            <a:r>
              <a:rPr lang="hr-HR" sz="1800">
                <a:solidFill>
                  <a:schemeClr val="dk1"/>
                </a:solidFill>
                <a:latin typeface="Rockwell"/>
                <a:ea typeface="Rockwell"/>
                <a:cs typeface="Rockwell"/>
                <a:sym typeface="Rockwell"/>
              </a:rPr>
              <a:t>unit price</a:t>
            </a:r>
            <a:endParaRPr sz="1800">
              <a:solidFill>
                <a:schemeClr val="dk1"/>
              </a:solidFill>
              <a:latin typeface="Rockwell"/>
              <a:ea typeface="Rockwell"/>
              <a:cs typeface="Rockwell"/>
              <a:sym typeface="Rockwell"/>
            </a:endParaRPr>
          </a:p>
          <a:p>
            <a:pPr indent="-342900" lvl="0" marL="342900" marR="0" rtl="0" algn="l">
              <a:lnSpc>
                <a:spcPct val="150000"/>
              </a:lnSpc>
              <a:spcBef>
                <a:spcPts val="0"/>
              </a:spcBef>
              <a:spcAft>
                <a:spcPts val="0"/>
              </a:spcAft>
              <a:buClr>
                <a:schemeClr val="dk1"/>
              </a:buClr>
              <a:buSzPts val="1800"/>
              <a:buFont typeface="Rockwell"/>
              <a:buChar char="-"/>
            </a:pPr>
            <a:r>
              <a:rPr lang="hr-HR" sz="1800">
                <a:solidFill>
                  <a:schemeClr val="dk1"/>
                </a:solidFill>
                <a:latin typeface="Rockwell"/>
                <a:ea typeface="Rockwell"/>
                <a:cs typeface="Rockwell"/>
                <a:sym typeface="Rockwell"/>
              </a:rPr>
              <a:t>Also, make sure to include some environmentally friendly features in your tiny house!</a:t>
            </a:r>
            <a:endParaRPr sz="2400">
              <a:solidFill>
                <a:srgbClr val="206B54"/>
              </a:solidFill>
              <a:latin typeface="Rockwell"/>
              <a:ea typeface="Rockwell"/>
              <a:cs typeface="Rockwell"/>
              <a:sym typeface="Rockwell"/>
            </a:endParaRPr>
          </a:p>
          <a:p>
            <a:pPr indent="-342900" lvl="0" marL="342900" marR="0" rtl="0" algn="l">
              <a:lnSpc>
                <a:spcPct val="150000"/>
              </a:lnSpc>
              <a:spcBef>
                <a:spcPts val="0"/>
              </a:spcBef>
              <a:spcAft>
                <a:spcPts val="0"/>
              </a:spcAft>
              <a:buClr>
                <a:srgbClr val="FF0000"/>
              </a:buClr>
              <a:buSzPts val="1800"/>
              <a:buFont typeface="Rockwell"/>
              <a:buChar char="-"/>
            </a:pPr>
            <a:r>
              <a:rPr b="1" lang="hr-HR" sz="1800">
                <a:solidFill>
                  <a:srgbClr val="FF0000"/>
                </a:solidFill>
                <a:latin typeface="Rockwell"/>
                <a:ea typeface="Rockwell"/>
                <a:cs typeface="Rockwell"/>
                <a:sym typeface="Rockwell"/>
              </a:rPr>
              <a:t>IMPORTANT NOTE: </a:t>
            </a:r>
            <a:r>
              <a:rPr lang="hr-HR" sz="1800">
                <a:solidFill>
                  <a:srgbClr val="FF0000"/>
                </a:solidFill>
                <a:latin typeface="Rockwell"/>
                <a:ea typeface="Rockwell"/>
                <a:cs typeface="Rockwell"/>
                <a:sym typeface="Rockwell"/>
              </a:rPr>
              <a:t>Although the model of the house will not earn you many points, you </a:t>
            </a:r>
            <a:r>
              <a:rPr b="1" lang="hr-HR" sz="1800">
                <a:solidFill>
                  <a:srgbClr val="FF0000"/>
                </a:solidFill>
                <a:latin typeface="Rockwell"/>
                <a:ea typeface="Rockwell"/>
                <a:cs typeface="Rockwell"/>
                <a:sym typeface="Rockwell"/>
              </a:rPr>
              <a:t>must have it in order to get a passing grade</a:t>
            </a:r>
            <a:r>
              <a:rPr lang="hr-HR" sz="1800">
                <a:solidFill>
                  <a:srgbClr val="FF0000"/>
                </a:solidFill>
                <a:latin typeface="Rockwell"/>
                <a:ea typeface="Rockwell"/>
                <a:cs typeface="Rockwell"/>
                <a:sym typeface="Rockwell"/>
              </a:rPr>
              <a:t>, since </a:t>
            </a:r>
            <a:r>
              <a:rPr b="1" lang="hr-HR" sz="1800">
                <a:solidFill>
                  <a:srgbClr val="FF0000"/>
                </a:solidFill>
                <a:latin typeface="Rockwell"/>
                <a:ea typeface="Rockwell"/>
                <a:cs typeface="Rockwell"/>
                <a:sym typeface="Rockwell"/>
              </a:rPr>
              <a:t>IT IS</a:t>
            </a:r>
            <a:r>
              <a:rPr lang="hr-HR" sz="1800">
                <a:solidFill>
                  <a:srgbClr val="FF0000"/>
                </a:solidFill>
                <a:latin typeface="Rockwell"/>
                <a:ea typeface="Rockwell"/>
                <a:cs typeface="Rockwell"/>
                <a:sym typeface="Rockwell"/>
              </a:rPr>
              <a:t> the product you are presenting.</a:t>
            </a:r>
            <a:endParaRPr sz="2400">
              <a:solidFill>
                <a:srgbClr val="FF0000"/>
              </a:solidFill>
              <a:latin typeface="Rockwell"/>
              <a:ea typeface="Rockwell"/>
              <a:cs typeface="Rockwell"/>
              <a:sym typeface="Rockwell"/>
            </a:endParaRPr>
          </a:p>
          <a:p>
            <a:pPr indent="0" lvl="0" marL="0" marR="0" rtl="0" algn="l">
              <a:spcBef>
                <a:spcPts val="0"/>
              </a:spcBef>
              <a:spcAft>
                <a:spcPts val="0"/>
              </a:spcAft>
              <a:buNone/>
            </a:pPr>
            <a:r>
              <a:t/>
            </a:r>
            <a:endParaRPr sz="24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24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2400">
              <a:solidFill>
                <a:srgbClr val="206B54"/>
              </a:solidFill>
              <a:latin typeface="Rockwell"/>
              <a:ea typeface="Rockwell"/>
              <a:cs typeface="Rockwell"/>
              <a:sym typeface="Rockwell"/>
            </a:endParaRPr>
          </a:p>
        </p:txBody>
      </p:sp>
    </p:spTree>
  </p:cSld>
  <p:clrMapOvr>
    <a:masterClrMapping/>
  </p:clrMapOvr>
  <mc:AlternateContent>
    <mc:Choice Requires="p14">
      <p:transition spd="slow" p14:dur="1600">
        <p14:gallery dir="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17"/>
          <p:cNvPicPr preferRelativeResize="0"/>
          <p:nvPr/>
        </p:nvPicPr>
        <p:blipFill rotWithShape="1">
          <a:blip r:embed="rId3">
            <a:alphaModFix/>
          </a:blip>
          <a:srcRect b="0" l="0" r="0" t="0"/>
          <a:stretch/>
        </p:blipFill>
        <p:spPr>
          <a:xfrm>
            <a:off x="1761893" y="0"/>
            <a:ext cx="7906794" cy="5108869"/>
          </a:xfrm>
          <a:prstGeom prst="rect">
            <a:avLst/>
          </a:prstGeom>
          <a:noFill/>
          <a:ln>
            <a:noFill/>
          </a:ln>
        </p:spPr>
      </p:pic>
      <p:pic>
        <p:nvPicPr>
          <p:cNvPr id="300" name="Google Shape;300;p17"/>
          <p:cNvPicPr preferRelativeResize="0"/>
          <p:nvPr/>
        </p:nvPicPr>
        <p:blipFill rotWithShape="1">
          <a:blip r:embed="rId4">
            <a:alphaModFix/>
          </a:blip>
          <a:srcRect b="35963" l="0" r="-1261" t="0"/>
          <a:stretch/>
        </p:blipFill>
        <p:spPr>
          <a:xfrm>
            <a:off x="1761892" y="5108870"/>
            <a:ext cx="8006575" cy="1671072"/>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grpSp>
        <p:nvGrpSpPr>
          <p:cNvPr id="306" name="Google Shape;306;p18"/>
          <p:cNvGrpSpPr/>
          <p:nvPr/>
        </p:nvGrpSpPr>
        <p:grpSpPr>
          <a:xfrm>
            <a:off x="881063" y="1252537"/>
            <a:ext cx="2886075" cy="4352926"/>
            <a:chOff x="881063" y="1252537"/>
            <a:chExt cx="2886075" cy="4352926"/>
          </a:xfrm>
        </p:grpSpPr>
        <p:sp>
          <p:nvSpPr>
            <p:cNvPr id="307" name="Google Shape;307;p18"/>
            <p:cNvSpPr/>
            <p:nvPr/>
          </p:nvSpPr>
          <p:spPr>
            <a:xfrm>
              <a:off x="881063" y="1252537"/>
              <a:ext cx="2886075" cy="4352926"/>
            </a:xfrm>
            <a:prstGeom prst="rect">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sp>
          <p:nvSpPr>
            <p:cNvPr id="308" name="Google Shape;308;p18"/>
            <p:cNvSpPr txBox="1"/>
            <p:nvPr/>
          </p:nvSpPr>
          <p:spPr>
            <a:xfrm>
              <a:off x="1143000" y="5086367"/>
              <a:ext cx="2362200" cy="369332"/>
            </a:xfrm>
            <a:prstGeom prst="rect">
              <a:avLst/>
            </a:prstGeom>
            <a:solidFill>
              <a:srgbClr val="0999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u="sng">
                  <a:solidFill>
                    <a:schemeClr val="lt1"/>
                  </a:solidFill>
                  <a:latin typeface="Rockwell"/>
                  <a:ea typeface="Rockwell"/>
                  <a:cs typeface="Rockwell"/>
                  <a:sym typeface="Rockwell"/>
                  <a:hlinkClick r:id="rId3">
                    <a:extLst>
                      <a:ext uri="{A12FA001-AC4F-418D-AE19-62706E023703}">
                        <ahyp:hlinkClr val="tx"/>
                      </a:ext>
                    </a:extLst>
                  </a:hlinkClick>
                </a:rPr>
                <a:t>LINK</a:t>
              </a:r>
              <a:endParaRPr b="1" sz="1800">
                <a:solidFill>
                  <a:schemeClr val="lt1"/>
                </a:solidFill>
                <a:latin typeface="Rockwell"/>
                <a:ea typeface="Rockwell"/>
                <a:cs typeface="Rockwell"/>
                <a:sym typeface="Rockwell"/>
              </a:endParaRPr>
            </a:p>
          </p:txBody>
        </p:sp>
      </p:grpSp>
      <p:grpSp>
        <p:nvGrpSpPr>
          <p:cNvPr id="309" name="Google Shape;309;p18"/>
          <p:cNvGrpSpPr/>
          <p:nvPr/>
        </p:nvGrpSpPr>
        <p:grpSpPr>
          <a:xfrm>
            <a:off x="4652963" y="1252537"/>
            <a:ext cx="2886075" cy="4352926"/>
            <a:chOff x="4652963" y="1252537"/>
            <a:chExt cx="2886075" cy="4352926"/>
          </a:xfrm>
        </p:grpSpPr>
        <p:sp>
          <p:nvSpPr>
            <p:cNvPr id="310" name="Google Shape;310;p18"/>
            <p:cNvSpPr/>
            <p:nvPr/>
          </p:nvSpPr>
          <p:spPr>
            <a:xfrm>
              <a:off x="4652963" y="1252537"/>
              <a:ext cx="2886075" cy="4352926"/>
            </a:xfrm>
            <a:prstGeom prst="rect">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sp>
          <p:nvSpPr>
            <p:cNvPr id="311" name="Google Shape;311;p18"/>
            <p:cNvSpPr txBox="1"/>
            <p:nvPr/>
          </p:nvSpPr>
          <p:spPr>
            <a:xfrm>
              <a:off x="4914900" y="5086367"/>
              <a:ext cx="2362200" cy="369332"/>
            </a:xfrm>
            <a:prstGeom prst="rect">
              <a:avLst/>
            </a:prstGeom>
            <a:solidFill>
              <a:srgbClr val="0999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u="sng">
                  <a:solidFill>
                    <a:schemeClr val="lt1"/>
                  </a:solidFill>
                  <a:latin typeface="Rockwell"/>
                  <a:ea typeface="Rockwell"/>
                  <a:cs typeface="Rockwell"/>
                  <a:sym typeface="Rockwell"/>
                  <a:hlinkClick r:id="rId4">
                    <a:extLst>
                      <a:ext uri="{A12FA001-AC4F-418D-AE19-62706E023703}">
                        <ahyp:hlinkClr val="tx"/>
                      </a:ext>
                    </a:extLst>
                  </a:hlinkClick>
                </a:rPr>
                <a:t>INSPIRATION</a:t>
              </a:r>
              <a:endParaRPr b="1" sz="1800">
                <a:solidFill>
                  <a:schemeClr val="lt1"/>
                </a:solidFill>
                <a:latin typeface="Rockwell"/>
                <a:ea typeface="Rockwell"/>
                <a:cs typeface="Rockwell"/>
                <a:sym typeface="Rockwell"/>
              </a:endParaRPr>
            </a:p>
          </p:txBody>
        </p:sp>
      </p:grpSp>
      <p:grpSp>
        <p:nvGrpSpPr>
          <p:cNvPr id="312" name="Google Shape;312;p18"/>
          <p:cNvGrpSpPr/>
          <p:nvPr/>
        </p:nvGrpSpPr>
        <p:grpSpPr>
          <a:xfrm>
            <a:off x="8424863" y="1252537"/>
            <a:ext cx="2886075" cy="4352926"/>
            <a:chOff x="8424863" y="1252537"/>
            <a:chExt cx="2886075" cy="4352926"/>
          </a:xfrm>
        </p:grpSpPr>
        <p:sp>
          <p:nvSpPr>
            <p:cNvPr id="313" name="Google Shape;313;p18"/>
            <p:cNvSpPr/>
            <p:nvPr/>
          </p:nvSpPr>
          <p:spPr>
            <a:xfrm>
              <a:off x="8424863" y="1252537"/>
              <a:ext cx="2886075" cy="4352926"/>
            </a:xfrm>
            <a:prstGeom prst="rect">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sp>
          <p:nvSpPr>
            <p:cNvPr id="314" name="Google Shape;314;p18"/>
            <p:cNvSpPr txBox="1"/>
            <p:nvPr/>
          </p:nvSpPr>
          <p:spPr>
            <a:xfrm>
              <a:off x="8686800" y="5086367"/>
              <a:ext cx="2362200" cy="369332"/>
            </a:xfrm>
            <a:prstGeom prst="rect">
              <a:avLst/>
            </a:prstGeom>
            <a:solidFill>
              <a:srgbClr val="0999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chemeClr val="lt1"/>
                  </a:solidFill>
                  <a:latin typeface="Rockwell"/>
                  <a:ea typeface="Rockwell"/>
                  <a:cs typeface="Rockwell"/>
                  <a:sym typeface="Rockwell"/>
                </a:rPr>
                <a:t>A BIT </a:t>
              </a:r>
              <a:r>
                <a:rPr b="1" lang="hr-HR" sz="1800" u="sng">
                  <a:solidFill>
                    <a:schemeClr val="lt1"/>
                  </a:solidFill>
                  <a:latin typeface="Rockwell"/>
                  <a:ea typeface="Rockwell"/>
                  <a:cs typeface="Rockwell"/>
                  <a:sym typeface="Rockwell"/>
                  <a:hlinkClick r:id="rId5">
                    <a:extLst>
                      <a:ext uri="{A12FA001-AC4F-418D-AE19-62706E023703}">
                        <ahyp:hlinkClr val="tx"/>
                      </a:ext>
                    </a:extLst>
                  </a:hlinkClick>
                </a:rPr>
                <a:t>MORE</a:t>
              </a:r>
              <a:endParaRPr b="1" sz="1800">
                <a:solidFill>
                  <a:schemeClr val="lt1"/>
                </a:solidFill>
                <a:latin typeface="Rockwell"/>
                <a:ea typeface="Rockwell"/>
                <a:cs typeface="Rockwell"/>
                <a:sym typeface="Rockwell"/>
              </a:endParaRPr>
            </a:p>
          </p:txBody>
        </p:sp>
      </p:grpSp>
      <p:sp>
        <p:nvSpPr>
          <p:cNvPr id="315" name="Google Shape;315;p18"/>
          <p:cNvSpPr txBox="1"/>
          <p:nvPr/>
        </p:nvSpPr>
        <p:spPr>
          <a:xfrm>
            <a:off x="2185639" y="808323"/>
            <a:ext cx="76497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400">
                <a:solidFill>
                  <a:srgbClr val="206B54"/>
                </a:solidFill>
                <a:latin typeface="Rockwell"/>
                <a:ea typeface="Rockwell"/>
                <a:cs typeface="Rockwell"/>
                <a:sym typeface="Rockwell"/>
              </a:rPr>
              <a:t>VOCABULARY – SOME HELPFUL RESOURCES</a:t>
            </a:r>
            <a:endParaRPr/>
          </a:p>
        </p:txBody>
      </p:sp>
      <p:pic>
        <p:nvPicPr>
          <p:cNvPr id="316" name="Google Shape;316;p18"/>
          <p:cNvPicPr preferRelativeResize="0"/>
          <p:nvPr/>
        </p:nvPicPr>
        <p:blipFill rotWithShape="1">
          <a:blip r:embed="rId6">
            <a:alphaModFix/>
          </a:blip>
          <a:srcRect b="0" l="0" r="0" t="0"/>
          <a:stretch/>
        </p:blipFill>
        <p:spPr>
          <a:xfrm>
            <a:off x="1053790" y="1341283"/>
            <a:ext cx="2541486" cy="3580880"/>
          </a:xfrm>
          <a:prstGeom prst="rect">
            <a:avLst/>
          </a:prstGeom>
          <a:noFill/>
          <a:ln>
            <a:noFill/>
          </a:ln>
        </p:spPr>
      </p:pic>
      <p:pic>
        <p:nvPicPr>
          <p:cNvPr id="317" name="Google Shape;317;p18"/>
          <p:cNvPicPr preferRelativeResize="0"/>
          <p:nvPr/>
        </p:nvPicPr>
        <p:blipFill rotWithShape="1">
          <a:blip r:embed="rId7">
            <a:alphaModFix/>
          </a:blip>
          <a:srcRect b="0" l="0" r="0" t="0"/>
          <a:stretch/>
        </p:blipFill>
        <p:spPr>
          <a:xfrm>
            <a:off x="4914901" y="1360835"/>
            <a:ext cx="2383846" cy="3575768"/>
          </a:xfrm>
          <a:prstGeom prst="rect">
            <a:avLst/>
          </a:prstGeom>
          <a:noFill/>
          <a:ln>
            <a:noFill/>
          </a:ln>
        </p:spPr>
      </p:pic>
      <p:pic>
        <p:nvPicPr>
          <p:cNvPr id="318" name="Google Shape;318;p18"/>
          <p:cNvPicPr preferRelativeResize="0"/>
          <p:nvPr/>
        </p:nvPicPr>
        <p:blipFill rotWithShape="1">
          <a:blip r:embed="rId8">
            <a:alphaModFix/>
          </a:blip>
          <a:srcRect b="0" l="0" r="0" t="0"/>
          <a:stretch/>
        </p:blipFill>
        <p:spPr>
          <a:xfrm>
            <a:off x="8686800" y="1346395"/>
            <a:ext cx="2478040" cy="3575768"/>
          </a:xfrm>
          <a:prstGeom prst="rect">
            <a:avLst/>
          </a:prstGeom>
          <a:noFill/>
          <a:ln>
            <a:noFill/>
          </a:ln>
        </p:spPr>
      </p:pic>
    </p:spTree>
  </p:cSld>
  <p:clrMapOvr>
    <a:masterClrMapping/>
  </p:clrMapOvr>
  <mc:AlternateContent>
    <mc:Choice Requires="p14">
      <p:transition spd="slow" p14:dur="3900">
        <p14:glitter dir="l" pattern="hexagon"/>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06"/>
                                        </p:tgtEl>
                                        <p:attrNameLst>
                                          <p:attrName>style.visibility</p:attrName>
                                        </p:attrNameLst>
                                      </p:cBhvr>
                                      <p:to>
                                        <p:strVal val="visible"/>
                                      </p:to>
                                    </p:set>
                                    <p:anim calcmode="lin" valueType="num">
                                      <p:cBhvr additive="base">
                                        <p:cTn dur="500"/>
                                        <p:tgtEl>
                                          <p:spTgt spid="306"/>
                                        </p:tgtEl>
                                        <p:attrNameLst>
                                          <p:attrName>ppt_w</p:attrName>
                                        </p:attrNameLst>
                                      </p:cBhvr>
                                      <p:tavLst>
                                        <p:tav fmla="" tm="0">
                                          <p:val>
                                            <p:strVal val="0"/>
                                          </p:val>
                                        </p:tav>
                                        <p:tav fmla="" tm="100000">
                                          <p:val>
                                            <p:strVal val="#ppt_w"/>
                                          </p:val>
                                        </p:tav>
                                      </p:tavLst>
                                    </p:anim>
                                    <p:anim calcmode="lin" valueType="num">
                                      <p:cBhvr additive="base">
                                        <p:cTn dur="500"/>
                                        <p:tgtEl>
                                          <p:spTgt spid="306"/>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309"/>
                                        </p:tgtEl>
                                        <p:attrNameLst>
                                          <p:attrName>style.visibility</p:attrName>
                                        </p:attrNameLst>
                                      </p:cBhvr>
                                      <p:to>
                                        <p:strVal val="visible"/>
                                      </p:to>
                                    </p:set>
                                    <p:anim calcmode="lin" valueType="num">
                                      <p:cBhvr additive="base">
                                        <p:cTn dur="500"/>
                                        <p:tgtEl>
                                          <p:spTgt spid="309"/>
                                        </p:tgtEl>
                                        <p:attrNameLst>
                                          <p:attrName>ppt_w</p:attrName>
                                        </p:attrNameLst>
                                      </p:cBhvr>
                                      <p:tavLst>
                                        <p:tav fmla="" tm="0">
                                          <p:val>
                                            <p:strVal val="0"/>
                                          </p:val>
                                        </p:tav>
                                        <p:tav fmla="" tm="100000">
                                          <p:val>
                                            <p:strVal val="#ppt_w"/>
                                          </p:val>
                                        </p:tav>
                                      </p:tavLst>
                                    </p:anim>
                                    <p:anim calcmode="lin" valueType="num">
                                      <p:cBhvr additive="base">
                                        <p:cTn dur="500"/>
                                        <p:tgtEl>
                                          <p:spTgt spid="309"/>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312"/>
                                        </p:tgtEl>
                                        <p:attrNameLst>
                                          <p:attrName>style.visibility</p:attrName>
                                        </p:attrNameLst>
                                      </p:cBhvr>
                                      <p:to>
                                        <p:strVal val="visible"/>
                                      </p:to>
                                    </p:set>
                                    <p:anim calcmode="lin" valueType="num">
                                      <p:cBhvr additive="base">
                                        <p:cTn dur="500"/>
                                        <p:tgtEl>
                                          <p:spTgt spid="312"/>
                                        </p:tgtEl>
                                        <p:attrNameLst>
                                          <p:attrName>ppt_w</p:attrName>
                                        </p:attrNameLst>
                                      </p:cBhvr>
                                      <p:tavLst>
                                        <p:tav fmla="" tm="0">
                                          <p:val>
                                            <p:strVal val="0"/>
                                          </p:val>
                                        </p:tav>
                                        <p:tav fmla="" tm="100000">
                                          <p:val>
                                            <p:strVal val="#ppt_w"/>
                                          </p:val>
                                        </p:tav>
                                      </p:tavLst>
                                    </p:anim>
                                    <p:anim calcmode="lin" valueType="num">
                                      <p:cBhvr additive="base">
                                        <p:cTn dur="500"/>
                                        <p:tgtEl>
                                          <p:spTgt spid="31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grpSp>
        <p:nvGrpSpPr>
          <p:cNvPr id="324" name="Google Shape;324;p19"/>
          <p:cNvGrpSpPr/>
          <p:nvPr/>
        </p:nvGrpSpPr>
        <p:grpSpPr>
          <a:xfrm>
            <a:off x="6757693" y="775495"/>
            <a:ext cx="4134896" cy="2515770"/>
            <a:chOff x="6757693" y="775495"/>
            <a:chExt cx="4134896" cy="2515770"/>
          </a:xfrm>
        </p:grpSpPr>
        <p:sp>
          <p:nvSpPr>
            <p:cNvPr id="325" name="Google Shape;325;p19"/>
            <p:cNvSpPr/>
            <p:nvPr/>
          </p:nvSpPr>
          <p:spPr>
            <a:xfrm>
              <a:off x="6757693" y="1384129"/>
              <a:ext cx="1122421" cy="1122421"/>
            </a:xfrm>
            <a:prstGeom prst="ellipse">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26" name="Google Shape;326;p19"/>
            <p:cNvSpPr/>
            <p:nvPr/>
          </p:nvSpPr>
          <p:spPr>
            <a:xfrm>
              <a:off x="7318904" y="775495"/>
              <a:ext cx="3573685" cy="2515770"/>
            </a:xfrm>
            <a:prstGeom prst="rect">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27" name="Google Shape;327;p19"/>
            <p:cNvSpPr txBox="1"/>
            <p:nvPr/>
          </p:nvSpPr>
          <p:spPr>
            <a:xfrm>
              <a:off x="7569554" y="1633270"/>
              <a:ext cx="3072384" cy="400110"/>
            </a:xfrm>
            <a:prstGeom prst="rect">
              <a:avLst/>
            </a:prstGeom>
            <a:solidFill>
              <a:srgbClr val="0999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000">
                  <a:solidFill>
                    <a:schemeClr val="lt1"/>
                  </a:solidFill>
                  <a:latin typeface="Twentieth Century"/>
                  <a:ea typeface="Twentieth Century"/>
                  <a:cs typeface="Twentieth Century"/>
                  <a:sym typeface="Twentieth Century"/>
                </a:rPr>
                <a:t>Additional tasks:</a:t>
              </a:r>
              <a:endParaRPr b="1" sz="2000">
                <a:solidFill>
                  <a:schemeClr val="lt1"/>
                </a:solidFill>
                <a:latin typeface="Twentieth Century"/>
                <a:ea typeface="Twentieth Century"/>
                <a:cs typeface="Twentieth Century"/>
                <a:sym typeface="Twentieth Century"/>
              </a:endParaRPr>
            </a:p>
          </p:txBody>
        </p:sp>
      </p:grpSp>
      <p:grpSp>
        <p:nvGrpSpPr>
          <p:cNvPr id="328" name="Google Shape;328;p19"/>
          <p:cNvGrpSpPr/>
          <p:nvPr/>
        </p:nvGrpSpPr>
        <p:grpSpPr>
          <a:xfrm>
            <a:off x="1299412" y="3583816"/>
            <a:ext cx="4145070" cy="2502870"/>
            <a:chOff x="1299412" y="3583816"/>
            <a:chExt cx="4145070" cy="2502870"/>
          </a:xfrm>
        </p:grpSpPr>
        <p:sp>
          <p:nvSpPr>
            <p:cNvPr id="329" name="Google Shape;329;p19"/>
            <p:cNvSpPr/>
            <p:nvPr/>
          </p:nvSpPr>
          <p:spPr>
            <a:xfrm>
              <a:off x="4322061" y="4157929"/>
              <a:ext cx="1122421" cy="1122421"/>
            </a:xfrm>
            <a:prstGeom prst="ellipse">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30" name="Google Shape;330;p19"/>
            <p:cNvSpPr/>
            <p:nvPr/>
          </p:nvSpPr>
          <p:spPr>
            <a:xfrm>
              <a:off x="1299412" y="3583816"/>
              <a:ext cx="3568228" cy="2502870"/>
            </a:xfrm>
            <a:prstGeom prst="rect">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31" name="Google Shape;331;p19"/>
            <p:cNvSpPr txBox="1"/>
            <p:nvPr/>
          </p:nvSpPr>
          <p:spPr>
            <a:xfrm>
              <a:off x="1547334" y="4610204"/>
              <a:ext cx="3072384" cy="523220"/>
            </a:xfrm>
            <a:prstGeom prst="rect">
              <a:avLst/>
            </a:prstGeom>
            <a:solidFill>
              <a:srgbClr val="0999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2800">
                  <a:solidFill>
                    <a:schemeClr val="lt1"/>
                  </a:solidFill>
                  <a:latin typeface="Twentieth Century"/>
                  <a:ea typeface="Twentieth Century"/>
                  <a:cs typeface="Twentieth Century"/>
                  <a:sym typeface="Twentieth Century"/>
                </a:rPr>
                <a:t>STUDENTS’ WORK</a:t>
              </a:r>
              <a:endParaRPr sz="2800">
                <a:solidFill>
                  <a:schemeClr val="lt1"/>
                </a:solidFill>
                <a:latin typeface="Twentieth Century"/>
                <a:ea typeface="Twentieth Century"/>
                <a:cs typeface="Twentieth Century"/>
                <a:sym typeface="Twentieth Century"/>
              </a:endParaRPr>
            </a:p>
          </p:txBody>
        </p:sp>
      </p:grpSp>
      <p:sp>
        <p:nvSpPr>
          <p:cNvPr id="332" name="Google Shape;332;p19"/>
          <p:cNvSpPr/>
          <p:nvPr/>
        </p:nvSpPr>
        <p:spPr>
          <a:xfrm>
            <a:off x="381088" y="845766"/>
            <a:ext cx="6096000"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rgbClr val="00B050"/>
                </a:solidFill>
                <a:latin typeface="Proxima Nova"/>
                <a:ea typeface="Proxima Nova"/>
                <a:cs typeface="Proxima Nova"/>
                <a:sym typeface="Proxima Nova"/>
              </a:rPr>
              <a:t>WRITING TASK - now that you have watched the TED talk and read the text on Tiny houses, think carefully about advantages and disadvantages of living in a tiny house. Make a list of the arguments and write a for-and-against essay with the following title:</a:t>
            </a:r>
            <a:endParaRPr sz="1800">
              <a:solidFill>
                <a:srgbClr val="00B050"/>
              </a:solidFill>
              <a:latin typeface="Proxima Nova"/>
              <a:ea typeface="Proxima Nova"/>
              <a:cs typeface="Proxima Nova"/>
              <a:sym typeface="Proxima Nova"/>
            </a:endParaRPr>
          </a:p>
          <a:p>
            <a:pPr indent="0" lvl="0" marL="0" marR="0" rtl="0" algn="l">
              <a:spcBef>
                <a:spcPts val="0"/>
              </a:spcBef>
              <a:spcAft>
                <a:spcPts val="0"/>
              </a:spcAft>
              <a:buNone/>
            </a:pPr>
            <a:r>
              <a:t/>
            </a:r>
            <a:endParaRPr sz="1800">
              <a:solidFill>
                <a:srgbClr val="00B050"/>
              </a:solidFill>
              <a:latin typeface="Proxima Nova"/>
              <a:ea typeface="Proxima Nova"/>
              <a:cs typeface="Proxima Nova"/>
              <a:sym typeface="Proxima Nova"/>
            </a:endParaRPr>
          </a:p>
          <a:p>
            <a:pPr indent="0" lvl="0" marL="0" marR="0" rtl="0" algn="l">
              <a:spcBef>
                <a:spcPts val="0"/>
              </a:spcBef>
              <a:spcAft>
                <a:spcPts val="0"/>
              </a:spcAft>
              <a:buNone/>
            </a:pPr>
            <a:r>
              <a:rPr i="1" lang="hr-HR" sz="1800">
                <a:solidFill>
                  <a:srgbClr val="00B050"/>
                </a:solidFill>
                <a:latin typeface="Rockwell"/>
                <a:ea typeface="Rockwell"/>
                <a:cs typeface="Rockwell"/>
                <a:sym typeface="Rockwell"/>
              </a:rPr>
              <a:t>Tiny houses may seem like a perfect housing solution for many young people, but for some of them they are not a desirable solution.</a:t>
            </a:r>
            <a:endParaRPr sz="1800">
              <a:solidFill>
                <a:srgbClr val="00B050"/>
              </a:solidFill>
              <a:latin typeface="Rockwell"/>
              <a:ea typeface="Rockwell"/>
              <a:cs typeface="Rockwell"/>
              <a:sym typeface="Rockwell"/>
            </a:endParaRPr>
          </a:p>
        </p:txBody>
      </p:sp>
      <p:sp>
        <p:nvSpPr>
          <p:cNvPr id="333" name="Google Shape;333;p19">
            <a:hlinkClick r:id="rId3"/>
          </p:cNvPr>
          <p:cNvSpPr txBox="1"/>
          <p:nvPr/>
        </p:nvSpPr>
        <p:spPr>
          <a:xfrm>
            <a:off x="6477088" y="4337824"/>
            <a:ext cx="416485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u="sng">
                <a:solidFill>
                  <a:srgbClr val="206B54"/>
                </a:solidFill>
                <a:latin typeface="Rockwell"/>
                <a:ea typeface="Rockwell"/>
                <a:cs typeface="Rockwell"/>
                <a:sym typeface="Rockwell"/>
                <a:hlinkClick r:id="rId4">
                  <a:extLst>
                    <a:ext uri="{A12FA001-AC4F-418D-AE19-62706E023703}">
                      <ahyp:hlinkClr val="tx"/>
                    </a:ext>
                  </a:extLst>
                </a:hlinkClick>
              </a:rPr>
              <a:t>Wakelet collection</a:t>
            </a:r>
            <a:endParaRPr sz="1800">
              <a:solidFill>
                <a:srgbClr val="206B54"/>
              </a:solidFill>
              <a:latin typeface="Rockwell"/>
              <a:ea typeface="Rockwell"/>
              <a:cs typeface="Rockwell"/>
              <a:sym typeface="Rockwe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24"/>
                                        </p:tgtEl>
                                        <p:attrNameLst>
                                          <p:attrName>style.visibility</p:attrName>
                                        </p:attrNameLst>
                                      </p:cBhvr>
                                      <p:to>
                                        <p:strVal val="visible"/>
                                      </p:to>
                                    </p:set>
                                    <p:anim calcmode="lin" valueType="num">
                                      <p:cBhvr additive="base">
                                        <p:cTn dur="500"/>
                                        <p:tgtEl>
                                          <p:spTgt spid="324"/>
                                        </p:tgtEl>
                                        <p:attrNameLst>
                                          <p:attrName>ppt_w</p:attrName>
                                        </p:attrNameLst>
                                      </p:cBhvr>
                                      <p:tavLst>
                                        <p:tav fmla="" tm="0">
                                          <p:val>
                                            <p:strVal val="0"/>
                                          </p:val>
                                        </p:tav>
                                        <p:tav fmla="" tm="100000">
                                          <p:val>
                                            <p:strVal val="#ppt_w"/>
                                          </p:val>
                                        </p:tav>
                                      </p:tavLst>
                                    </p:anim>
                                    <p:anim calcmode="lin" valueType="num">
                                      <p:cBhvr additive="base">
                                        <p:cTn dur="500"/>
                                        <p:tgtEl>
                                          <p:spTgt spid="324"/>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328"/>
                                        </p:tgtEl>
                                        <p:attrNameLst>
                                          <p:attrName>style.visibility</p:attrName>
                                        </p:attrNameLst>
                                      </p:cBhvr>
                                      <p:to>
                                        <p:strVal val="visible"/>
                                      </p:to>
                                    </p:set>
                                    <p:anim calcmode="lin" valueType="num">
                                      <p:cBhvr additive="base">
                                        <p:cTn dur="500"/>
                                        <p:tgtEl>
                                          <p:spTgt spid="328"/>
                                        </p:tgtEl>
                                        <p:attrNameLst>
                                          <p:attrName>ppt_w</p:attrName>
                                        </p:attrNameLst>
                                      </p:cBhvr>
                                      <p:tavLst>
                                        <p:tav fmla="" tm="0">
                                          <p:val>
                                            <p:strVal val="0"/>
                                          </p:val>
                                        </p:tav>
                                        <p:tav fmla="" tm="100000">
                                          <p:val>
                                            <p:strVal val="#ppt_w"/>
                                          </p:val>
                                        </p:tav>
                                      </p:tavLst>
                                    </p:anim>
                                    <p:anim calcmode="lin" valueType="num">
                                      <p:cBhvr additive="base">
                                        <p:cTn dur="500"/>
                                        <p:tgtEl>
                                          <p:spTgt spid="32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
          <p:cNvSpPr/>
          <p:nvPr/>
        </p:nvSpPr>
        <p:spPr>
          <a:xfrm rot="5400000">
            <a:off x="603999" y="2856841"/>
            <a:ext cx="3767468" cy="1019354"/>
          </a:xfrm>
          <a:prstGeom prst="rect">
            <a:avLst/>
          </a:prstGeom>
          <a:noFill/>
          <a:ln cap="flat" cmpd="sng" w="57150">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hr-HR" sz="4400" u="none" cap="none" strike="noStrike">
                <a:solidFill>
                  <a:srgbClr val="099900"/>
                </a:solidFill>
                <a:latin typeface="Twentieth Century"/>
                <a:ea typeface="Twentieth Century"/>
                <a:cs typeface="Twentieth Century"/>
                <a:sym typeface="Twentieth Century"/>
              </a:rPr>
              <a:t>CONTENTS</a:t>
            </a:r>
            <a:endParaRPr b="1" i="0" sz="4400" u="none" cap="none" strike="noStrike">
              <a:solidFill>
                <a:srgbClr val="099900"/>
              </a:solidFill>
              <a:latin typeface="Twentieth Century"/>
              <a:ea typeface="Twentieth Century"/>
              <a:cs typeface="Twentieth Century"/>
              <a:sym typeface="Twentieth Century"/>
            </a:endParaRPr>
          </a:p>
        </p:txBody>
      </p:sp>
      <p:sp>
        <p:nvSpPr>
          <p:cNvPr id="101" name="Google Shape;101;p2"/>
          <p:cNvSpPr/>
          <p:nvPr/>
        </p:nvSpPr>
        <p:spPr>
          <a:xfrm>
            <a:off x="4258597" y="1148093"/>
            <a:ext cx="538315" cy="538315"/>
          </a:xfrm>
          <a:prstGeom prst="rect">
            <a:avLst/>
          </a:prstGeom>
          <a:noFill/>
          <a:ln cap="flat" cmpd="sng" w="28575">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hr-HR" sz="2400" u="none" cap="none" strike="noStrike">
                <a:solidFill>
                  <a:srgbClr val="099900"/>
                </a:solidFill>
                <a:latin typeface="Twentieth Century"/>
                <a:ea typeface="Twentieth Century"/>
                <a:cs typeface="Twentieth Century"/>
                <a:sym typeface="Twentieth Century"/>
              </a:rPr>
              <a:t>01</a:t>
            </a:r>
            <a:endParaRPr b="0" i="0" sz="2400" u="none" cap="none" strike="noStrike">
              <a:solidFill>
                <a:srgbClr val="099900"/>
              </a:solidFill>
              <a:latin typeface="Twentieth Century"/>
              <a:ea typeface="Twentieth Century"/>
              <a:cs typeface="Twentieth Century"/>
              <a:sym typeface="Twentieth Century"/>
            </a:endParaRPr>
          </a:p>
        </p:txBody>
      </p:sp>
      <p:sp>
        <p:nvSpPr>
          <p:cNvPr id="102" name="Google Shape;102;p2"/>
          <p:cNvSpPr txBox="1"/>
          <p:nvPr/>
        </p:nvSpPr>
        <p:spPr>
          <a:xfrm>
            <a:off x="5023054" y="1155640"/>
            <a:ext cx="438518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hr-HR" sz="2800" u="none" cap="none" strike="noStrike">
                <a:solidFill>
                  <a:srgbClr val="099900"/>
                </a:solidFill>
                <a:latin typeface="Twentieth Century"/>
                <a:ea typeface="Twentieth Century"/>
                <a:cs typeface="Twentieth Century"/>
                <a:sym typeface="Twentieth Century"/>
              </a:rPr>
              <a:t>Background</a:t>
            </a:r>
            <a:endParaRPr sz="2800">
              <a:solidFill>
                <a:srgbClr val="099900"/>
              </a:solidFill>
              <a:latin typeface="Twentieth Century"/>
              <a:ea typeface="Twentieth Century"/>
              <a:cs typeface="Twentieth Century"/>
              <a:sym typeface="Twentieth Century"/>
            </a:endParaRPr>
          </a:p>
        </p:txBody>
      </p:sp>
      <p:sp>
        <p:nvSpPr>
          <p:cNvPr id="103" name="Google Shape;103;p2"/>
          <p:cNvSpPr/>
          <p:nvPr/>
        </p:nvSpPr>
        <p:spPr>
          <a:xfrm>
            <a:off x="4258597" y="2040941"/>
            <a:ext cx="538315" cy="538315"/>
          </a:xfrm>
          <a:prstGeom prst="rect">
            <a:avLst/>
          </a:prstGeom>
          <a:noFill/>
          <a:ln cap="flat" cmpd="sng" w="28575">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hr-HR" sz="2400">
                <a:solidFill>
                  <a:srgbClr val="099900"/>
                </a:solidFill>
                <a:latin typeface="Twentieth Century"/>
                <a:ea typeface="Twentieth Century"/>
                <a:cs typeface="Twentieth Century"/>
                <a:sym typeface="Twentieth Century"/>
              </a:rPr>
              <a:t>02</a:t>
            </a:r>
            <a:endParaRPr sz="2400">
              <a:solidFill>
                <a:srgbClr val="099900"/>
              </a:solidFill>
              <a:latin typeface="Twentieth Century"/>
              <a:ea typeface="Twentieth Century"/>
              <a:cs typeface="Twentieth Century"/>
              <a:sym typeface="Twentieth Century"/>
            </a:endParaRPr>
          </a:p>
        </p:txBody>
      </p:sp>
      <p:sp>
        <p:nvSpPr>
          <p:cNvPr id="104" name="Google Shape;104;p2"/>
          <p:cNvSpPr txBox="1"/>
          <p:nvPr/>
        </p:nvSpPr>
        <p:spPr>
          <a:xfrm>
            <a:off x="5023054" y="2048488"/>
            <a:ext cx="438518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2800">
                <a:solidFill>
                  <a:srgbClr val="099900"/>
                </a:solidFill>
                <a:latin typeface="Twentieth Century"/>
                <a:ea typeface="Twentieth Century"/>
                <a:cs typeface="Twentieth Century"/>
                <a:sym typeface="Twentieth Century"/>
              </a:rPr>
              <a:t>Activity 1 – Tiny houses</a:t>
            </a:r>
            <a:endParaRPr sz="2800">
              <a:solidFill>
                <a:srgbClr val="099900"/>
              </a:solidFill>
              <a:latin typeface="Twentieth Century"/>
              <a:ea typeface="Twentieth Century"/>
              <a:cs typeface="Twentieth Century"/>
              <a:sym typeface="Twentieth Century"/>
            </a:endParaRPr>
          </a:p>
        </p:txBody>
      </p:sp>
      <p:sp>
        <p:nvSpPr>
          <p:cNvPr id="105" name="Google Shape;105;p2"/>
          <p:cNvSpPr/>
          <p:nvPr/>
        </p:nvSpPr>
        <p:spPr>
          <a:xfrm>
            <a:off x="4258597" y="2933789"/>
            <a:ext cx="538315" cy="538315"/>
          </a:xfrm>
          <a:prstGeom prst="rect">
            <a:avLst/>
          </a:prstGeom>
          <a:noFill/>
          <a:ln cap="flat" cmpd="sng" w="28575">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hr-HR" sz="2400">
                <a:solidFill>
                  <a:srgbClr val="099900"/>
                </a:solidFill>
                <a:latin typeface="Twentieth Century"/>
                <a:ea typeface="Twentieth Century"/>
                <a:cs typeface="Twentieth Century"/>
                <a:sym typeface="Twentieth Century"/>
              </a:rPr>
              <a:t>03</a:t>
            </a:r>
            <a:endParaRPr sz="2400">
              <a:solidFill>
                <a:srgbClr val="099900"/>
              </a:solidFill>
              <a:latin typeface="Twentieth Century"/>
              <a:ea typeface="Twentieth Century"/>
              <a:cs typeface="Twentieth Century"/>
              <a:sym typeface="Twentieth Century"/>
            </a:endParaRPr>
          </a:p>
        </p:txBody>
      </p:sp>
      <p:sp>
        <p:nvSpPr>
          <p:cNvPr id="106" name="Google Shape;106;p2"/>
          <p:cNvSpPr txBox="1"/>
          <p:nvPr/>
        </p:nvSpPr>
        <p:spPr>
          <a:xfrm>
            <a:off x="5023054" y="2941336"/>
            <a:ext cx="438518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2800">
                <a:solidFill>
                  <a:srgbClr val="099900"/>
                </a:solidFill>
                <a:latin typeface="Twentieth Century"/>
                <a:ea typeface="Twentieth Century"/>
                <a:cs typeface="Twentieth Century"/>
                <a:sym typeface="Twentieth Century"/>
              </a:rPr>
              <a:t>Activity 2 - Biomimicry</a:t>
            </a:r>
            <a:endParaRPr sz="2800">
              <a:solidFill>
                <a:srgbClr val="099900"/>
              </a:solidFill>
              <a:latin typeface="Twentieth Century"/>
              <a:ea typeface="Twentieth Century"/>
              <a:cs typeface="Twentieth Century"/>
              <a:sym typeface="Twentieth Century"/>
            </a:endParaRPr>
          </a:p>
        </p:txBody>
      </p:sp>
      <p:sp>
        <p:nvSpPr>
          <p:cNvPr id="107" name="Google Shape;107;p2"/>
          <p:cNvSpPr/>
          <p:nvPr/>
        </p:nvSpPr>
        <p:spPr>
          <a:xfrm>
            <a:off x="4258597" y="3826637"/>
            <a:ext cx="538315" cy="538315"/>
          </a:xfrm>
          <a:prstGeom prst="rect">
            <a:avLst/>
          </a:prstGeom>
          <a:noFill/>
          <a:ln cap="flat" cmpd="sng" w="28575">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hr-HR" sz="2400">
                <a:solidFill>
                  <a:srgbClr val="099900"/>
                </a:solidFill>
                <a:latin typeface="Twentieth Century"/>
                <a:ea typeface="Twentieth Century"/>
                <a:cs typeface="Twentieth Century"/>
                <a:sym typeface="Twentieth Century"/>
              </a:rPr>
              <a:t>04</a:t>
            </a:r>
            <a:endParaRPr sz="2400">
              <a:solidFill>
                <a:srgbClr val="099900"/>
              </a:solidFill>
              <a:latin typeface="Twentieth Century"/>
              <a:ea typeface="Twentieth Century"/>
              <a:cs typeface="Twentieth Century"/>
              <a:sym typeface="Twentieth Century"/>
            </a:endParaRPr>
          </a:p>
        </p:txBody>
      </p:sp>
      <p:sp>
        <p:nvSpPr>
          <p:cNvPr id="108" name="Google Shape;108;p2"/>
          <p:cNvSpPr txBox="1"/>
          <p:nvPr/>
        </p:nvSpPr>
        <p:spPr>
          <a:xfrm>
            <a:off x="5023053" y="4734580"/>
            <a:ext cx="438518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2800">
                <a:solidFill>
                  <a:srgbClr val="099900"/>
                </a:solidFill>
                <a:latin typeface="Twentieth Century"/>
                <a:ea typeface="Twentieth Century"/>
                <a:cs typeface="Twentieth Century"/>
                <a:sym typeface="Twentieth Century"/>
              </a:rPr>
              <a:t>Reflection and discussion</a:t>
            </a:r>
            <a:endParaRPr sz="2800">
              <a:solidFill>
                <a:srgbClr val="099900"/>
              </a:solidFill>
              <a:latin typeface="Twentieth Century"/>
              <a:ea typeface="Twentieth Century"/>
              <a:cs typeface="Twentieth Century"/>
              <a:sym typeface="Twentieth Century"/>
            </a:endParaRPr>
          </a:p>
        </p:txBody>
      </p:sp>
      <p:sp>
        <p:nvSpPr>
          <p:cNvPr id="109" name="Google Shape;109;p2"/>
          <p:cNvSpPr/>
          <p:nvPr/>
        </p:nvSpPr>
        <p:spPr>
          <a:xfrm>
            <a:off x="4258597" y="4719485"/>
            <a:ext cx="538315" cy="538315"/>
          </a:xfrm>
          <a:prstGeom prst="rect">
            <a:avLst/>
          </a:prstGeom>
          <a:noFill/>
          <a:ln cap="flat" cmpd="sng" w="28575">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hr-HR" sz="2400">
                <a:solidFill>
                  <a:srgbClr val="099900"/>
                </a:solidFill>
                <a:latin typeface="Twentieth Century"/>
                <a:ea typeface="Twentieth Century"/>
                <a:cs typeface="Twentieth Century"/>
                <a:sym typeface="Twentieth Century"/>
              </a:rPr>
              <a:t>05</a:t>
            </a:r>
            <a:endParaRPr sz="2400">
              <a:solidFill>
                <a:srgbClr val="099900"/>
              </a:solidFill>
              <a:latin typeface="Twentieth Century"/>
              <a:ea typeface="Twentieth Century"/>
              <a:cs typeface="Twentieth Century"/>
              <a:sym typeface="Twentieth Century"/>
            </a:endParaRPr>
          </a:p>
        </p:txBody>
      </p:sp>
      <p:sp>
        <p:nvSpPr>
          <p:cNvPr id="110" name="Google Shape;110;p2"/>
          <p:cNvSpPr txBox="1"/>
          <p:nvPr/>
        </p:nvSpPr>
        <p:spPr>
          <a:xfrm>
            <a:off x="5023054" y="5612333"/>
            <a:ext cx="438518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2800">
                <a:solidFill>
                  <a:srgbClr val="099900"/>
                </a:solidFill>
                <a:latin typeface="Twentieth Century"/>
                <a:ea typeface="Twentieth Century"/>
                <a:cs typeface="Twentieth Century"/>
                <a:sym typeface="Twentieth Century"/>
              </a:rPr>
              <a:t>Questions</a:t>
            </a:r>
            <a:endParaRPr sz="2800">
              <a:solidFill>
                <a:srgbClr val="099900"/>
              </a:solidFill>
              <a:latin typeface="Twentieth Century"/>
              <a:ea typeface="Twentieth Century"/>
              <a:cs typeface="Twentieth Century"/>
              <a:sym typeface="Twentieth Century"/>
            </a:endParaRPr>
          </a:p>
        </p:txBody>
      </p:sp>
      <p:sp>
        <p:nvSpPr>
          <p:cNvPr id="111" name="Google Shape;111;p2"/>
          <p:cNvSpPr/>
          <p:nvPr/>
        </p:nvSpPr>
        <p:spPr>
          <a:xfrm>
            <a:off x="4258597" y="5612333"/>
            <a:ext cx="538315" cy="538315"/>
          </a:xfrm>
          <a:prstGeom prst="rect">
            <a:avLst/>
          </a:prstGeom>
          <a:noFill/>
          <a:ln cap="flat" cmpd="sng" w="28575">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hr-HR" sz="2400">
                <a:solidFill>
                  <a:srgbClr val="099900"/>
                </a:solidFill>
                <a:latin typeface="Twentieth Century"/>
                <a:ea typeface="Twentieth Century"/>
                <a:cs typeface="Twentieth Century"/>
                <a:sym typeface="Twentieth Century"/>
              </a:rPr>
              <a:t>06</a:t>
            </a:r>
            <a:endParaRPr sz="2400">
              <a:solidFill>
                <a:srgbClr val="099900"/>
              </a:solidFill>
              <a:latin typeface="Twentieth Century"/>
              <a:ea typeface="Twentieth Century"/>
              <a:cs typeface="Twentieth Century"/>
              <a:sym typeface="Twentieth Century"/>
            </a:endParaRPr>
          </a:p>
        </p:txBody>
      </p:sp>
      <p:sp>
        <p:nvSpPr>
          <p:cNvPr id="112" name="Google Shape;112;p2"/>
          <p:cNvSpPr txBox="1"/>
          <p:nvPr/>
        </p:nvSpPr>
        <p:spPr>
          <a:xfrm>
            <a:off x="5023052" y="3841732"/>
            <a:ext cx="629543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2800">
                <a:solidFill>
                  <a:srgbClr val="099900"/>
                </a:solidFill>
                <a:latin typeface="Twentieth Century"/>
                <a:ea typeface="Twentieth Century"/>
                <a:cs typeface="Twentieth Century"/>
                <a:sym typeface="Twentieth Century"/>
              </a:rPr>
              <a:t>Activity 3 – Do you care what you wear?</a:t>
            </a:r>
            <a:endParaRPr sz="2800">
              <a:solidFill>
                <a:srgbClr val="099900"/>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000"/>
                                        <p:tgtEl>
                                          <p:spTgt spid="10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500"/>
                                        <p:tgtEl>
                                          <p:spTgt spid="102"/>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1000"/>
                                        <p:tgtEl>
                                          <p:spTgt spid="107"/>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1000"/>
                                        <p:tgtEl>
                                          <p:spTgt spid="109"/>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0"/>
          <p:cNvSpPr txBox="1"/>
          <p:nvPr/>
        </p:nvSpPr>
        <p:spPr>
          <a:xfrm>
            <a:off x="4576916" y="2548436"/>
            <a:ext cx="5407742" cy="21236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4400">
                <a:solidFill>
                  <a:srgbClr val="099900"/>
                </a:solidFill>
                <a:latin typeface="Rockwell"/>
                <a:ea typeface="Rockwell"/>
                <a:cs typeface="Rockwell"/>
                <a:sym typeface="Rockwell"/>
              </a:rPr>
              <a:t>ACTIVITY 2 </a:t>
            </a:r>
            <a:endParaRPr/>
          </a:p>
          <a:p>
            <a:pPr indent="0" lvl="0" marL="0" marR="0" rtl="0" algn="l">
              <a:spcBef>
                <a:spcPts val="0"/>
              </a:spcBef>
              <a:spcAft>
                <a:spcPts val="0"/>
              </a:spcAft>
              <a:buNone/>
            </a:pPr>
            <a:r>
              <a:t/>
            </a:r>
            <a:endParaRPr b="1" sz="4400">
              <a:solidFill>
                <a:srgbClr val="099900"/>
              </a:solidFill>
              <a:latin typeface="Rockwell"/>
              <a:ea typeface="Rockwell"/>
              <a:cs typeface="Rockwell"/>
              <a:sym typeface="Rockwell"/>
            </a:endParaRPr>
          </a:p>
          <a:p>
            <a:pPr indent="0" lvl="0" marL="0" marR="0" rtl="0" algn="l">
              <a:spcBef>
                <a:spcPts val="0"/>
              </a:spcBef>
              <a:spcAft>
                <a:spcPts val="0"/>
              </a:spcAft>
              <a:buNone/>
            </a:pPr>
            <a:r>
              <a:rPr b="1" lang="hr-HR" sz="4400">
                <a:solidFill>
                  <a:srgbClr val="099900"/>
                </a:solidFill>
                <a:latin typeface="Rockwell"/>
                <a:ea typeface="Rockwell"/>
                <a:cs typeface="Rockwell"/>
                <a:sym typeface="Rockwell"/>
              </a:rPr>
              <a:t>Biomimicry</a:t>
            </a:r>
            <a:endParaRPr b="1" sz="4400">
              <a:solidFill>
                <a:srgbClr val="099900"/>
              </a:solidFill>
              <a:latin typeface="Rockwell"/>
              <a:ea typeface="Rockwell"/>
              <a:cs typeface="Rockwell"/>
              <a:sym typeface="Rockwell"/>
            </a:endParaRPr>
          </a:p>
        </p:txBody>
      </p:sp>
      <p:grpSp>
        <p:nvGrpSpPr>
          <p:cNvPr id="340" name="Google Shape;340;p20"/>
          <p:cNvGrpSpPr/>
          <p:nvPr/>
        </p:nvGrpSpPr>
        <p:grpSpPr>
          <a:xfrm>
            <a:off x="1897719" y="2315012"/>
            <a:ext cx="2679197" cy="2274907"/>
            <a:chOff x="1897719" y="1786620"/>
            <a:chExt cx="2679197" cy="2274907"/>
          </a:xfrm>
        </p:grpSpPr>
        <p:sp>
          <p:nvSpPr>
            <p:cNvPr id="341" name="Google Shape;341;p20"/>
            <p:cNvSpPr/>
            <p:nvPr/>
          </p:nvSpPr>
          <p:spPr>
            <a:xfrm>
              <a:off x="2425930" y="1786620"/>
              <a:ext cx="1435509" cy="1435509"/>
            </a:xfrm>
            <a:prstGeom prst="rect">
              <a:avLst/>
            </a:prstGeom>
            <a:noFill/>
            <a:ln cap="flat" cmpd="sng" w="57150">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3600">
                  <a:solidFill>
                    <a:srgbClr val="099900"/>
                  </a:solidFill>
                  <a:latin typeface="Rockwell"/>
                  <a:ea typeface="Rockwell"/>
                  <a:cs typeface="Rockwell"/>
                  <a:sym typeface="Rockwell"/>
                </a:rPr>
                <a:t>03</a:t>
              </a:r>
              <a:endParaRPr b="1" sz="3600">
                <a:solidFill>
                  <a:srgbClr val="099900"/>
                </a:solidFill>
                <a:latin typeface="Rockwell"/>
                <a:ea typeface="Rockwell"/>
                <a:cs typeface="Rockwell"/>
                <a:sym typeface="Rockwell"/>
              </a:endParaRPr>
            </a:p>
          </p:txBody>
        </p:sp>
        <p:pic>
          <p:nvPicPr>
            <p:cNvPr id="342" name="Google Shape;342;p20"/>
            <p:cNvPicPr preferRelativeResize="0"/>
            <p:nvPr/>
          </p:nvPicPr>
          <p:blipFill rotWithShape="1">
            <a:blip r:embed="rId3">
              <a:alphaModFix/>
            </a:blip>
            <a:srcRect b="0" l="0" r="0" t="0"/>
            <a:stretch/>
          </p:blipFill>
          <p:spPr>
            <a:xfrm rot="5400000">
              <a:off x="2466172" y="1950783"/>
              <a:ext cx="1542291" cy="2679197"/>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000"/>
                                        <p:tgtEl>
                                          <p:spTgt spid="34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
                                        <p:tgtEl>
                                          <p:spTgt spid="3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grpSp>
        <p:nvGrpSpPr>
          <p:cNvPr id="348" name="Google Shape;348;p21"/>
          <p:cNvGrpSpPr/>
          <p:nvPr/>
        </p:nvGrpSpPr>
        <p:grpSpPr>
          <a:xfrm>
            <a:off x="881063" y="1252537"/>
            <a:ext cx="3523669" cy="5047902"/>
            <a:chOff x="881063" y="1252537"/>
            <a:chExt cx="2886075" cy="4352926"/>
          </a:xfrm>
        </p:grpSpPr>
        <p:sp>
          <p:nvSpPr>
            <p:cNvPr id="349" name="Google Shape;349;p21"/>
            <p:cNvSpPr/>
            <p:nvPr/>
          </p:nvSpPr>
          <p:spPr>
            <a:xfrm>
              <a:off x="881063" y="1252537"/>
              <a:ext cx="2886075" cy="4352926"/>
            </a:xfrm>
            <a:prstGeom prst="rect">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sp>
          <p:nvSpPr>
            <p:cNvPr id="350" name="Google Shape;350;p21"/>
            <p:cNvSpPr txBox="1"/>
            <p:nvPr/>
          </p:nvSpPr>
          <p:spPr>
            <a:xfrm>
              <a:off x="1143000" y="5086367"/>
              <a:ext cx="2362200" cy="369332"/>
            </a:xfrm>
            <a:prstGeom prst="rect">
              <a:avLst/>
            </a:prstGeom>
            <a:solidFill>
              <a:srgbClr val="0999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u="sng">
                  <a:solidFill>
                    <a:schemeClr val="lt1"/>
                  </a:solidFill>
                  <a:latin typeface="Rockwell"/>
                  <a:ea typeface="Rockwell"/>
                  <a:cs typeface="Rockwell"/>
                  <a:sym typeface="Rockwell"/>
                  <a:hlinkClick r:id="rId3">
                    <a:extLst>
                      <a:ext uri="{A12FA001-AC4F-418D-AE19-62706E023703}">
                        <ahyp:hlinkClr val="tx"/>
                      </a:ext>
                    </a:extLst>
                  </a:hlinkClick>
                </a:rPr>
                <a:t>LINK</a:t>
              </a:r>
              <a:endParaRPr b="1" sz="1800">
                <a:solidFill>
                  <a:schemeClr val="lt1"/>
                </a:solidFill>
                <a:latin typeface="Rockwell"/>
                <a:ea typeface="Rockwell"/>
                <a:cs typeface="Rockwell"/>
                <a:sym typeface="Rockwell"/>
              </a:endParaRPr>
            </a:p>
          </p:txBody>
        </p:sp>
      </p:grpSp>
      <p:sp>
        <p:nvSpPr>
          <p:cNvPr id="351" name="Google Shape;351;p21"/>
          <p:cNvSpPr txBox="1"/>
          <p:nvPr/>
        </p:nvSpPr>
        <p:spPr>
          <a:xfrm>
            <a:off x="5326818" y="1252537"/>
            <a:ext cx="4809641"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400">
                <a:solidFill>
                  <a:srgbClr val="206B54"/>
                </a:solidFill>
                <a:latin typeface="Rockwell"/>
                <a:ea typeface="Rockwell"/>
                <a:cs typeface="Rockwell"/>
                <a:sym typeface="Rockwell"/>
              </a:rPr>
              <a:t>WATCH THE VIDEO CLIP.</a:t>
            </a:r>
            <a:endParaRPr/>
          </a:p>
          <a:p>
            <a:pPr indent="0" lvl="0" marL="0" marR="0" rtl="0" algn="l">
              <a:spcBef>
                <a:spcPts val="0"/>
              </a:spcBef>
              <a:spcAft>
                <a:spcPts val="0"/>
              </a:spcAft>
              <a:buNone/>
            </a:pPr>
            <a:r>
              <a:rPr b="1" lang="hr-HR" sz="2400">
                <a:solidFill>
                  <a:srgbClr val="206B54"/>
                </a:solidFill>
                <a:latin typeface="Rockwell"/>
                <a:ea typeface="Rockwell"/>
                <a:cs typeface="Rockwell"/>
                <a:sym typeface="Rockwell"/>
              </a:rPr>
              <a:t>WHAT DOES THE BEE WHO IS TALKING TO BARRY THINK WHEN HE SAYS: </a:t>
            </a:r>
            <a:endParaRPr/>
          </a:p>
          <a:p>
            <a:pPr indent="0" lvl="0" marL="0" marR="0" rtl="0" algn="l">
              <a:spcBef>
                <a:spcPts val="0"/>
              </a:spcBef>
              <a:spcAft>
                <a:spcPts val="0"/>
              </a:spcAft>
              <a:buNone/>
            </a:pPr>
            <a:r>
              <a:rPr b="1" lang="hr-HR" sz="2400">
                <a:solidFill>
                  <a:srgbClr val="206B54"/>
                </a:solidFill>
                <a:latin typeface="Rockwell"/>
                <a:ea typeface="Rockwell"/>
                <a:cs typeface="Rockwell"/>
                <a:sym typeface="Rockwell"/>
              </a:rPr>
              <a:t>‘’Think like a bee!”?</a:t>
            </a:r>
            <a:endParaRPr/>
          </a:p>
        </p:txBody>
      </p:sp>
      <p:pic>
        <p:nvPicPr>
          <p:cNvPr descr="Slikovni rezultat za the bee movie poster" id="352" name="Google Shape;352;p21"/>
          <p:cNvPicPr preferRelativeResize="0"/>
          <p:nvPr/>
        </p:nvPicPr>
        <p:blipFill rotWithShape="1">
          <a:blip r:embed="rId4">
            <a:alphaModFix/>
          </a:blip>
          <a:srcRect b="0" l="0" r="0" t="0"/>
          <a:stretch/>
        </p:blipFill>
        <p:spPr>
          <a:xfrm>
            <a:off x="1323423" y="1608324"/>
            <a:ext cx="2638945" cy="3734356"/>
          </a:xfrm>
          <a:prstGeom prst="rect">
            <a:avLst/>
          </a:prstGeom>
          <a:noFill/>
          <a:ln>
            <a:noFill/>
          </a:ln>
        </p:spPr>
      </p:pic>
      <p:sp>
        <p:nvSpPr>
          <p:cNvPr id="353" name="Google Shape;353;p21"/>
          <p:cNvSpPr txBox="1"/>
          <p:nvPr/>
        </p:nvSpPr>
        <p:spPr>
          <a:xfrm>
            <a:off x="5512672" y="4035802"/>
            <a:ext cx="4809641"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400">
                <a:solidFill>
                  <a:srgbClr val="206B54"/>
                </a:solidFill>
                <a:latin typeface="Rockwell"/>
                <a:ea typeface="Rockwell"/>
                <a:cs typeface="Rockwell"/>
                <a:sym typeface="Rockwell"/>
              </a:rPr>
              <a:t>WHAT CAN WE LEARN FROM THE BEES?</a:t>
            </a:r>
            <a:endParaRPr/>
          </a:p>
          <a:p>
            <a:pPr indent="0" lvl="0" marL="0" marR="0" rtl="0" algn="l">
              <a:spcBef>
                <a:spcPts val="0"/>
              </a:spcBef>
              <a:spcAft>
                <a:spcPts val="0"/>
              </a:spcAft>
              <a:buNone/>
            </a:pPr>
            <a:r>
              <a:t/>
            </a:r>
            <a:endParaRPr b="1" sz="2400">
              <a:solidFill>
                <a:srgbClr val="206B54"/>
              </a:solidFill>
              <a:latin typeface="Rockwell"/>
              <a:ea typeface="Rockwell"/>
              <a:cs typeface="Rockwell"/>
              <a:sym typeface="Rockwell"/>
            </a:endParaRPr>
          </a:p>
        </p:txBody>
      </p:sp>
      <p:pic>
        <p:nvPicPr>
          <p:cNvPr id="354" name="Google Shape;354;p21"/>
          <p:cNvPicPr preferRelativeResize="0"/>
          <p:nvPr/>
        </p:nvPicPr>
        <p:blipFill rotWithShape="1">
          <a:blip r:embed="rId5">
            <a:alphaModFix/>
          </a:blip>
          <a:srcRect b="0" l="0" r="0" t="0"/>
          <a:stretch/>
        </p:blipFill>
        <p:spPr>
          <a:xfrm>
            <a:off x="5623519" y="5021751"/>
            <a:ext cx="944962" cy="676715"/>
          </a:xfrm>
          <a:prstGeom prst="rect">
            <a:avLst/>
          </a:prstGeom>
          <a:noFill/>
          <a:ln>
            <a:noFill/>
          </a:ln>
        </p:spPr>
      </p:pic>
    </p:spTree>
  </p:cSld>
  <p:clrMapOvr>
    <a:masterClrMapping/>
  </p:clrMapOvr>
  <mc:AlternateContent>
    <mc:Choice Requires="p14">
      <p:transition spd="slow" p14:dur="3900">
        <p14:glitter dir="l" pattern="hexagon"/>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48"/>
                                        </p:tgtEl>
                                        <p:attrNameLst>
                                          <p:attrName>style.visibility</p:attrName>
                                        </p:attrNameLst>
                                      </p:cBhvr>
                                      <p:to>
                                        <p:strVal val="visible"/>
                                      </p:to>
                                    </p:set>
                                    <p:anim calcmode="lin" valueType="num">
                                      <p:cBhvr additive="base">
                                        <p:cTn dur="500"/>
                                        <p:tgtEl>
                                          <p:spTgt spid="348"/>
                                        </p:tgtEl>
                                        <p:attrNameLst>
                                          <p:attrName>ppt_w</p:attrName>
                                        </p:attrNameLst>
                                      </p:cBhvr>
                                      <p:tavLst>
                                        <p:tav fmla="" tm="0">
                                          <p:val>
                                            <p:strVal val="0"/>
                                          </p:val>
                                        </p:tav>
                                        <p:tav fmla="" tm="100000">
                                          <p:val>
                                            <p:strVal val="#ppt_w"/>
                                          </p:val>
                                        </p:tav>
                                      </p:tavLst>
                                    </p:anim>
                                    <p:anim calcmode="lin" valueType="num">
                                      <p:cBhvr additive="base">
                                        <p:cTn dur="500"/>
                                        <p:tgtEl>
                                          <p:spTgt spid="34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id="360" name="Google Shape;360;p22"/>
          <p:cNvPicPr preferRelativeResize="0"/>
          <p:nvPr/>
        </p:nvPicPr>
        <p:blipFill rotWithShape="1">
          <a:blip r:embed="rId3">
            <a:alphaModFix/>
          </a:blip>
          <a:srcRect b="0" l="0" r="0" t="0"/>
          <a:stretch/>
        </p:blipFill>
        <p:spPr>
          <a:xfrm>
            <a:off x="3005652" y="1244600"/>
            <a:ext cx="3096608" cy="4102100"/>
          </a:xfrm>
          <a:custGeom>
            <a:rect b="b" l="l" r="r" t="t"/>
            <a:pathLst>
              <a:path extrusionOk="0" h="4102100" w="3096608">
                <a:moveTo>
                  <a:pt x="0" y="0"/>
                </a:moveTo>
                <a:lnTo>
                  <a:pt x="3096608" y="0"/>
                </a:lnTo>
                <a:lnTo>
                  <a:pt x="3096608" y="4102100"/>
                </a:lnTo>
                <a:lnTo>
                  <a:pt x="0" y="4102100"/>
                </a:lnTo>
                <a:close/>
              </a:path>
            </a:pathLst>
          </a:custGeom>
          <a:noFill/>
          <a:ln>
            <a:noFill/>
          </a:ln>
        </p:spPr>
      </p:pic>
      <p:sp>
        <p:nvSpPr>
          <p:cNvPr id="361" name="Google Shape;361;p22"/>
          <p:cNvSpPr/>
          <p:nvPr/>
        </p:nvSpPr>
        <p:spPr>
          <a:xfrm>
            <a:off x="3" y="1244599"/>
            <a:ext cx="4583148" cy="4777059"/>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3200">
              <a:solidFill>
                <a:srgbClr val="000000"/>
              </a:solidFill>
              <a:latin typeface="Twentieth Century"/>
              <a:ea typeface="Twentieth Century"/>
              <a:cs typeface="Twentieth Century"/>
              <a:sym typeface="Twentieth Century"/>
            </a:endParaRPr>
          </a:p>
        </p:txBody>
      </p:sp>
      <p:pic>
        <p:nvPicPr>
          <p:cNvPr id="362" name="Google Shape;362;p22"/>
          <p:cNvPicPr preferRelativeResize="0"/>
          <p:nvPr/>
        </p:nvPicPr>
        <p:blipFill rotWithShape="1">
          <a:blip r:embed="rId4">
            <a:alphaModFix/>
          </a:blip>
          <a:srcRect b="0" l="0" r="0" t="0"/>
          <a:stretch/>
        </p:blipFill>
        <p:spPr>
          <a:xfrm>
            <a:off x="6628117" y="1244600"/>
            <a:ext cx="3096608" cy="4102100"/>
          </a:xfrm>
          <a:custGeom>
            <a:rect b="b" l="l" r="r" t="t"/>
            <a:pathLst>
              <a:path extrusionOk="0" h="4102100" w="3096608">
                <a:moveTo>
                  <a:pt x="0" y="0"/>
                </a:moveTo>
                <a:lnTo>
                  <a:pt x="3096608" y="0"/>
                </a:lnTo>
                <a:lnTo>
                  <a:pt x="3096608" y="4102100"/>
                </a:lnTo>
                <a:lnTo>
                  <a:pt x="0" y="4102100"/>
                </a:lnTo>
                <a:close/>
              </a:path>
            </a:pathLst>
          </a:custGeom>
          <a:noFill/>
          <a:ln>
            <a:noFill/>
          </a:ln>
        </p:spPr>
      </p:pic>
      <p:sp>
        <p:nvSpPr>
          <p:cNvPr id="363" name="Google Shape;363;p22"/>
          <p:cNvSpPr txBox="1"/>
          <p:nvPr/>
        </p:nvSpPr>
        <p:spPr>
          <a:xfrm>
            <a:off x="0" y="1359846"/>
            <a:ext cx="452476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3200">
                <a:solidFill>
                  <a:schemeClr val="lt1"/>
                </a:solidFill>
                <a:latin typeface="Twentieth Century"/>
                <a:ea typeface="Twentieth Century"/>
                <a:cs typeface="Twentieth Century"/>
                <a:sym typeface="Twentieth Century"/>
              </a:rPr>
              <a:t>Do your answers include: </a:t>
            </a:r>
            <a:endParaRPr b="1" sz="3200">
              <a:solidFill>
                <a:schemeClr val="lt1"/>
              </a:solidFill>
              <a:latin typeface="Twentieth Century"/>
              <a:ea typeface="Twentieth Century"/>
              <a:cs typeface="Twentieth Century"/>
              <a:sym typeface="Twentieth Century"/>
            </a:endParaRPr>
          </a:p>
        </p:txBody>
      </p:sp>
      <p:sp>
        <p:nvSpPr>
          <p:cNvPr id="364" name="Google Shape;364;p22"/>
          <p:cNvSpPr txBox="1"/>
          <p:nvPr/>
        </p:nvSpPr>
        <p:spPr>
          <a:xfrm>
            <a:off x="104722" y="2303165"/>
            <a:ext cx="3809356" cy="3539430"/>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lt1"/>
              </a:buClr>
              <a:buSzPts val="2800"/>
              <a:buFont typeface="Arial"/>
              <a:buChar char="•"/>
            </a:pPr>
            <a:r>
              <a:rPr lang="hr-HR" sz="2800">
                <a:solidFill>
                  <a:schemeClr val="lt1"/>
                </a:solidFill>
                <a:latin typeface="Rockwell"/>
                <a:ea typeface="Rockwell"/>
                <a:cs typeface="Rockwell"/>
                <a:sym typeface="Rockwell"/>
              </a:rPr>
              <a:t>cooperation</a:t>
            </a:r>
            <a:endParaRPr sz="2800">
              <a:solidFill>
                <a:schemeClr val="lt1"/>
              </a:solidFill>
              <a:latin typeface="Rockwell"/>
              <a:ea typeface="Rockwell"/>
              <a:cs typeface="Rockwell"/>
              <a:sym typeface="Rockwell"/>
            </a:endParaRPr>
          </a:p>
          <a:p>
            <a:pPr indent="-457200" lvl="0" marL="457200" marR="0" rtl="0" algn="l">
              <a:spcBef>
                <a:spcPts val="0"/>
              </a:spcBef>
              <a:spcAft>
                <a:spcPts val="0"/>
              </a:spcAft>
              <a:buClr>
                <a:schemeClr val="lt1"/>
              </a:buClr>
              <a:buSzPts val="2800"/>
              <a:buFont typeface="Arial"/>
              <a:buChar char="•"/>
            </a:pPr>
            <a:r>
              <a:rPr lang="hr-HR" sz="2800">
                <a:solidFill>
                  <a:schemeClr val="lt1"/>
                </a:solidFill>
                <a:latin typeface="Rockwell"/>
                <a:ea typeface="Rockwell"/>
                <a:cs typeface="Rockwell"/>
                <a:sym typeface="Rockwell"/>
              </a:rPr>
              <a:t>communication</a:t>
            </a:r>
            <a:endParaRPr sz="2800">
              <a:solidFill>
                <a:schemeClr val="lt1"/>
              </a:solidFill>
              <a:latin typeface="Rockwell"/>
              <a:ea typeface="Rockwell"/>
              <a:cs typeface="Rockwell"/>
              <a:sym typeface="Rockwell"/>
            </a:endParaRPr>
          </a:p>
          <a:p>
            <a:pPr indent="-457200" lvl="0" marL="457200" marR="0" rtl="0" algn="l">
              <a:spcBef>
                <a:spcPts val="0"/>
              </a:spcBef>
              <a:spcAft>
                <a:spcPts val="0"/>
              </a:spcAft>
              <a:buClr>
                <a:schemeClr val="lt1"/>
              </a:buClr>
              <a:buSzPts val="2800"/>
              <a:buFont typeface="Arial"/>
              <a:buChar char="•"/>
            </a:pPr>
            <a:r>
              <a:rPr lang="hr-HR" sz="2800">
                <a:solidFill>
                  <a:schemeClr val="lt1"/>
                </a:solidFill>
                <a:latin typeface="Rockwell"/>
                <a:ea typeface="Rockwell"/>
                <a:cs typeface="Rockwell"/>
                <a:sym typeface="Rockwell"/>
              </a:rPr>
              <a:t>hierarchy</a:t>
            </a:r>
            <a:endParaRPr sz="2800">
              <a:solidFill>
                <a:schemeClr val="lt1"/>
              </a:solidFill>
              <a:latin typeface="Rockwell"/>
              <a:ea typeface="Rockwell"/>
              <a:cs typeface="Rockwell"/>
              <a:sym typeface="Rockwell"/>
            </a:endParaRPr>
          </a:p>
          <a:p>
            <a:pPr indent="-457200" lvl="0" marL="457200" marR="0" rtl="0" algn="l">
              <a:spcBef>
                <a:spcPts val="0"/>
              </a:spcBef>
              <a:spcAft>
                <a:spcPts val="0"/>
              </a:spcAft>
              <a:buClr>
                <a:schemeClr val="lt1"/>
              </a:buClr>
              <a:buSzPts val="2800"/>
              <a:buFont typeface="Arial"/>
              <a:buChar char="•"/>
            </a:pPr>
            <a:r>
              <a:rPr lang="hr-HR" sz="2800">
                <a:solidFill>
                  <a:schemeClr val="lt1"/>
                </a:solidFill>
                <a:latin typeface="Rockwell"/>
                <a:ea typeface="Rockwell"/>
                <a:cs typeface="Rockwell"/>
                <a:sym typeface="Rockwell"/>
              </a:rPr>
              <a:t>protection of the species</a:t>
            </a:r>
            <a:endParaRPr sz="2800">
              <a:solidFill>
                <a:schemeClr val="lt1"/>
              </a:solidFill>
              <a:latin typeface="Rockwell"/>
              <a:ea typeface="Rockwell"/>
              <a:cs typeface="Rockwell"/>
              <a:sym typeface="Rockwell"/>
            </a:endParaRPr>
          </a:p>
          <a:p>
            <a:pPr indent="-457200" lvl="0" marL="457200" marR="0" rtl="0" algn="l">
              <a:spcBef>
                <a:spcPts val="0"/>
              </a:spcBef>
              <a:spcAft>
                <a:spcPts val="0"/>
              </a:spcAft>
              <a:buClr>
                <a:schemeClr val="lt1"/>
              </a:buClr>
              <a:buSzPts val="2800"/>
              <a:buFont typeface="Arial"/>
              <a:buChar char="•"/>
            </a:pPr>
            <a:r>
              <a:rPr lang="hr-HR" sz="2800">
                <a:solidFill>
                  <a:schemeClr val="lt1"/>
                </a:solidFill>
                <a:latin typeface="Rockwell"/>
                <a:ea typeface="Rockwell"/>
                <a:cs typeface="Rockwell"/>
                <a:sym typeface="Rockwell"/>
              </a:rPr>
              <a:t>working together for the common good</a:t>
            </a:r>
            <a:endParaRPr sz="2800">
              <a:solidFill>
                <a:schemeClr val="lt1"/>
              </a:solidFill>
              <a:latin typeface="Twentieth Century"/>
              <a:ea typeface="Twentieth Century"/>
              <a:cs typeface="Twentieth Century"/>
              <a:sym typeface="Twentieth Century"/>
            </a:endParaRPr>
          </a:p>
        </p:txBody>
      </p:sp>
      <p:sp>
        <p:nvSpPr>
          <p:cNvPr id="365" name="Google Shape;365;p22"/>
          <p:cNvSpPr txBox="1"/>
          <p:nvPr/>
        </p:nvSpPr>
        <p:spPr>
          <a:xfrm>
            <a:off x="9471786" y="1543050"/>
            <a:ext cx="2538253"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2400">
                <a:solidFill>
                  <a:schemeClr val="lt1"/>
                </a:solidFill>
                <a:latin typeface="Twentieth Century"/>
                <a:ea typeface="Twentieth Century"/>
                <a:cs typeface="Twentieth Century"/>
                <a:sym typeface="Twentieth Century"/>
              </a:rPr>
              <a:t>TITLE HERE</a:t>
            </a:r>
            <a:endParaRPr b="1" sz="2400">
              <a:solidFill>
                <a:schemeClr val="lt1"/>
              </a:solidFill>
              <a:latin typeface="Twentieth Century"/>
              <a:ea typeface="Twentieth Century"/>
              <a:cs typeface="Twentieth Century"/>
              <a:sym typeface="Twentieth Century"/>
            </a:endParaRPr>
          </a:p>
        </p:txBody>
      </p:sp>
      <p:sp>
        <p:nvSpPr>
          <p:cNvPr id="366" name="Google Shape;366;p22"/>
          <p:cNvSpPr txBox="1"/>
          <p:nvPr/>
        </p:nvSpPr>
        <p:spPr>
          <a:xfrm>
            <a:off x="9297327" y="2303165"/>
            <a:ext cx="2887170"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400">
                <a:solidFill>
                  <a:schemeClr val="lt1"/>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sz="1400">
              <a:solidFill>
                <a:schemeClr val="lt1"/>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1400">
                <a:solidFill>
                  <a:schemeClr val="lt1"/>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sz="1400">
              <a:solidFill>
                <a:schemeClr val="lt1"/>
              </a:solidFill>
              <a:latin typeface="Twentieth Century"/>
              <a:ea typeface="Twentieth Century"/>
              <a:cs typeface="Twentieth Century"/>
              <a:sym typeface="Twentieth Century"/>
            </a:endParaRPr>
          </a:p>
        </p:txBody>
      </p:sp>
      <p:sp>
        <p:nvSpPr>
          <p:cNvPr id="367" name="Google Shape;367;p22">
            <a:hlinkClick r:id="rId5"/>
          </p:cNvPr>
          <p:cNvSpPr/>
          <p:nvPr/>
        </p:nvSpPr>
        <p:spPr>
          <a:xfrm>
            <a:off x="7973122" y="1244600"/>
            <a:ext cx="4218877" cy="4777058"/>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Twentieth Century"/>
              <a:ea typeface="Twentieth Century"/>
              <a:cs typeface="Twentieth Century"/>
              <a:sym typeface="Twentieth Century"/>
            </a:endParaRPr>
          </a:p>
        </p:txBody>
      </p:sp>
      <p:sp>
        <p:nvSpPr>
          <p:cNvPr id="368" name="Google Shape;368;p22"/>
          <p:cNvSpPr txBox="1"/>
          <p:nvPr/>
        </p:nvSpPr>
        <p:spPr>
          <a:xfrm>
            <a:off x="8176421" y="1944621"/>
            <a:ext cx="3809356" cy="1384995"/>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lt1"/>
              </a:buClr>
              <a:buSzPts val="2800"/>
              <a:buFont typeface="Arial"/>
              <a:buChar char="•"/>
            </a:pPr>
            <a:r>
              <a:rPr lang="hr-HR" sz="2800" u="sng">
                <a:solidFill>
                  <a:schemeClr val="lt1"/>
                </a:solidFill>
                <a:latin typeface="Twentieth Century"/>
                <a:ea typeface="Twentieth Century"/>
                <a:cs typeface="Twentieth Century"/>
                <a:sym typeface="Twentieth Century"/>
                <a:hlinkClick r:id="rId6">
                  <a:extLst>
                    <a:ext uri="{A12FA001-AC4F-418D-AE19-62706E023703}">
                      <ahyp:hlinkClr val="tx"/>
                    </a:ext>
                  </a:extLst>
                </a:hlinkClick>
              </a:rPr>
              <a:t>Example 1</a:t>
            </a:r>
            <a:endParaRPr sz="2800">
              <a:solidFill>
                <a:schemeClr val="lt1"/>
              </a:solidFill>
              <a:latin typeface="Twentieth Century"/>
              <a:ea typeface="Twentieth Century"/>
              <a:cs typeface="Twentieth Century"/>
              <a:sym typeface="Twentieth Century"/>
            </a:endParaRPr>
          </a:p>
          <a:p>
            <a:pPr indent="-279400" lvl="0" marL="457200" marR="0" rtl="0" algn="l">
              <a:spcBef>
                <a:spcPts val="0"/>
              </a:spcBef>
              <a:spcAft>
                <a:spcPts val="0"/>
              </a:spcAft>
              <a:buClr>
                <a:schemeClr val="dk1"/>
              </a:buClr>
              <a:buSzPts val="2800"/>
              <a:buFont typeface="Arial"/>
              <a:buNone/>
            </a:pPr>
            <a:r>
              <a:t/>
            </a:r>
            <a:endParaRPr sz="2800">
              <a:solidFill>
                <a:schemeClr val="lt1"/>
              </a:solidFill>
              <a:latin typeface="Twentieth Century"/>
              <a:ea typeface="Twentieth Century"/>
              <a:cs typeface="Twentieth Century"/>
              <a:sym typeface="Twentieth Century"/>
            </a:endParaRPr>
          </a:p>
          <a:p>
            <a:pPr indent="-457200" lvl="0" marL="457200" marR="0" rtl="0" algn="l">
              <a:spcBef>
                <a:spcPts val="0"/>
              </a:spcBef>
              <a:spcAft>
                <a:spcPts val="0"/>
              </a:spcAft>
              <a:buClr>
                <a:schemeClr val="lt1"/>
              </a:buClr>
              <a:buSzPts val="2800"/>
              <a:buFont typeface="Arial"/>
              <a:buChar char="•"/>
            </a:pPr>
            <a:r>
              <a:rPr lang="hr-HR" sz="2800" u="sng">
                <a:solidFill>
                  <a:schemeClr val="lt1"/>
                </a:solidFill>
                <a:latin typeface="Twentieth Century"/>
                <a:ea typeface="Twentieth Century"/>
                <a:cs typeface="Twentieth Century"/>
                <a:sym typeface="Twentieth Century"/>
                <a:hlinkClick r:id="rId7">
                  <a:extLst>
                    <a:ext uri="{A12FA001-AC4F-418D-AE19-62706E023703}">
                      <ahyp:hlinkClr val="tx"/>
                    </a:ext>
                  </a:extLst>
                </a:hlinkClick>
              </a:rPr>
              <a:t>Example 2</a:t>
            </a:r>
            <a:endParaRPr sz="2800">
              <a:solidFill>
                <a:schemeClr val="lt1"/>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60"/>
                                        </p:tgtEl>
                                        <p:attrNameLst>
                                          <p:attrName>style.visibility</p:attrName>
                                        </p:attrNameLst>
                                      </p:cBhvr>
                                      <p:to>
                                        <p:strVal val="visible"/>
                                      </p:to>
                                    </p:set>
                                    <p:anim calcmode="lin" valueType="num">
                                      <p:cBhvr additive="base">
                                        <p:cTn dur="500"/>
                                        <p:tgtEl>
                                          <p:spTgt spid="360"/>
                                        </p:tgtEl>
                                        <p:attrNameLst>
                                          <p:attrName>ppt_w</p:attrName>
                                        </p:attrNameLst>
                                      </p:cBhvr>
                                      <p:tavLst>
                                        <p:tav fmla="" tm="0">
                                          <p:val>
                                            <p:strVal val="0"/>
                                          </p:val>
                                        </p:tav>
                                        <p:tav fmla="" tm="100000">
                                          <p:val>
                                            <p:strVal val="#ppt_w"/>
                                          </p:val>
                                        </p:tav>
                                      </p:tavLst>
                                    </p:anim>
                                    <p:anim calcmode="lin" valueType="num">
                                      <p:cBhvr additive="base">
                                        <p:cTn dur="500"/>
                                        <p:tgtEl>
                                          <p:spTgt spid="360"/>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362"/>
                                        </p:tgtEl>
                                        <p:attrNameLst>
                                          <p:attrName>style.visibility</p:attrName>
                                        </p:attrNameLst>
                                      </p:cBhvr>
                                      <p:to>
                                        <p:strVal val="visible"/>
                                      </p:to>
                                    </p:set>
                                    <p:anim calcmode="lin" valueType="num">
                                      <p:cBhvr additive="base">
                                        <p:cTn dur="500"/>
                                        <p:tgtEl>
                                          <p:spTgt spid="362"/>
                                        </p:tgtEl>
                                        <p:attrNameLst>
                                          <p:attrName>ppt_w</p:attrName>
                                        </p:attrNameLst>
                                      </p:cBhvr>
                                      <p:tavLst>
                                        <p:tav fmla="" tm="0">
                                          <p:val>
                                            <p:strVal val="0"/>
                                          </p:val>
                                        </p:tav>
                                        <p:tav fmla="" tm="100000">
                                          <p:val>
                                            <p:strVal val="#ppt_w"/>
                                          </p:val>
                                        </p:tav>
                                      </p:tavLst>
                                    </p:anim>
                                    <p:anim calcmode="lin" valueType="num">
                                      <p:cBhvr additive="base">
                                        <p:cTn dur="500"/>
                                        <p:tgtEl>
                                          <p:spTgt spid="362"/>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361"/>
                                        </p:tgtEl>
                                        <p:attrNameLst>
                                          <p:attrName>style.visibility</p:attrName>
                                        </p:attrNameLst>
                                      </p:cBhvr>
                                      <p:to>
                                        <p:strVal val="visible"/>
                                      </p:to>
                                    </p:set>
                                    <p:anim calcmode="lin" valueType="num">
                                      <p:cBhvr additive="base">
                                        <p:cTn dur="500"/>
                                        <p:tgtEl>
                                          <p:spTgt spid="361"/>
                                        </p:tgtEl>
                                        <p:attrNameLst>
                                          <p:attrName>ppt_w</p:attrName>
                                        </p:attrNameLst>
                                      </p:cBhvr>
                                      <p:tavLst>
                                        <p:tav fmla="" tm="0">
                                          <p:val>
                                            <p:strVal val="0"/>
                                          </p:val>
                                        </p:tav>
                                        <p:tav fmla="" tm="100000">
                                          <p:val>
                                            <p:strVal val="#ppt_w"/>
                                          </p:val>
                                        </p:tav>
                                      </p:tavLst>
                                    </p:anim>
                                    <p:anim calcmode="lin" valueType="num">
                                      <p:cBhvr additive="base">
                                        <p:cTn dur="500"/>
                                        <p:tgtEl>
                                          <p:spTgt spid="361"/>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367"/>
                                        </p:tgtEl>
                                        <p:attrNameLst>
                                          <p:attrName>style.visibility</p:attrName>
                                        </p:attrNameLst>
                                      </p:cBhvr>
                                      <p:to>
                                        <p:strVal val="visible"/>
                                      </p:to>
                                    </p:set>
                                    <p:anim calcmode="lin" valueType="num">
                                      <p:cBhvr additive="base">
                                        <p:cTn dur="500"/>
                                        <p:tgtEl>
                                          <p:spTgt spid="367"/>
                                        </p:tgtEl>
                                        <p:attrNameLst>
                                          <p:attrName>ppt_w</p:attrName>
                                        </p:attrNameLst>
                                      </p:cBhvr>
                                      <p:tavLst>
                                        <p:tav fmla="" tm="0">
                                          <p:val>
                                            <p:strVal val="0"/>
                                          </p:val>
                                        </p:tav>
                                        <p:tav fmla="" tm="100000">
                                          <p:val>
                                            <p:strVal val="#ppt_w"/>
                                          </p:val>
                                        </p:tav>
                                      </p:tavLst>
                                    </p:anim>
                                    <p:anim calcmode="lin" valueType="num">
                                      <p:cBhvr additive="base">
                                        <p:cTn dur="500"/>
                                        <p:tgtEl>
                                          <p:spTgt spid="367"/>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1000"/>
                                        <p:tgtEl>
                                          <p:spTgt spid="36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
                                        <p:tgtEl>
                                          <p:spTgt spid="364"/>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1000"/>
                                        <p:tgtEl>
                                          <p:spTgt spid="365"/>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
                                        <p:tgtEl>
                                          <p:spTgt spid="3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23"/>
          <p:cNvPicPr preferRelativeResize="0"/>
          <p:nvPr/>
        </p:nvPicPr>
        <p:blipFill rotWithShape="1">
          <a:blip r:embed="rId3">
            <a:alphaModFix/>
          </a:blip>
          <a:srcRect b="0" l="0" r="0" t="0"/>
          <a:stretch/>
        </p:blipFill>
        <p:spPr>
          <a:xfrm>
            <a:off x="4251550" y="3459285"/>
            <a:ext cx="4710873" cy="3297611"/>
          </a:xfrm>
          <a:custGeom>
            <a:rect b="b" l="l" r="r" t="t"/>
            <a:pathLst>
              <a:path extrusionOk="0" h="2489969" w="5890478">
                <a:moveTo>
                  <a:pt x="0" y="0"/>
                </a:moveTo>
                <a:lnTo>
                  <a:pt x="5890478" y="0"/>
                </a:lnTo>
                <a:lnTo>
                  <a:pt x="5890478" y="2489969"/>
                </a:lnTo>
                <a:lnTo>
                  <a:pt x="0" y="2489969"/>
                </a:lnTo>
                <a:close/>
              </a:path>
            </a:pathLst>
          </a:custGeom>
          <a:noFill/>
          <a:ln>
            <a:noFill/>
          </a:ln>
        </p:spPr>
      </p:pic>
      <p:pic>
        <p:nvPicPr>
          <p:cNvPr id="375" name="Google Shape;375;p23"/>
          <p:cNvPicPr preferRelativeResize="0"/>
          <p:nvPr/>
        </p:nvPicPr>
        <p:blipFill rotWithShape="1">
          <a:blip r:embed="rId4">
            <a:alphaModFix/>
          </a:blip>
          <a:srcRect b="0" l="0" r="0" t="0"/>
          <a:stretch/>
        </p:blipFill>
        <p:spPr>
          <a:xfrm>
            <a:off x="1299412" y="771952"/>
            <a:ext cx="5904276" cy="2520387"/>
          </a:xfrm>
          <a:custGeom>
            <a:rect b="b" l="l" r="r" t="t"/>
            <a:pathLst>
              <a:path extrusionOk="0" h="2515769" w="5890478">
                <a:moveTo>
                  <a:pt x="0" y="0"/>
                </a:moveTo>
                <a:lnTo>
                  <a:pt x="5890478" y="0"/>
                </a:lnTo>
                <a:lnTo>
                  <a:pt x="5890478" y="2515769"/>
                </a:lnTo>
                <a:lnTo>
                  <a:pt x="0" y="2515769"/>
                </a:lnTo>
                <a:close/>
              </a:path>
            </a:pathLst>
          </a:custGeom>
          <a:noFill/>
          <a:ln>
            <a:noFill/>
          </a:ln>
        </p:spPr>
      </p:pic>
      <p:grpSp>
        <p:nvGrpSpPr>
          <p:cNvPr id="376" name="Google Shape;376;p23"/>
          <p:cNvGrpSpPr/>
          <p:nvPr/>
        </p:nvGrpSpPr>
        <p:grpSpPr>
          <a:xfrm>
            <a:off x="6757693" y="775495"/>
            <a:ext cx="4134896" cy="2515770"/>
            <a:chOff x="6757693" y="775495"/>
            <a:chExt cx="4134896" cy="2515770"/>
          </a:xfrm>
        </p:grpSpPr>
        <p:sp>
          <p:nvSpPr>
            <p:cNvPr id="377" name="Google Shape;377;p23"/>
            <p:cNvSpPr/>
            <p:nvPr/>
          </p:nvSpPr>
          <p:spPr>
            <a:xfrm>
              <a:off x="6757693" y="1384129"/>
              <a:ext cx="1122421" cy="1122421"/>
            </a:xfrm>
            <a:prstGeom prst="ellipse">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78" name="Google Shape;378;p23"/>
            <p:cNvSpPr/>
            <p:nvPr/>
          </p:nvSpPr>
          <p:spPr>
            <a:xfrm>
              <a:off x="7318904" y="775495"/>
              <a:ext cx="3573685" cy="2515770"/>
            </a:xfrm>
            <a:prstGeom prst="rect">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79" name="Google Shape;379;p23"/>
            <p:cNvSpPr txBox="1"/>
            <p:nvPr/>
          </p:nvSpPr>
          <p:spPr>
            <a:xfrm>
              <a:off x="7569554" y="911659"/>
              <a:ext cx="3072384" cy="1938992"/>
            </a:xfrm>
            <a:prstGeom prst="rect">
              <a:avLst/>
            </a:prstGeom>
            <a:solidFill>
              <a:srgbClr val="0999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2400">
                  <a:solidFill>
                    <a:schemeClr val="lt1"/>
                  </a:solidFill>
                  <a:latin typeface="Twentieth Century"/>
                  <a:ea typeface="Twentieth Century"/>
                  <a:cs typeface="Twentieth Century"/>
                  <a:sym typeface="Twentieth Century"/>
                </a:rPr>
                <a:t>Can you think of any inventions we use in our everyday life that were created by imitating nature?</a:t>
              </a:r>
              <a:endParaRPr sz="2400">
                <a:solidFill>
                  <a:schemeClr val="lt1"/>
                </a:solidFill>
                <a:latin typeface="Twentieth Century"/>
                <a:ea typeface="Twentieth Century"/>
                <a:cs typeface="Twentieth Century"/>
                <a:sym typeface="Twentieth Century"/>
              </a:endParaRPr>
            </a:p>
          </p:txBody>
        </p:sp>
      </p:grpSp>
      <p:sp>
        <p:nvSpPr>
          <p:cNvPr id="380" name="Google Shape;380;p23"/>
          <p:cNvSpPr txBox="1"/>
          <p:nvPr/>
        </p:nvSpPr>
        <p:spPr>
          <a:xfrm>
            <a:off x="310333" y="6172121"/>
            <a:ext cx="351263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600" u="sng">
                <a:solidFill>
                  <a:srgbClr val="49711E"/>
                </a:solidFill>
                <a:latin typeface="Rockwell"/>
                <a:ea typeface="Rockwell"/>
                <a:cs typeface="Rockwell"/>
                <a:sym typeface="Rockwell"/>
                <a:hlinkClick r:id="rId5">
                  <a:extLst>
                    <a:ext uri="{A12FA001-AC4F-418D-AE19-62706E023703}">
                      <ahyp:hlinkClr val="tx"/>
                    </a:ext>
                  </a:extLst>
                </a:hlinkClick>
              </a:rPr>
              <a:t>https://asknature.org/resource/hooked-on-you/</a:t>
            </a:r>
            <a:endParaRPr sz="1600">
              <a:solidFill>
                <a:srgbClr val="49711E"/>
              </a:solidFill>
              <a:latin typeface="Rockwell"/>
              <a:ea typeface="Rockwell"/>
              <a:cs typeface="Rockwell"/>
              <a:sym typeface="Rockwell"/>
            </a:endParaRPr>
          </a:p>
          <a:p>
            <a:pPr indent="0" lvl="0" marL="0" marR="0" rtl="0" algn="l">
              <a:spcBef>
                <a:spcPts val="0"/>
              </a:spcBef>
              <a:spcAft>
                <a:spcPts val="0"/>
              </a:spcAft>
              <a:buNone/>
            </a:pPr>
            <a:r>
              <a:t/>
            </a:r>
            <a:endParaRPr sz="1600">
              <a:solidFill>
                <a:srgbClr val="49711E"/>
              </a:solidFill>
              <a:latin typeface="Rockwell"/>
              <a:ea typeface="Rockwell"/>
              <a:cs typeface="Rockwell"/>
              <a:sym typeface="Rockwe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4"/>
          <p:cNvSpPr/>
          <p:nvPr/>
        </p:nvSpPr>
        <p:spPr>
          <a:xfrm>
            <a:off x="1712866" y="0"/>
            <a:ext cx="939374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hr-HR" sz="3600">
                <a:solidFill>
                  <a:schemeClr val="lt1"/>
                </a:solidFill>
                <a:latin typeface="Twentieth Century"/>
                <a:ea typeface="Twentieth Century"/>
                <a:cs typeface="Twentieth Century"/>
                <a:sym typeface="Twentieth Century"/>
              </a:rPr>
              <a:t>BIOMIMICRY </a:t>
            </a:r>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387" name="Google Shape;387;p24"/>
          <p:cNvSpPr txBox="1"/>
          <p:nvPr/>
        </p:nvSpPr>
        <p:spPr>
          <a:xfrm>
            <a:off x="1969589" y="1449659"/>
            <a:ext cx="8334137" cy="29238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2800">
                <a:solidFill>
                  <a:schemeClr val="dk1"/>
                </a:solidFill>
                <a:latin typeface="Rockwell"/>
                <a:ea typeface="Rockwell"/>
                <a:cs typeface="Rockwell"/>
                <a:sym typeface="Rockwell"/>
              </a:rPr>
              <a:t>‘Biomimetics or biomimicry is the imitation of the models, systems, and elements of nature for the purpose of solving complex human problems.’ [Wikipedia]</a:t>
            </a:r>
            <a:endParaRPr sz="2800">
              <a:solidFill>
                <a:schemeClr val="dk1"/>
              </a:solidFill>
              <a:latin typeface="Rockwell"/>
              <a:ea typeface="Rockwell"/>
              <a:cs typeface="Rockwell"/>
              <a:sym typeface="Rockwell"/>
            </a:endParaRPr>
          </a:p>
          <a:p>
            <a:pPr indent="0" lvl="0" marL="0" marR="0" rtl="0" algn="l">
              <a:spcBef>
                <a:spcPts val="0"/>
              </a:spcBef>
              <a:spcAft>
                <a:spcPts val="0"/>
              </a:spcAft>
              <a:buNone/>
            </a:pPr>
            <a:r>
              <a:t/>
            </a:r>
            <a:endParaRPr sz="28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4400" u="sng">
                <a:solidFill>
                  <a:srgbClr val="0A8536"/>
                </a:solidFill>
                <a:latin typeface="Twentieth Century"/>
                <a:ea typeface="Twentieth Century"/>
                <a:cs typeface="Twentieth Century"/>
                <a:sym typeface="Twentieth Century"/>
                <a:hlinkClick r:id="rId3">
                  <a:extLst>
                    <a:ext uri="{A12FA001-AC4F-418D-AE19-62706E023703}">
                      <ahyp:hlinkClr val="tx"/>
                    </a:ext>
                  </a:extLst>
                </a:hlinkClick>
              </a:rPr>
              <a:t>Biomimicry in action, Janine Benyus</a:t>
            </a:r>
            <a:endParaRPr sz="44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86"/>
                                        </p:tgtEl>
                                        <p:attrNameLst>
                                          <p:attrName>style.visibility</p:attrName>
                                        </p:attrNameLst>
                                      </p:cBhvr>
                                      <p:to>
                                        <p:strVal val="visible"/>
                                      </p:to>
                                    </p:set>
                                    <p:anim calcmode="lin" valueType="num">
                                      <p:cBhvr additive="base">
                                        <p:cTn dur="500"/>
                                        <p:tgtEl>
                                          <p:spTgt spid="386"/>
                                        </p:tgtEl>
                                        <p:attrNameLst>
                                          <p:attrName>ppt_w</p:attrName>
                                        </p:attrNameLst>
                                      </p:cBhvr>
                                      <p:tavLst>
                                        <p:tav fmla="" tm="0">
                                          <p:val>
                                            <p:strVal val="0"/>
                                          </p:val>
                                        </p:tav>
                                        <p:tav fmla="" tm="100000">
                                          <p:val>
                                            <p:strVal val="#ppt_w"/>
                                          </p:val>
                                        </p:tav>
                                      </p:tavLst>
                                    </p:anim>
                                    <p:anim calcmode="lin" valueType="num">
                                      <p:cBhvr additive="base">
                                        <p:cTn dur="500"/>
                                        <p:tgtEl>
                                          <p:spTgt spid="38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500"/>
                                        <p:tgtEl>
                                          <p:spTgt spid="3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25"/>
          <p:cNvSpPr/>
          <p:nvPr/>
        </p:nvSpPr>
        <p:spPr>
          <a:xfrm>
            <a:off x="657923" y="66907"/>
            <a:ext cx="10727472"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PROBLEM: Can we imitate nature in order to preserve it?</a:t>
            </a:r>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3200">
              <a:solidFill>
                <a:srgbClr val="000000"/>
              </a:solidFill>
              <a:latin typeface="Twentieth Century"/>
              <a:ea typeface="Twentieth Century"/>
              <a:cs typeface="Twentieth Century"/>
              <a:sym typeface="Twentieth Century"/>
            </a:endParaRPr>
          </a:p>
        </p:txBody>
      </p:sp>
      <p:pic>
        <p:nvPicPr>
          <p:cNvPr id="394" name="Google Shape;394;p25"/>
          <p:cNvPicPr preferRelativeResize="0"/>
          <p:nvPr/>
        </p:nvPicPr>
        <p:blipFill rotWithShape="1">
          <a:blip r:embed="rId3">
            <a:alphaModFix/>
          </a:blip>
          <a:srcRect b="24468" l="0" r="-469" t="0"/>
          <a:stretch/>
        </p:blipFill>
        <p:spPr>
          <a:xfrm>
            <a:off x="289930" y="1099815"/>
            <a:ext cx="4772724" cy="2392074"/>
          </a:xfrm>
          <a:prstGeom prst="rect">
            <a:avLst/>
          </a:prstGeom>
          <a:noFill/>
          <a:ln>
            <a:noFill/>
          </a:ln>
        </p:spPr>
      </p:pic>
      <p:sp>
        <p:nvSpPr>
          <p:cNvPr id="395" name="Google Shape;395;p25"/>
          <p:cNvSpPr txBox="1"/>
          <p:nvPr/>
        </p:nvSpPr>
        <p:spPr>
          <a:xfrm>
            <a:off x="379141" y="3565792"/>
            <a:ext cx="5742878"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Take a look at the lotus leaf. </a:t>
            </a:r>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Have you ever seen a dirty one?</a:t>
            </a:r>
            <a:endParaRPr/>
          </a:p>
          <a:p>
            <a:pPr indent="0" lvl="0" marL="0" marR="0" rtl="0" algn="l">
              <a:spcBef>
                <a:spcPts val="0"/>
              </a:spcBef>
              <a:spcAft>
                <a:spcPts val="0"/>
              </a:spcAft>
              <a:buNone/>
            </a:pPr>
            <a:r>
              <a:rPr lang="hr-HR" sz="3200" u="sng">
                <a:solidFill>
                  <a:srgbClr val="0A8536"/>
                </a:solidFill>
                <a:latin typeface="Twentieth Century"/>
                <a:ea typeface="Twentieth Century"/>
                <a:cs typeface="Twentieth Century"/>
                <a:sym typeface="Twentieth Century"/>
                <a:hlinkClick r:id="rId4">
                  <a:extLst>
                    <a:ext uri="{A12FA001-AC4F-418D-AE19-62706E023703}">
                      <ahyp:hlinkClr val="tx"/>
                    </a:ext>
                  </a:extLst>
                </a:hlinkClick>
              </a:rPr>
              <a:t>video</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p:txBody>
      </p:sp>
      <p:sp>
        <p:nvSpPr>
          <p:cNvPr id="396" name="Google Shape;396;p25"/>
          <p:cNvSpPr txBox="1"/>
          <p:nvPr/>
        </p:nvSpPr>
        <p:spPr>
          <a:xfrm>
            <a:off x="6122019" y="1099815"/>
            <a:ext cx="5731727"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3200">
                <a:solidFill>
                  <a:srgbClr val="0A8536"/>
                </a:solidFill>
                <a:latin typeface="Twentieth Century"/>
                <a:ea typeface="Twentieth Century"/>
                <a:cs typeface="Twentieth Century"/>
                <a:sym typeface="Twentieth Century"/>
              </a:rPr>
              <a:t>Its special feature </a:t>
            </a:r>
            <a:r>
              <a:rPr lang="hr-HR" sz="3200">
                <a:solidFill>
                  <a:srgbClr val="0A8536"/>
                </a:solidFill>
                <a:latin typeface="Twentieth Century"/>
                <a:ea typeface="Twentieth Century"/>
                <a:cs typeface="Twentieth Century"/>
                <a:sym typeface="Twentieth Century"/>
              </a:rPr>
              <a:t>– repels water and self-cleans</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b="1" lang="hr-HR" sz="3200">
                <a:solidFill>
                  <a:srgbClr val="0A8536"/>
                </a:solidFill>
                <a:latin typeface="Twentieth Century"/>
                <a:ea typeface="Twentieth Century"/>
                <a:cs typeface="Twentieth Century"/>
                <a:sym typeface="Twentieth Century"/>
              </a:rPr>
              <a:t>Application</a:t>
            </a:r>
            <a:r>
              <a:rPr lang="hr-HR" sz="3200">
                <a:solidFill>
                  <a:srgbClr val="0A8536"/>
                </a:solidFill>
                <a:latin typeface="Twentieth Century"/>
                <a:ea typeface="Twentieth Century"/>
                <a:cs typeface="Twentieth Century"/>
                <a:sym typeface="Twentieth Century"/>
              </a:rPr>
              <a:t> – car paints</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b="1" lang="hr-HR" sz="3200">
                <a:solidFill>
                  <a:srgbClr val="0A8536"/>
                </a:solidFill>
                <a:latin typeface="Twentieth Century"/>
                <a:ea typeface="Twentieth Century"/>
                <a:cs typeface="Twentieth Century"/>
                <a:sym typeface="Twentieth Century"/>
              </a:rPr>
              <a:t>Benefit</a:t>
            </a:r>
            <a:r>
              <a:rPr lang="hr-HR" sz="3200">
                <a:solidFill>
                  <a:srgbClr val="0A8536"/>
                </a:solidFill>
                <a:latin typeface="Twentieth Century"/>
                <a:ea typeface="Twentieth Century"/>
                <a:cs typeface="Twentieth Century"/>
                <a:sym typeface="Twentieth Century"/>
              </a:rPr>
              <a:t> – reduces need for frequent washing and detergents</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b="1" lang="hr-HR" sz="3200">
                <a:solidFill>
                  <a:srgbClr val="0A8536"/>
                </a:solidFill>
                <a:latin typeface="Twentieth Century"/>
                <a:ea typeface="Twentieth Century"/>
                <a:cs typeface="Twentieth Century"/>
                <a:sym typeface="Twentieth Century"/>
              </a:rPr>
              <a:t>Other benefits </a:t>
            </a:r>
            <a:r>
              <a:rPr lang="hr-HR" sz="3200">
                <a:solidFill>
                  <a:srgbClr val="0A8536"/>
                </a:solidFill>
                <a:latin typeface="Twentieth Century"/>
                <a:ea typeface="Twentieth Century"/>
                <a:cs typeface="Twentieth Century"/>
                <a:sym typeface="Twentieth Century"/>
              </a:rPr>
              <a:t>– facade paints</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93"/>
                                        </p:tgtEl>
                                        <p:attrNameLst>
                                          <p:attrName>style.visibility</p:attrName>
                                        </p:attrNameLst>
                                      </p:cBhvr>
                                      <p:to>
                                        <p:strVal val="visible"/>
                                      </p:to>
                                    </p:set>
                                    <p:anim calcmode="lin" valueType="num">
                                      <p:cBhvr additive="base">
                                        <p:cTn dur="500"/>
                                        <p:tgtEl>
                                          <p:spTgt spid="393"/>
                                        </p:tgtEl>
                                        <p:attrNameLst>
                                          <p:attrName>ppt_w</p:attrName>
                                        </p:attrNameLst>
                                      </p:cBhvr>
                                      <p:tavLst>
                                        <p:tav fmla="" tm="0">
                                          <p:val>
                                            <p:strVal val="0"/>
                                          </p:val>
                                        </p:tav>
                                        <p:tav fmla="" tm="100000">
                                          <p:val>
                                            <p:strVal val="#ppt_w"/>
                                          </p:val>
                                        </p:tav>
                                      </p:tavLst>
                                    </p:anim>
                                    <p:anim calcmode="lin" valueType="num">
                                      <p:cBhvr additive="base">
                                        <p:cTn dur="500"/>
                                        <p:tgtEl>
                                          <p:spTgt spid="39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
                                        <p:tgtEl>
                                          <p:spTgt spid="3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26"/>
          <p:cNvSpPr/>
          <p:nvPr/>
        </p:nvSpPr>
        <p:spPr>
          <a:xfrm>
            <a:off x="1712866" y="0"/>
            <a:ext cx="9393749" cy="1182029"/>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Problem-solving task for students … and for YOU</a:t>
            </a:r>
            <a:endParaRPr/>
          </a:p>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 A Jigsaw Activity</a:t>
            </a:r>
            <a:endParaRPr sz="3600">
              <a:solidFill>
                <a:schemeClr val="lt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403" name="Google Shape;403;p26"/>
          <p:cNvSpPr txBox="1"/>
          <p:nvPr/>
        </p:nvSpPr>
        <p:spPr>
          <a:xfrm>
            <a:off x="301658" y="591014"/>
            <a:ext cx="12489019" cy="54399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b="1" lang="hr-HR" sz="2700">
                <a:solidFill>
                  <a:srgbClr val="0A8536"/>
                </a:solidFill>
                <a:latin typeface="Twentieth Century"/>
                <a:ea typeface="Twentieth Century"/>
                <a:cs typeface="Twentieth Century"/>
                <a:sym typeface="Twentieth Century"/>
              </a:rPr>
              <a:t>Work in groups of 5 students. </a:t>
            </a:r>
            <a:endParaRPr/>
          </a:p>
          <a:p>
            <a:pPr indent="0" lvl="0" marL="0" marR="0" rtl="0" algn="l">
              <a:lnSpc>
                <a:spcPct val="150000"/>
              </a:lnSpc>
              <a:spcBef>
                <a:spcPts val="0"/>
              </a:spcBef>
              <a:spcAft>
                <a:spcPts val="0"/>
              </a:spcAft>
              <a:buNone/>
            </a:pPr>
            <a:r>
              <a:rPr b="1" lang="hr-HR" sz="2700">
                <a:solidFill>
                  <a:srgbClr val="0A8536"/>
                </a:solidFill>
                <a:latin typeface="Twentieth Century"/>
                <a:ea typeface="Twentieth Century"/>
                <a:cs typeface="Twentieth Century"/>
                <a:sym typeface="Twentieth Century"/>
              </a:rPr>
              <a:t>Each group member chooses 1 animal.</a:t>
            </a:r>
            <a:endParaRPr/>
          </a:p>
          <a:p>
            <a:pPr indent="0" lvl="0" marL="0" marR="0" rtl="0" algn="l">
              <a:lnSpc>
                <a:spcPct val="150000"/>
              </a:lnSpc>
              <a:spcBef>
                <a:spcPts val="0"/>
              </a:spcBef>
              <a:spcAft>
                <a:spcPts val="0"/>
              </a:spcAft>
              <a:buNone/>
            </a:pPr>
            <a:r>
              <a:rPr b="1" lang="hr-HR" sz="2700">
                <a:solidFill>
                  <a:srgbClr val="0A8536"/>
                </a:solidFill>
                <a:latin typeface="Twentieth Century"/>
                <a:ea typeface="Twentieth Century"/>
                <a:cs typeface="Twentieth Century"/>
                <a:sym typeface="Twentieth Century"/>
              </a:rPr>
              <a:t>Google it by typing in, for example, </a:t>
            </a:r>
            <a:r>
              <a:rPr b="1" i="1" lang="hr-HR" sz="2700">
                <a:solidFill>
                  <a:srgbClr val="0A8536"/>
                </a:solidFill>
                <a:highlight>
                  <a:srgbClr val="00FF00"/>
                </a:highlight>
                <a:latin typeface="Twentieth Century"/>
                <a:ea typeface="Twentieth Century"/>
                <a:cs typeface="Twentieth Century"/>
                <a:sym typeface="Twentieth Century"/>
              </a:rPr>
              <a:t>lotus biomimicry</a:t>
            </a:r>
            <a:r>
              <a:rPr b="1" lang="hr-HR" sz="2700">
                <a:solidFill>
                  <a:srgbClr val="0A8536"/>
                </a:solidFill>
                <a:latin typeface="Twentieth Century"/>
                <a:ea typeface="Twentieth Century"/>
                <a:cs typeface="Twentieth Century"/>
                <a:sym typeface="Twentieth Century"/>
              </a:rPr>
              <a:t>. </a:t>
            </a:r>
            <a:endParaRPr b="1" sz="2700">
              <a:solidFill>
                <a:srgbClr val="0A8536"/>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b="1" lang="hr-HR" sz="2700">
                <a:solidFill>
                  <a:srgbClr val="0A8536"/>
                </a:solidFill>
                <a:latin typeface="Twentieth Century"/>
                <a:ea typeface="Twentieth Century"/>
                <a:cs typeface="Twentieth Century"/>
                <a:sym typeface="Twentieth Century"/>
              </a:rPr>
              <a:t>Read about your chosen topic and make notes.</a:t>
            </a:r>
            <a:endParaRPr/>
          </a:p>
          <a:p>
            <a:pPr indent="0" lvl="0" marL="0" marR="0" rtl="0" algn="l">
              <a:lnSpc>
                <a:spcPct val="150000"/>
              </a:lnSpc>
              <a:spcBef>
                <a:spcPts val="0"/>
              </a:spcBef>
              <a:spcAft>
                <a:spcPts val="0"/>
              </a:spcAft>
              <a:buNone/>
            </a:pPr>
            <a:r>
              <a:rPr b="1" lang="hr-HR" sz="2700">
                <a:solidFill>
                  <a:srgbClr val="0A8536"/>
                </a:solidFill>
                <a:latin typeface="Twentieth Century"/>
                <a:ea typeface="Twentieth Century"/>
                <a:cs typeface="Twentieth Century"/>
                <a:sym typeface="Twentieth Century"/>
              </a:rPr>
              <a:t>Form EXPERT GROUPS - students who have chosen the same topic compare notes. </a:t>
            </a:r>
            <a:endParaRPr/>
          </a:p>
          <a:p>
            <a:pPr indent="0" lvl="0" marL="0" marR="0" rtl="0" algn="l">
              <a:lnSpc>
                <a:spcPct val="150000"/>
              </a:lnSpc>
              <a:spcBef>
                <a:spcPts val="0"/>
              </a:spcBef>
              <a:spcAft>
                <a:spcPts val="0"/>
              </a:spcAft>
              <a:buNone/>
            </a:pPr>
            <a:r>
              <a:rPr b="1" lang="hr-HR" sz="2700">
                <a:solidFill>
                  <a:srgbClr val="0A8536"/>
                </a:solidFill>
                <a:latin typeface="Twentieth Century"/>
                <a:ea typeface="Twentieth Century"/>
                <a:cs typeface="Twentieth Century"/>
                <a:sym typeface="Twentieth Century"/>
              </a:rPr>
              <a:t>Think of other possible applications of that particular feature. </a:t>
            </a:r>
            <a:endParaRPr/>
          </a:p>
          <a:p>
            <a:pPr indent="0" lvl="0" marL="0" marR="0" rtl="0" algn="l">
              <a:lnSpc>
                <a:spcPct val="150000"/>
              </a:lnSpc>
              <a:spcBef>
                <a:spcPts val="0"/>
              </a:spcBef>
              <a:spcAft>
                <a:spcPts val="0"/>
              </a:spcAft>
              <a:buNone/>
            </a:pPr>
            <a:r>
              <a:rPr b="1" lang="hr-HR" sz="2700">
                <a:solidFill>
                  <a:srgbClr val="0A8536"/>
                </a:solidFill>
                <a:latin typeface="Twentieth Century"/>
                <a:ea typeface="Twentieth Century"/>
                <a:cs typeface="Twentieth Century"/>
                <a:sym typeface="Twentieth Century"/>
              </a:rPr>
              <a:t>Explain how they support sustainability/quality of life.</a:t>
            </a:r>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02"/>
                                        </p:tgtEl>
                                        <p:attrNameLst>
                                          <p:attrName>style.visibility</p:attrName>
                                        </p:attrNameLst>
                                      </p:cBhvr>
                                      <p:to>
                                        <p:strVal val="visible"/>
                                      </p:to>
                                    </p:set>
                                    <p:anim calcmode="lin" valueType="num">
                                      <p:cBhvr additive="base">
                                        <p:cTn dur="500"/>
                                        <p:tgtEl>
                                          <p:spTgt spid="402"/>
                                        </p:tgtEl>
                                        <p:attrNameLst>
                                          <p:attrName>ppt_w</p:attrName>
                                        </p:attrNameLst>
                                      </p:cBhvr>
                                      <p:tavLst>
                                        <p:tav fmla="" tm="0">
                                          <p:val>
                                            <p:strVal val="0"/>
                                          </p:val>
                                        </p:tav>
                                        <p:tav fmla="" tm="100000">
                                          <p:val>
                                            <p:strVal val="#ppt_w"/>
                                          </p:val>
                                        </p:tav>
                                      </p:tavLst>
                                    </p:anim>
                                    <p:anim calcmode="lin" valueType="num">
                                      <p:cBhvr additive="base">
                                        <p:cTn dur="500"/>
                                        <p:tgtEl>
                                          <p:spTgt spid="40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
                                        <p:tgtEl>
                                          <p:spTgt spid="4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27"/>
          <p:cNvSpPr/>
          <p:nvPr/>
        </p:nvSpPr>
        <p:spPr>
          <a:xfrm>
            <a:off x="1712866" y="0"/>
            <a:ext cx="9393749" cy="1182029"/>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Problem-solving task for students … and for YOU</a:t>
            </a:r>
            <a:endParaRPr/>
          </a:p>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 A Jigsaw Activity</a:t>
            </a:r>
            <a:endParaRPr sz="3600">
              <a:solidFill>
                <a:schemeClr val="lt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410" name="Google Shape;410;p27"/>
          <p:cNvSpPr txBox="1"/>
          <p:nvPr/>
        </p:nvSpPr>
        <p:spPr>
          <a:xfrm>
            <a:off x="360204" y="1301703"/>
            <a:ext cx="12099072" cy="40318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b="1" lang="hr-HR" sz="3200">
                <a:solidFill>
                  <a:srgbClr val="0A8536"/>
                </a:solidFill>
                <a:latin typeface="Twentieth Century"/>
                <a:ea typeface="Twentieth Century"/>
                <a:cs typeface="Twentieth Century"/>
                <a:sym typeface="Twentieth Century"/>
              </a:rPr>
              <a:t>Go back to your HOME GROUP.</a:t>
            </a:r>
            <a:endParaRPr/>
          </a:p>
          <a:p>
            <a:pPr indent="0" lvl="0" marL="0" marR="0" rtl="0" algn="l">
              <a:lnSpc>
                <a:spcPct val="150000"/>
              </a:lnSpc>
              <a:spcBef>
                <a:spcPts val="0"/>
              </a:spcBef>
              <a:spcAft>
                <a:spcPts val="0"/>
              </a:spcAft>
              <a:buNone/>
            </a:pPr>
            <a:r>
              <a:rPr b="1" lang="hr-HR" sz="3200">
                <a:solidFill>
                  <a:srgbClr val="0A8536"/>
                </a:solidFill>
                <a:latin typeface="Twentieth Century"/>
                <a:ea typeface="Twentieth Century"/>
                <a:cs typeface="Twentieth Century"/>
                <a:sym typeface="Twentieth Century"/>
              </a:rPr>
              <a:t>Share your examples of biomimicry.</a:t>
            </a:r>
            <a:endParaRPr/>
          </a:p>
          <a:p>
            <a:pPr indent="0" lvl="0" marL="0" marR="0" rtl="0" algn="l">
              <a:lnSpc>
                <a:spcPct val="150000"/>
              </a:lnSpc>
              <a:spcBef>
                <a:spcPts val="0"/>
              </a:spcBef>
              <a:spcAft>
                <a:spcPts val="0"/>
              </a:spcAft>
              <a:buNone/>
            </a:pPr>
            <a:r>
              <a:rPr b="1" lang="hr-HR" sz="3200">
                <a:solidFill>
                  <a:srgbClr val="0A8536"/>
                </a:solidFill>
                <a:latin typeface="Twentieth Century"/>
                <a:ea typeface="Twentieth Century"/>
                <a:cs typeface="Twentieth Century"/>
                <a:sym typeface="Twentieth Century"/>
              </a:rPr>
              <a:t>Each group decides on the most useful example of biomimicry. </a:t>
            </a:r>
            <a:endParaRPr/>
          </a:p>
          <a:p>
            <a:pPr indent="0" lvl="0" marL="0" marR="0" rtl="0" algn="l">
              <a:lnSpc>
                <a:spcPct val="150000"/>
              </a:lnSpc>
              <a:spcBef>
                <a:spcPts val="0"/>
              </a:spcBef>
              <a:spcAft>
                <a:spcPts val="0"/>
              </a:spcAft>
              <a:buNone/>
            </a:pPr>
            <a:r>
              <a:rPr b="1" lang="hr-HR" sz="3200" u="sng">
                <a:solidFill>
                  <a:srgbClr val="0A8536"/>
                </a:solidFill>
                <a:latin typeface="Twentieth Century"/>
                <a:ea typeface="Twentieth Century"/>
                <a:cs typeface="Twentieth Century"/>
                <a:sym typeface="Twentieth Century"/>
              </a:rPr>
              <a:t>Provide arguments </a:t>
            </a:r>
            <a:r>
              <a:rPr b="1" lang="hr-HR" sz="3200">
                <a:solidFill>
                  <a:srgbClr val="0A8536"/>
                </a:solidFill>
                <a:latin typeface="Twentieth Century"/>
                <a:ea typeface="Twentieth Century"/>
                <a:cs typeface="Twentieth Century"/>
                <a:sym typeface="Twentieth Century"/>
              </a:rPr>
              <a:t>for your choice. </a:t>
            </a:r>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09"/>
                                        </p:tgtEl>
                                        <p:attrNameLst>
                                          <p:attrName>style.visibility</p:attrName>
                                        </p:attrNameLst>
                                      </p:cBhvr>
                                      <p:to>
                                        <p:strVal val="visible"/>
                                      </p:to>
                                    </p:set>
                                    <p:anim calcmode="lin" valueType="num">
                                      <p:cBhvr additive="base">
                                        <p:cTn dur="500"/>
                                        <p:tgtEl>
                                          <p:spTgt spid="409"/>
                                        </p:tgtEl>
                                        <p:attrNameLst>
                                          <p:attrName>ppt_w</p:attrName>
                                        </p:attrNameLst>
                                      </p:cBhvr>
                                      <p:tavLst>
                                        <p:tav fmla="" tm="0">
                                          <p:val>
                                            <p:strVal val="0"/>
                                          </p:val>
                                        </p:tav>
                                        <p:tav fmla="" tm="100000">
                                          <p:val>
                                            <p:strVal val="#ppt_w"/>
                                          </p:val>
                                        </p:tav>
                                      </p:tavLst>
                                    </p:anim>
                                    <p:anim calcmode="lin" valueType="num">
                                      <p:cBhvr additive="base">
                                        <p:cTn dur="500"/>
                                        <p:tgtEl>
                                          <p:spTgt spid="40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grpSp>
        <p:nvGrpSpPr>
          <p:cNvPr id="416" name="Google Shape;416;p28"/>
          <p:cNvGrpSpPr/>
          <p:nvPr/>
        </p:nvGrpSpPr>
        <p:grpSpPr>
          <a:xfrm>
            <a:off x="50273" y="959005"/>
            <a:ext cx="2737531" cy="2690484"/>
            <a:chOff x="2133600" y="938212"/>
            <a:chExt cx="2266950" cy="2266950"/>
          </a:xfrm>
        </p:grpSpPr>
        <p:sp>
          <p:nvSpPr>
            <p:cNvPr id="417" name="Google Shape;417;p28"/>
            <p:cNvSpPr/>
            <p:nvPr/>
          </p:nvSpPr>
          <p:spPr>
            <a:xfrm>
              <a:off x="2133600" y="938212"/>
              <a:ext cx="2266950" cy="2266950"/>
            </a:xfrm>
            <a:prstGeom prst="ellipse">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pic>
          <p:nvPicPr>
            <p:cNvPr id="418" name="Google Shape;418;p28"/>
            <p:cNvPicPr preferRelativeResize="0"/>
            <p:nvPr/>
          </p:nvPicPr>
          <p:blipFill rotWithShape="1">
            <a:blip r:embed="rId3">
              <a:alphaModFix/>
            </a:blip>
            <a:srcRect b="0" l="0" r="0" t="0"/>
            <a:stretch/>
          </p:blipFill>
          <p:spPr>
            <a:xfrm>
              <a:off x="2224087" y="1378211"/>
              <a:ext cx="2085976" cy="1386952"/>
            </a:xfrm>
            <a:custGeom>
              <a:rect b="b" l="l" r="r" t="t"/>
              <a:pathLst>
                <a:path extrusionOk="0" h="2085976" w="2085976">
                  <a:moveTo>
                    <a:pt x="1042988" y="0"/>
                  </a:moveTo>
                  <a:cubicBezTo>
                    <a:pt x="1619014" y="0"/>
                    <a:pt x="2085976" y="466962"/>
                    <a:pt x="2085976" y="1042988"/>
                  </a:cubicBezTo>
                  <a:cubicBezTo>
                    <a:pt x="2085976" y="1619014"/>
                    <a:pt x="1619014" y="2085976"/>
                    <a:pt x="1042988" y="2085976"/>
                  </a:cubicBezTo>
                  <a:cubicBezTo>
                    <a:pt x="466962" y="2085976"/>
                    <a:pt x="0" y="1619014"/>
                    <a:pt x="0" y="1042988"/>
                  </a:cubicBezTo>
                  <a:cubicBezTo>
                    <a:pt x="0" y="466962"/>
                    <a:pt x="466962" y="0"/>
                    <a:pt x="1042988" y="0"/>
                  </a:cubicBezTo>
                  <a:close/>
                </a:path>
              </a:pathLst>
            </a:custGeom>
            <a:noFill/>
            <a:ln>
              <a:noFill/>
            </a:ln>
          </p:spPr>
        </p:pic>
      </p:grpSp>
      <p:sp>
        <p:nvSpPr>
          <p:cNvPr id="419" name="Google Shape;419;p28"/>
          <p:cNvSpPr/>
          <p:nvPr/>
        </p:nvSpPr>
        <p:spPr>
          <a:xfrm>
            <a:off x="720416" y="3559352"/>
            <a:ext cx="138685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rgbClr val="099900"/>
                </a:solidFill>
                <a:latin typeface="Twentieth Century"/>
                <a:ea typeface="Twentieth Century"/>
                <a:cs typeface="Twentieth Century"/>
                <a:sym typeface="Twentieth Century"/>
              </a:rPr>
              <a:t>HUMPBACK </a:t>
            </a:r>
            <a:endParaRPr/>
          </a:p>
          <a:p>
            <a:pPr indent="0" lvl="0" marL="0" marR="0" rtl="0" algn="ctr">
              <a:spcBef>
                <a:spcPts val="0"/>
              </a:spcBef>
              <a:spcAft>
                <a:spcPts val="0"/>
              </a:spcAft>
              <a:buNone/>
            </a:pPr>
            <a:r>
              <a:rPr b="1" lang="hr-HR" sz="1800">
                <a:solidFill>
                  <a:srgbClr val="099900"/>
                </a:solidFill>
                <a:latin typeface="Twentieth Century"/>
                <a:ea typeface="Twentieth Century"/>
                <a:cs typeface="Twentieth Century"/>
                <a:sym typeface="Twentieth Century"/>
              </a:rPr>
              <a:t>WHALE</a:t>
            </a:r>
            <a:endParaRPr b="1" sz="1800">
              <a:solidFill>
                <a:srgbClr val="099900"/>
              </a:solidFill>
              <a:latin typeface="Twentieth Century"/>
              <a:ea typeface="Twentieth Century"/>
              <a:cs typeface="Twentieth Century"/>
              <a:sym typeface="Twentieth Century"/>
            </a:endParaRPr>
          </a:p>
        </p:txBody>
      </p:sp>
      <p:grpSp>
        <p:nvGrpSpPr>
          <p:cNvPr id="420" name="Google Shape;420;p28"/>
          <p:cNvGrpSpPr/>
          <p:nvPr/>
        </p:nvGrpSpPr>
        <p:grpSpPr>
          <a:xfrm>
            <a:off x="2138427" y="3258952"/>
            <a:ext cx="2890396" cy="2832880"/>
            <a:chOff x="2133600" y="938212"/>
            <a:chExt cx="2266950" cy="2266950"/>
          </a:xfrm>
        </p:grpSpPr>
        <p:sp>
          <p:nvSpPr>
            <p:cNvPr id="421" name="Google Shape;421;p28"/>
            <p:cNvSpPr/>
            <p:nvPr/>
          </p:nvSpPr>
          <p:spPr>
            <a:xfrm>
              <a:off x="2133600" y="938212"/>
              <a:ext cx="2266950" cy="2266950"/>
            </a:xfrm>
            <a:prstGeom prst="ellipse">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pic>
          <p:nvPicPr>
            <p:cNvPr id="422" name="Google Shape;422;p28"/>
            <p:cNvPicPr preferRelativeResize="0"/>
            <p:nvPr/>
          </p:nvPicPr>
          <p:blipFill rotWithShape="1">
            <a:blip r:embed="rId4">
              <a:alphaModFix/>
            </a:blip>
            <a:srcRect b="0" l="0" r="0" t="0"/>
            <a:stretch/>
          </p:blipFill>
          <p:spPr>
            <a:xfrm>
              <a:off x="2224087" y="1378956"/>
              <a:ext cx="2085976" cy="1385461"/>
            </a:xfrm>
            <a:custGeom>
              <a:rect b="b" l="l" r="r" t="t"/>
              <a:pathLst>
                <a:path extrusionOk="0" h="2085976" w="2085976">
                  <a:moveTo>
                    <a:pt x="1042988" y="0"/>
                  </a:moveTo>
                  <a:cubicBezTo>
                    <a:pt x="1619014" y="0"/>
                    <a:pt x="2085976" y="466962"/>
                    <a:pt x="2085976" y="1042988"/>
                  </a:cubicBezTo>
                  <a:cubicBezTo>
                    <a:pt x="2085976" y="1619014"/>
                    <a:pt x="1619014" y="2085976"/>
                    <a:pt x="1042988" y="2085976"/>
                  </a:cubicBezTo>
                  <a:cubicBezTo>
                    <a:pt x="466962" y="2085976"/>
                    <a:pt x="0" y="1619014"/>
                    <a:pt x="0" y="1042988"/>
                  </a:cubicBezTo>
                  <a:cubicBezTo>
                    <a:pt x="0" y="466962"/>
                    <a:pt x="466962" y="0"/>
                    <a:pt x="1042988" y="0"/>
                  </a:cubicBezTo>
                  <a:close/>
                </a:path>
              </a:pathLst>
            </a:custGeom>
            <a:noFill/>
            <a:ln>
              <a:noFill/>
            </a:ln>
          </p:spPr>
        </p:pic>
      </p:grpSp>
      <p:sp>
        <p:nvSpPr>
          <p:cNvPr id="423" name="Google Shape;423;p28"/>
          <p:cNvSpPr/>
          <p:nvPr/>
        </p:nvSpPr>
        <p:spPr>
          <a:xfrm>
            <a:off x="3138057" y="2966176"/>
            <a:ext cx="88036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rgbClr val="099900"/>
                </a:solidFill>
                <a:latin typeface="Twentieth Century"/>
                <a:ea typeface="Twentieth Century"/>
                <a:cs typeface="Twentieth Century"/>
                <a:sym typeface="Twentieth Century"/>
              </a:rPr>
              <a:t>SHARK</a:t>
            </a:r>
            <a:endParaRPr/>
          </a:p>
        </p:txBody>
      </p:sp>
      <p:grpSp>
        <p:nvGrpSpPr>
          <p:cNvPr id="424" name="Google Shape;424;p28"/>
          <p:cNvGrpSpPr/>
          <p:nvPr/>
        </p:nvGrpSpPr>
        <p:grpSpPr>
          <a:xfrm>
            <a:off x="4450397" y="959005"/>
            <a:ext cx="2732387" cy="2708457"/>
            <a:chOff x="2133600" y="938212"/>
            <a:chExt cx="2266950" cy="2266950"/>
          </a:xfrm>
        </p:grpSpPr>
        <p:sp>
          <p:nvSpPr>
            <p:cNvPr id="425" name="Google Shape;425;p28"/>
            <p:cNvSpPr/>
            <p:nvPr/>
          </p:nvSpPr>
          <p:spPr>
            <a:xfrm>
              <a:off x="2133600" y="938212"/>
              <a:ext cx="2266950" cy="2266950"/>
            </a:xfrm>
            <a:prstGeom prst="ellipse">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pic>
          <p:nvPicPr>
            <p:cNvPr id="426" name="Google Shape;426;p28"/>
            <p:cNvPicPr preferRelativeResize="0"/>
            <p:nvPr/>
          </p:nvPicPr>
          <p:blipFill rotWithShape="1">
            <a:blip r:embed="rId5">
              <a:alphaModFix/>
            </a:blip>
            <a:srcRect b="0" l="0" r="0" t="0"/>
            <a:stretch/>
          </p:blipFill>
          <p:spPr>
            <a:xfrm>
              <a:off x="2427752" y="1028699"/>
              <a:ext cx="1678646" cy="2085976"/>
            </a:xfrm>
            <a:custGeom>
              <a:rect b="b" l="l" r="r" t="t"/>
              <a:pathLst>
                <a:path extrusionOk="0" h="2085976" w="2085976">
                  <a:moveTo>
                    <a:pt x="1042988" y="0"/>
                  </a:moveTo>
                  <a:cubicBezTo>
                    <a:pt x="1619014" y="0"/>
                    <a:pt x="2085976" y="466962"/>
                    <a:pt x="2085976" y="1042988"/>
                  </a:cubicBezTo>
                  <a:cubicBezTo>
                    <a:pt x="2085976" y="1619014"/>
                    <a:pt x="1619014" y="2085976"/>
                    <a:pt x="1042988" y="2085976"/>
                  </a:cubicBezTo>
                  <a:cubicBezTo>
                    <a:pt x="466962" y="2085976"/>
                    <a:pt x="0" y="1619014"/>
                    <a:pt x="0" y="1042988"/>
                  </a:cubicBezTo>
                  <a:cubicBezTo>
                    <a:pt x="0" y="466962"/>
                    <a:pt x="466962" y="0"/>
                    <a:pt x="1042988" y="0"/>
                  </a:cubicBezTo>
                  <a:close/>
                </a:path>
              </a:pathLst>
            </a:custGeom>
            <a:noFill/>
            <a:ln>
              <a:noFill/>
            </a:ln>
          </p:spPr>
        </p:pic>
      </p:grpSp>
      <p:sp>
        <p:nvSpPr>
          <p:cNvPr id="427" name="Google Shape;427;p28"/>
          <p:cNvSpPr/>
          <p:nvPr/>
        </p:nvSpPr>
        <p:spPr>
          <a:xfrm>
            <a:off x="5127138" y="3645163"/>
            <a:ext cx="137890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rgbClr val="099900"/>
                </a:solidFill>
                <a:latin typeface="Twentieth Century"/>
                <a:ea typeface="Twentieth Century"/>
                <a:cs typeface="Twentieth Century"/>
                <a:sym typeface="Twentieth Century"/>
              </a:rPr>
              <a:t>KINGFISHER</a:t>
            </a:r>
            <a:endParaRPr b="1" sz="1800">
              <a:solidFill>
                <a:srgbClr val="099900"/>
              </a:solidFill>
              <a:latin typeface="Twentieth Century"/>
              <a:ea typeface="Twentieth Century"/>
              <a:cs typeface="Twentieth Century"/>
              <a:sym typeface="Twentieth Century"/>
            </a:endParaRPr>
          </a:p>
        </p:txBody>
      </p:sp>
      <p:grpSp>
        <p:nvGrpSpPr>
          <p:cNvPr id="428" name="Google Shape;428;p28"/>
          <p:cNvGrpSpPr/>
          <p:nvPr/>
        </p:nvGrpSpPr>
        <p:grpSpPr>
          <a:xfrm>
            <a:off x="7091777" y="3712514"/>
            <a:ext cx="2926636" cy="2886066"/>
            <a:chOff x="2133600" y="938212"/>
            <a:chExt cx="2266950" cy="2266950"/>
          </a:xfrm>
        </p:grpSpPr>
        <p:sp>
          <p:nvSpPr>
            <p:cNvPr id="429" name="Google Shape;429;p28"/>
            <p:cNvSpPr/>
            <p:nvPr/>
          </p:nvSpPr>
          <p:spPr>
            <a:xfrm>
              <a:off x="2133600" y="938212"/>
              <a:ext cx="2266950" cy="2266950"/>
            </a:xfrm>
            <a:prstGeom prst="ellipse">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pic>
          <p:nvPicPr>
            <p:cNvPr id="430" name="Google Shape;430;p28"/>
            <p:cNvPicPr preferRelativeResize="0"/>
            <p:nvPr/>
          </p:nvPicPr>
          <p:blipFill rotWithShape="1">
            <a:blip r:embed="rId6">
              <a:alphaModFix/>
            </a:blip>
            <a:srcRect b="0" l="0" r="0" t="0"/>
            <a:stretch/>
          </p:blipFill>
          <p:spPr>
            <a:xfrm>
              <a:off x="2581389" y="1028699"/>
              <a:ext cx="1371372" cy="2085976"/>
            </a:xfrm>
            <a:custGeom>
              <a:rect b="b" l="l" r="r" t="t"/>
              <a:pathLst>
                <a:path extrusionOk="0" h="2085976" w="2085976">
                  <a:moveTo>
                    <a:pt x="1042988" y="0"/>
                  </a:moveTo>
                  <a:cubicBezTo>
                    <a:pt x="1619014" y="0"/>
                    <a:pt x="2085976" y="466962"/>
                    <a:pt x="2085976" y="1042988"/>
                  </a:cubicBezTo>
                  <a:cubicBezTo>
                    <a:pt x="2085976" y="1619014"/>
                    <a:pt x="1619014" y="2085976"/>
                    <a:pt x="1042988" y="2085976"/>
                  </a:cubicBezTo>
                  <a:cubicBezTo>
                    <a:pt x="466962" y="2085976"/>
                    <a:pt x="0" y="1619014"/>
                    <a:pt x="0" y="1042988"/>
                  </a:cubicBezTo>
                  <a:cubicBezTo>
                    <a:pt x="0" y="466962"/>
                    <a:pt x="466962" y="0"/>
                    <a:pt x="1042988" y="0"/>
                  </a:cubicBezTo>
                  <a:close/>
                </a:path>
              </a:pathLst>
            </a:custGeom>
            <a:noFill/>
            <a:ln>
              <a:noFill/>
            </a:ln>
          </p:spPr>
        </p:pic>
      </p:grpSp>
      <p:sp>
        <p:nvSpPr>
          <p:cNvPr id="431" name="Google Shape;431;p28"/>
          <p:cNvSpPr/>
          <p:nvPr/>
        </p:nvSpPr>
        <p:spPr>
          <a:xfrm>
            <a:off x="8109011" y="3435855"/>
            <a:ext cx="892168"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rgbClr val="099900"/>
                </a:solidFill>
                <a:latin typeface="Twentieth Century"/>
                <a:ea typeface="Twentieth Century"/>
                <a:cs typeface="Twentieth Century"/>
                <a:sym typeface="Twentieth Century"/>
              </a:rPr>
              <a:t>GECKO</a:t>
            </a:r>
            <a:endParaRPr b="1" sz="1800">
              <a:solidFill>
                <a:srgbClr val="099900"/>
              </a:solidFill>
              <a:latin typeface="Twentieth Century"/>
              <a:ea typeface="Twentieth Century"/>
              <a:cs typeface="Twentieth Century"/>
              <a:sym typeface="Twentieth Century"/>
            </a:endParaRPr>
          </a:p>
        </p:txBody>
      </p:sp>
      <p:sp>
        <p:nvSpPr>
          <p:cNvPr id="432" name="Google Shape;432;p28"/>
          <p:cNvSpPr/>
          <p:nvPr/>
        </p:nvSpPr>
        <p:spPr>
          <a:xfrm>
            <a:off x="1712866" y="0"/>
            <a:ext cx="939374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Choose one of the following animals/insects</a:t>
            </a:r>
            <a:endParaRPr sz="3600">
              <a:solidFill>
                <a:schemeClr val="lt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grpSp>
        <p:nvGrpSpPr>
          <p:cNvPr id="433" name="Google Shape;433;p28"/>
          <p:cNvGrpSpPr/>
          <p:nvPr/>
        </p:nvGrpSpPr>
        <p:grpSpPr>
          <a:xfrm>
            <a:off x="9186863" y="959005"/>
            <a:ext cx="2895203" cy="2608718"/>
            <a:chOff x="2133600" y="938212"/>
            <a:chExt cx="2266950" cy="2266950"/>
          </a:xfrm>
        </p:grpSpPr>
        <p:sp>
          <p:nvSpPr>
            <p:cNvPr id="434" name="Google Shape;434;p28"/>
            <p:cNvSpPr/>
            <p:nvPr/>
          </p:nvSpPr>
          <p:spPr>
            <a:xfrm>
              <a:off x="2133600" y="938212"/>
              <a:ext cx="2266950" cy="2266950"/>
            </a:xfrm>
            <a:prstGeom prst="ellipse">
              <a:avLst/>
            </a:prstGeom>
            <a:solidFill>
              <a:srgbClr val="09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pic>
          <p:nvPicPr>
            <p:cNvPr id="435" name="Google Shape;435;p28"/>
            <p:cNvPicPr preferRelativeResize="0"/>
            <p:nvPr/>
          </p:nvPicPr>
          <p:blipFill rotWithShape="1">
            <a:blip r:embed="rId7">
              <a:alphaModFix/>
            </a:blip>
            <a:srcRect b="21727" l="0" r="1303" t="0"/>
            <a:stretch/>
          </p:blipFill>
          <p:spPr>
            <a:xfrm>
              <a:off x="2159548" y="1453816"/>
              <a:ext cx="2215051" cy="1299715"/>
            </a:xfrm>
            <a:custGeom>
              <a:rect b="b" l="l" r="r" t="t"/>
              <a:pathLst>
                <a:path extrusionOk="0" h="2085976" w="2085976">
                  <a:moveTo>
                    <a:pt x="1042988" y="0"/>
                  </a:moveTo>
                  <a:cubicBezTo>
                    <a:pt x="1619014" y="0"/>
                    <a:pt x="2085976" y="466962"/>
                    <a:pt x="2085976" y="1042988"/>
                  </a:cubicBezTo>
                  <a:cubicBezTo>
                    <a:pt x="2085976" y="1619014"/>
                    <a:pt x="1619014" y="2085976"/>
                    <a:pt x="1042988" y="2085976"/>
                  </a:cubicBezTo>
                  <a:cubicBezTo>
                    <a:pt x="466962" y="2085976"/>
                    <a:pt x="0" y="1619014"/>
                    <a:pt x="0" y="1042988"/>
                  </a:cubicBezTo>
                  <a:cubicBezTo>
                    <a:pt x="0" y="466962"/>
                    <a:pt x="466962" y="0"/>
                    <a:pt x="1042988" y="0"/>
                  </a:cubicBezTo>
                  <a:close/>
                </a:path>
              </a:pathLst>
            </a:custGeom>
            <a:noFill/>
            <a:ln>
              <a:noFill/>
            </a:ln>
          </p:spPr>
        </p:pic>
      </p:grpSp>
      <p:sp>
        <p:nvSpPr>
          <p:cNvPr id="436" name="Google Shape;436;p28"/>
          <p:cNvSpPr/>
          <p:nvPr/>
        </p:nvSpPr>
        <p:spPr>
          <a:xfrm>
            <a:off x="9982684" y="3546912"/>
            <a:ext cx="130356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rgbClr val="099900"/>
                </a:solidFill>
                <a:latin typeface="Twentieth Century"/>
                <a:ea typeface="Twentieth Century"/>
                <a:cs typeface="Twentieth Century"/>
                <a:sym typeface="Twentieth Century"/>
              </a:rPr>
              <a:t>NAMIBIAN </a:t>
            </a:r>
            <a:endParaRPr/>
          </a:p>
          <a:p>
            <a:pPr indent="0" lvl="0" marL="0" marR="0" rtl="0" algn="ctr">
              <a:spcBef>
                <a:spcPts val="0"/>
              </a:spcBef>
              <a:spcAft>
                <a:spcPts val="0"/>
              </a:spcAft>
              <a:buNone/>
            </a:pPr>
            <a:r>
              <a:rPr b="1" lang="hr-HR" sz="1800">
                <a:solidFill>
                  <a:srgbClr val="099900"/>
                </a:solidFill>
                <a:latin typeface="Twentieth Century"/>
                <a:ea typeface="Twentieth Century"/>
                <a:cs typeface="Twentieth Century"/>
                <a:sym typeface="Twentieth Century"/>
              </a:rPr>
              <a:t>BEETLE</a:t>
            </a:r>
            <a:endParaRPr b="1" sz="1800">
              <a:solidFill>
                <a:srgbClr val="099900"/>
              </a:solidFill>
              <a:latin typeface="Twentieth Century"/>
              <a:ea typeface="Twentieth Century"/>
              <a:cs typeface="Twentieth Century"/>
              <a:sym typeface="Twentieth Century"/>
            </a:endParaRPr>
          </a:p>
        </p:txBody>
      </p:sp>
      <p:sp>
        <p:nvSpPr>
          <p:cNvPr id="437" name="Google Shape;437;p28"/>
          <p:cNvSpPr/>
          <p:nvPr/>
        </p:nvSpPr>
        <p:spPr>
          <a:xfrm>
            <a:off x="156594" y="4588432"/>
            <a:ext cx="209720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hr-HR" sz="1800">
                <a:solidFill>
                  <a:srgbClr val="099900"/>
                </a:solidFill>
                <a:latin typeface="Twentieth Century"/>
                <a:ea typeface="Twentieth Century"/>
                <a:cs typeface="Twentieth Century"/>
                <a:sym typeface="Twentieth Century"/>
              </a:rPr>
              <a:t>YT: 3 cool materials that mimic shark skin </a:t>
            </a:r>
            <a:endParaRPr b="1" sz="1800">
              <a:solidFill>
                <a:srgbClr val="099900"/>
              </a:solidFill>
              <a:latin typeface="Twentieth Century"/>
              <a:ea typeface="Twentieth Century"/>
              <a:cs typeface="Twentieth Century"/>
              <a:sym typeface="Twentieth Century"/>
            </a:endParaRPr>
          </a:p>
        </p:txBody>
      </p:sp>
      <p:cxnSp>
        <p:nvCxnSpPr>
          <p:cNvPr id="438" name="Google Shape;438;p28"/>
          <p:cNvCxnSpPr/>
          <p:nvPr/>
        </p:nvCxnSpPr>
        <p:spPr>
          <a:xfrm rot="10800000">
            <a:off x="1526729" y="5323225"/>
            <a:ext cx="580541" cy="0"/>
          </a:xfrm>
          <a:prstGeom prst="straightConnector1">
            <a:avLst/>
          </a:prstGeom>
          <a:noFill/>
          <a:ln cap="flat" cmpd="sng" w="9525">
            <a:solidFill>
              <a:schemeClr val="accent1"/>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
                                        <p:tgtEl>
                                          <p:spTgt spid="41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500"/>
                                        <p:tgtEl>
                                          <p:spTgt spid="41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500"/>
                                        <p:tgtEl>
                                          <p:spTgt spid="42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
                                        <p:tgtEl>
                                          <p:spTgt spid="424"/>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500"/>
                                        <p:tgtEl>
                                          <p:spTgt spid="431"/>
                                        </p:tgtEl>
                                      </p:cBhvr>
                                    </p:animEffect>
                                  </p:childTnLst>
                                </p:cTn>
                              </p:par>
                            </p:childTnLst>
                          </p:cTn>
                        </p:par>
                        <p:par>
                          <p:cTn fill="hold">
                            <p:stCondLst>
                              <p:cond delay="4000"/>
                            </p:stCondLst>
                            <p:childTnLst>
                              <p:par>
                                <p:cTn fill="hold" nodeType="afterEffect" presetClass="entr" presetID="23" presetSubtype="16">
                                  <p:stCondLst>
                                    <p:cond delay="0"/>
                                  </p:stCondLst>
                                  <p:childTnLst>
                                    <p:set>
                                      <p:cBhvr>
                                        <p:cTn dur="1" fill="hold">
                                          <p:stCondLst>
                                            <p:cond delay="0"/>
                                          </p:stCondLst>
                                        </p:cTn>
                                        <p:tgtEl>
                                          <p:spTgt spid="432"/>
                                        </p:tgtEl>
                                        <p:attrNameLst>
                                          <p:attrName>style.visibility</p:attrName>
                                        </p:attrNameLst>
                                      </p:cBhvr>
                                      <p:to>
                                        <p:strVal val="visible"/>
                                      </p:to>
                                    </p:set>
                                    <p:anim calcmode="lin" valueType="num">
                                      <p:cBhvr additive="base">
                                        <p:cTn dur="500"/>
                                        <p:tgtEl>
                                          <p:spTgt spid="432"/>
                                        </p:tgtEl>
                                        <p:attrNameLst>
                                          <p:attrName>ppt_w</p:attrName>
                                        </p:attrNameLst>
                                      </p:cBhvr>
                                      <p:tavLst>
                                        <p:tav fmla="" tm="0">
                                          <p:val>
                                            <p:strVal val="0"/>
                                          </p:val>
                                        </p:tav>
                                        <p:tav fmla="" tm="100000">
                                          <p:val>
                                            <p:strVal val="#ppt_w"/>
                                          </p:val>
                                        </p:tav>
                                      </p:tavLst>
                                    </p:anim>
                                    <p:anim calcmode="lin" valueType="num">
                                      <p:cBhvr additive="base">
                                        <p:cTn dur="500"/>
                                        <p:tgtEl>
                                          <p:spTgt spid="432"/>
                                        </p:tgtEl>
                                        <p:attrNameLst>
                                          <p:attrName>ppt_h</p:attrName>
                                        </p:attrNameLst>
                                      </p:cBhvr>
                                      <p:tavLst>
                                        <p:tav fmla="" tm="0">
                                          <p:val>
                                            <p:strVal val="0"/>
                                          </p:val>
                                        </p:tav>
                                        <p:tav fmla="" tm="100000">
                                          <p:val>
                                            <p:strVal val="#ppt_h"/>
                                          </p:val>
                                        </p:tav>
                                      </p:tavLst>
                                    </p:anim>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500"/>
                                        <p:tgtEl>
                                          <p:spTgt spid="433"/>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
                                        <p:tgtEl>
                                          <p:spTgt spid="436"/>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5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29"/>
          <p:cNvSpPr/>
          <p:nvPr/>
        </p:nvSpPr>
        <p:spPr>
          <a:xfrm>
            <a:off x="1712866" y="0"/>
            <a:ext cx="939374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Problem-solving task for students … and for YOU</a:t>
            </a:r>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445" name="Google Shape;445;p29"/>
          <p:cNvSpPr txBox="1"/>
          <p:nvPr/>
        </p:nvSpPr>
        <p:spPr>
          <a:xfrm>
            <a:off x="1804286" y="1115122"/>
            <a:ext cx="9210907"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3200">
                <a:solidFill>
                  <a:srgbClr val="0A8536"/>
                </a:solidFill>
                <a:latin typeface="Twentieth Century"/>
                <a:ea typeface="Twentieth Century"/>
                <a:cs typeface="Twentieth Century"/>
                <a:sym typeface="Twentieth Century"/>
              </a:rPr>
              <a:t>You should include the following in your answer: </a:t>
            </a:r>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the name of the animal</a:t>
            </a:r>
            <a:endParaRPr b="1" sz="3200">
              <a:solidFill>
                <a:srgbClr val="0A8536"/>
              </a:solidFill>
              <a:latin typeface="Twentieth Century"/>
              <a:ea typeface="Twentieth Century"/>
              <a:cs typeface="Twentieth Century"/>
              <a:sym typeface="Twentieth Century"/>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its special feature</a:t>
            </a:r>
            <a:endParaRPr b="1" sz="3200">
              <a:solidFill>
                <a:srgbClr val="0A8536"/>
              </a:solidFill>
              <a:latin typeface="Twentieth Century"/>
              <a:ea typeface="Twentieth Century"/>
              <a:cs typeface="Twentieth Century"/>
              <a:sym typeface="Twentieth Century"/>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Where can it be applied?</a:t>
            </a:r>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How does it promote sustainability?</a:t>
            </a:r>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Can you think of some other applications?</a:t>
            </a:r>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go back to your group, talk about your example, listen to others</a:t>
            </a:r>
            <a:endParaRPr b="1" sz="3200">
              <a:solidFill>
                <a:srgbClr val="0A8536"/>
              </a:solidFill>
              <a:latin typeface="Twentieth Century"/>
              <a:ea typeface="Twentieth Century"/>
              <a:cs typeface="Twentieth Century"/>
              <a:sym typeface="Twentieth Century"/>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as a group, decide on the most useful example.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44"/>
                                        </p:tgtEl>
                                        <p:attrNameLst>
                                          <p:attrName>style.visibility</p:attrName>
                                        </p:attrNameLst>
                                      </p:cBhvr>
                                      <p:to>
                                        <p:strVal val="visible"/>
                                      </p:to>
                                    </p:set>
                                    <p:anim calcmode="lin" valueType="num">
                                      <p:cBhvr additive="base">
                                        <p:cTn dur="500"/>
                                        <p:tgtEl>
                                          <p:spTgt spid="444"/>
                                        </p:tgtEl>
                                        <p:attrNameLst>
                                          <p:attrName>ppt_w</p:attrName>
                                        </p:attrNameLst>
                                      </p:cBhvr>
                                      <p:tavLst>
                                        <p:tav fmla="" tm="0">
                                          <p:val>
                                            <p:strVal val="0"/>
                                          </p:val>
                                        </p:tav>
                                        <p:tav fmla="" tm="100000">
                                          <p:val>
                                            <p:strVal val="#ppt_w"/>
                                          </p:val>
                                        </p:tav>
                                      </p:tavLst>
                                    </p:anim>
                                    <p:anim calcmode="lin" valueType="num">
                                      <p:cBhvr additive="base">
                                        <p:cTn dur="500"/>
                                        <p:tgtEl>
                                          <p:spTgt spid="4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500"/>
                                        <p:tgtEl>
                                          <p:spTgt spid="4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3"/>
          <p:cNvSpPr txBox="1"/>
          <p:nvPr/>
        </p:nvSpPr>
        <p:spPr>
          <a:xfrm>
            <a:off x="2364059" y="1239929"/>
            <a:ext cx="7493620"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rgbClr val="206B54"/>
                </a:solidFill>
                <a:latin typeface="Rockwell"/>
                <a:ea typeface="Rockwell"/>
                <a:cs typeface="Rockwell"/>
                <a:sym typeface="Rockwell"/>
              </a:rPr>
              <a:t>Padlet for today: </a:t>
            </a:r>
            <a:r>
              <a:rPr lang="hr-HR" sz="1800" u="sng">
                <a:solidFill>
                  <a:srgbClr val="206B54"/>
                </a:solidFill>
                <a:latin typeface="Rockwell"/>
                <a:ea typeface="Rockwell"/>
                <a:cs typeface="Rockwell"/>
                <a:sym typeface="Rockwell"/>
                <a:hlinkClick r:id="rId3">
                  <a:extLst>
                    <a:ext uri="{A12FA001-AC4F-418D-AE19-62706E023703}">
                      <ahyp:hlinkClr val="tx"/>
                    </a:ext>
                  </a:extLst>
                </a:hlinkClick>
              </a:rPr>
              <a:t>https://padlet.com/mirtakk/1503po6x30qostat</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p:txBody>
      </p:sp>
      <p:pic>
        <p:nvPicPr>
          <p:cNvPr id="118" name="Google Shape;118;p3"/>
          <p:cNvPicPr preferRelativeResize="0"/>
          <p:nvPr/>
        </p:nvPicPr>
        <p:blipFill rotWithShape="1">
          <a:blip r:embed="rId4">
            <a:alphaModFix/>
          </a:blip>
          <a:srcRect b="0" l="0" r="0" t="0"/>
          <a:stretch/>
        </p:blipFill>
        <p:spPr>
          <a:xfrm>
            <a:off x="3901998" y="1806640"/>
            <a:ext cx="4417741" cy="441774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30"/>
          <p:cNvSpPr/>
          <p:nvPr/>
        </p:nvSpPr>
        <p:spPr>
          <a:xfrm>
            <a:off x="1621444" y="0"/>
            <a:ext cx="939374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hr-HR" sz="3600">
                <a:solidFill>
                  <a:schemeClr val="lt1"/>
                </a:solidFill>
                <a:latin typeface="Twentieth Century"/>
                <a:ea typeface="Twentieth Century"/>
                <a:cs typeface="Twentieth Century"/>
                <a:sym typeface="Twentieth Century"/>
              </a:rPr>
              <a:t>Other examples</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pic>
        <p:nvPicPr>
          <p:cNvPr descr="biomimicry armadillo backpack" id="452" name="Google Shape;452;p30"/>
          <p:cNvPicPr preferRelativeResize="0"/>
          <p:nvPr/>
        </p:nvPicPr>
        <p:blipFill rotWithShape="1">
          <a:blip r:embed="rId3">
            <a:alphaModFix/>
          </a:blip>
          <a:srcRect b="0" l="-1238" r="-1" t="15433"/>
          <a:stretch/>
        </p:blipFill>
        <p:spPr>
          <a:xfrm>
            <a:off x="122663" y="1160955"/>
            <a:ext cx="3408944" cy="2896231"/>
          </a:xfrm>
          <a:prstGeom prst="rect">
            <a:avLst/>
          </a:prstGeom>
          <a:noFill/>
          <a:ln>
            <a:noFill/>
          </a:ln>
        </p:spPr>
      </p:pic>
      <p:pic>
        <p:nvPicPr>
          <p:cNvPr id="453" name="Google Shape;453;p30"/>
          <p:cNvPicPr preferRelativeResize="0"/>
          <p:nvPr/>
        </p:nvPicPr>
        <p:blipFill rotWithShape="1">
          <a:blip r:embed="rId4">
            <a:alphaModFix/>
          </a:blip>
          <a:srcRect b="0" l="0" r="0" t="0"/>
          <a:stretch/>
        </p:blipFill>
        <p:spPr>
          <a:xfrm>
            <a:off x="3790253" y="1160955"/>
            <a:ext cx="2381250" cy="1495425"/>
          </a:xfrm>
          <a:prstGeom prst="rect">
            <a:avLst/>
          </a:prstGeom>
          <a:noFill/>
          <a:ln>
            <a:noFill/>
          </a:ln>
        </p:spPr>
      </p:pic>
      <p:sp>
        <p:nvSpPr>
          <p:cNvPr descr="Structural Color in Nature - How Butterflies Inspired a New Type of Paint!  🦋 | Biomimicry Institute - YouTube" id="454" name="Google Shape;454;p30"/>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Rockwell"/>
              <a:ea typeface="Rockwell"/>
              <a:cs typeface="Rockwell"/>
              <a:sym typeface="Rockwell"/>
            </a:endParaRPr>
          </a:p>
        </p:txBody>
      </p:sp>
      <p:pic>
        <p:nvPicPr>
          <p:cNvPr id="455" name="Google Shape;455;p30"/>
          <p:cNvPicPr preferRelativeResize="0"/>
          <p:nvPr/>
        </p:nvPicPr>
        <p:blipFill rotWithShape="1">
          <a:blip r:embed="rId5">
            <a:alphaModFix/>
          </a:blip>
          <a:srcRect b="0" l="0" r="0" t="0"/>
          <a:stretch/>
        </p:blipFill>
        <p:spPr>
          <a:xfrm>
            <a:off x="6541661" y="1160955"/>
            <a:ext cx="2466975" cy="1847850"/>
          </a:xfrm>
          <a:prstGeom prst="rect">
            <a:avLst/>
          </a:prstGeom>
          <a:noFill/>
          <a:ln>
            <a:noFill/>
          </a:ln>
        </p:spPr>
      </p:pic>
      <p:pic>
        <p:nvPicPr>
          <p:cNvPr id="456" name="Google Shape;456;p30"/>
          <p:cNvPicPr preferRelativeResize="0"/>
          <p:nvPr/>
        </p:nvPicPr>
        <p:blipFill rotWithShape="1">
          <a:blip r:embed="rId6">
            <a:alphaModFix/>
          </a:blip>
          <a:srcRect b="0" l="0" r="0" t="0"/>
          <a:stretch/>
        </p:blipFill>
        <p:spPr>
          <a:xfrm>
            <a:off x="5112911" y="3967047"/>
            <a:ext cx="2857500" cy="1600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51"/>
                                        </p:tgtEl>
                                        <p:attrNameLst>
                                          <p:attrName>style.visibility</p:attrName>
                                        </p:attrNameLst>
                                      </p:cBhvr>
                                      <p:to>
                                        <p:strVal val="visible"/>
                                      </p:to>
                                    </p:set>
                                    <p:anim calcmode="lin" valueType="num">
                                      <p:cBhvr additive="base">
                                        <p:cTn dur="500"/>
                                        <p:tgtEl>
                                          <p:spTgt spid="451"/>
                                        </p:tgtEl>
                                        <p:attrNameLst>
                                          <p:attrName>ppt_w</p:attrName>
                                        </p:attrNameLst>
                                      </p:cBhvr>
                                      <p:tavLst>
                                        <p:tav fmla="" tm="0">
                                          <p:val>
                                            <p:strVal val="0"/>
                                          </p:val>
                                        </p:tav>
                                        <p:tav fmla="" tm="100000">
                                          <p:val>
                                            <p:strVal val="#ppt_w"/>
                                          </p:val>
                                        </p:tav>
                                      </p:tavLst>
                                    </p:anim>
                                    <p:anim calcmode="lin" valueType="num">
                                      <p:cBhvr additive="base">
                                        <p:cTn dur="500"/>
                                        <p:tgtEl>
                                          <p:spTgt spid="45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31"/>
          <p:cNvSpPr txBox="1"/>
          <p:nvPr/>
        </p:nvSpPr>
        <p:spPr>
          <a:xfrm>
            <a:off x="4389650" y="2466261"/>
            <a:ext cx="7615084" cy="21236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4400">
                <a:solidFill>
                  <a:srgbClr val="099900"/>
                </a:solidFill>
                <a:latin typeface="Rockwell"/>
                <a:ea typeface="Rockwell"/>
                <a:cs typeface="Rockwell"/>
                <a:sym typeface="Rockwell"/>
              </a:rPr>
              <a:t>ACTIVITY 3 </a:t>
            </a:r>
            <a:endParaRPr/>
          </a:p>
          <a:p>
            <a:pPr indent="0" lvl="0" marL="0" marR="0" rtl="0" algn="l">
              <a:spcBef>
                <a:spcPts val="0"/>
              </a:spcBef>
              <a:spcAft>
                <a:spcPts val="0"/>
              </a:spcAft>
              <a:buNone/>
            </a:pPr>
            <a:r>
              <a:t/>
            </a:r>
            <a:endParaRPr b="1" sz="4400">
              <a:solidFill>
                <a:srgbClr val="099900"/>
              </a:solidFill>
              <a:latin typeface="Rockwell"/>
              <a:ea typeface="Rockwell"/>
              <a:cs typeface="Rockwell"/>
              <a:sym typeface="Rockwell"/>
            </a:endParaRPr>
          </a:p>
          <a:p>
            <a:pPr indent="0" lvl="0" marL="0" marR="0" rtl="0" algn="l">
              <a:spcBef>
                <a:spcPts val="0"/>
              </a:spcBef>
              <a:spcAft>
                <a:spcPts val="0"/>
              </a:spcAft>
              <a:buNone/>
            </a:pPr>
            <a:r>
              <a:rPr b="1" lang="hr-HR" sz="4400">
                <a:solidFill>
                  <a:srgbClr val="099900"/>
                </a:solidFill>
                <a:latin typeface="Rockwell"/>
                <a:ea typeface="Rockwell"/>
                <a:cs typeface="Rockwell"/>
                <a:sym typeface="Rockwell"/>
              </a:rPr>
              <a:t>Do you care what you wear?</a:t>
            </a:r>
            <a:endParaRPr b="1" sz="4400">
              <a:solidFill>
                <a:srgbClr val="099900"/>
              </a:solidFill>
              <a:latin typeface="Rockwell"/>
              <a:ea typeface="Rockwell"/>
              <a:cs typeface="Rockwell"/>
              <a:sym typeface="Rockwell"/>
            </a:endParaRPr>
          </a:p>
        </p:txBody>
      </p:sp>
      <p:grpSp>
        <p:nvGrpSpPr>
          <p:cNvPr id="463" name="Google Shape;463;p31"/>
          <p:cNvGrpSpPr/>
          <p:nvPr/>
        </p:nvGrpSpPr>
        <p:grpSpPr>
          <a:xfrm>
            <a:off x="1897719" y="2315012"/>
            <a:ext cx="2679197" cy="2274907"/>
            <a:chOff x="1897719" y="1786620"/>
            <a:chExt cx="2679197" cy="2274907"/>
          </a:xfrm>
        </p:grpSpPr>
        <p:sp>
          <p:nvSpPr>
            <p:cNvPr id="464" name="Google Shape;464;p31"/>
            <p:cNvSpPr/>
            <p:nvPr/>
          </p:nvSpPr>
          <p:spPr>
            <a:xfrm>
              <a:off x="2425930" y="1786620"/>
              <a:ext cx="1435509" cy="1435509"/>
            </a:xfrm>
            <a:prstGeom prst="rect">
              <a:avLst/>
            </a:prstGeom>
            <a:noFill/>
            <a:ln cap="flat" cmpd="sng" w="57150">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3600">
                  <a:solidFill>
                    <a:srgbClr val="099900"/>
                  </a:solidFill>
                  <a:latin typeface="Rockwell"/>
                  <a:ea typeface="Rockwell"/>
                  <a:cs typeface="Rockwell"/>
                  <a:sym typeface="Rockwell"/>
                </a:rPr>
                <a:t>04</a:t>
              </a:r>
              <a:endParaRPr b="1" sz="3600">
                <a:solidFill>
                  <a:srgbClr val="099900"/>
                </a:solidFill>
                <a:latin typeface="Rockwell"/>
                <a:ea typeface="Rockwell"/>
                <a:cs typeface="Rockwell"/>
                <a:sym typeface="Rockwell"/>
              </a:endParaRPr>
            </a:p>
          </p:txBody>
        </p:sp>
        <p:pic>
          <p:nvPicPr>
            <p:cNvPr id="465" name="Google Shape;465;p31"/>
            <p:cNvPicPr preferRelativeResize="0"/>
            <p:nvPr/>
          </p:nvPicPr>
          <p:blipFill rotWithShape="1">
            <a:blip r:embed="rId3">
              <a:alphaModFix/>
            </a:blip>
            <a:srcRect b="0" l="0" r="0" t="0"/>
            <a:stretch/>
          </p:blipFill>
          <p:spPr>
            <a:xfrm rot="5400000">
              <a:off x="2466172" y="1950783"/>
              <a:ext cx="1542291" cy="2679197"/>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1000"/>
                                        <p:tgtEl>
                                          <p:spTgt spid="46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62"/>
                                        </p:tgtEl>
                                        <p:attrNameLst>
                                          <p:attrName>style.visibility</p:attrName>
                                        </p:attrNameLst>
                                      </p:cBhvr>
                                      <p:to>
                                        <p:strVal val="visible"/>
                                      </p:to>
                                    </p:set>
                                    <p:animEffect filter="fade" transition="in">
                                      <p:cBhvr>
                                        <p:cTn dur="500"/>
                                        <p:tgtEl>
                                          <p:spTgt spid="4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32"/>
          <p:cNvSpPr/>
          <p:nvPr/>
        </p:nvSpPr>
        <p:spPr>
          <a:xfrm>
            <a:off x="2854360" y="0"/>
            <a:ext cx="6717455"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An eTwinning project (whole class)</a:t>
            </a:r>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472" name="Google Shape;472;p32"/>
          <p:cNvSpPr txBox="1"/>
          <p:nvPr/>
        </p:nvSpPr>
        <p:spPr>
          <a:xfrm>
            <a:off x="1825082" y="3802566"/>
            <a:ext cx="8976731"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3200">
              <a:solidFill>
                <a:srgbClr val="6DAA2D"/>
              </a:solidFill>
              <a:latin typeface="Twentieth Century"/>
              <a:ea typeface="Twentieth Century"/>
              <a:cs typeface="Twentieth Century"/>
              <a:sym typeface="Twentieth Century"/>
            </a:endParaRPr>
          </a:p>
          <a:p>
            <a:pPr indent="0" lvl="0" marL="0" marR="0" rtl="0" algn="l">
              <a:spcBef>
                <a:spcPts val="0"/>
              </a:spcBef>
              <a:spcAft>
                <a:spcPts val="0"/>
              </a:spcAft>
              <a:buNone/>
            </a:pPr>
            <a:r>
              <a:rPr b="1" lang="hr-HR" sz="3200" u="sng">
                <a:solidFill>
                  <a:srgbClr val="6DAA2D"/>
                </a:solidFill>
                <a:latin typeface="Twentieth Century"/>
                <a:ea typeface="Twentieth Century"/>
                <a:cs typeface="Twentieth Century"/>
                <a:sym typeface="Twentieth Century"/>
                <a:hlinkClick r:id="rId3">
                  <a:extLst>
                    <a:ext uri="{A12FA001-AC4F-418D-AE19-62706E023703}">
                      <ahyp:hlinkClr val="tx"/>
                    </a:ext>
                  </a:extLst>
                </a:hlinkClick>
              </a:rPr>
              <a:t>Genially presentation</a:t>
            </a:r>
            <a:endParaRPr b="1" sz="3200">
              <a:solidFill>
                <a:srgbClr val="6DAA2D"/>
              </a:solidFill>
              <a:latin typeface="Twentieth Century"/>
              <a:ea typeface="Twentieth Century"/>
              <a:cs typeface="Twentieth Century"/>
              <a:sym typeface="Twentieth Century"/>
            </a:endParaRPr>
          </a:p>
          <a:p>
            <a:pPr indent="-254000" lvl="0" marL="457200" marR="0" rtl="0" algn="l">
              <a:spcBef>
                <a:spcPts val="0"/>
              </a:spcBef>
              <a:spcAft>
                <a:spcPts val="0"/>
              </a:spcAft>
              <a:buClr>
                <a:schemeClr val="dk1"/>
              </a:buClr>
              <a:buSzPts val="3200"/>
              <a:buFont typeface="Rockwell"/>
              <a:buNone/>
            </a:pPr>
            <a:r>
              <a:t/>
            </a:r>
            <a:endParaRPr sz="3200">
              <a:solidFill>
                <a:srgbClr val="6DAA2D"/>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6DAA2D"/>
              </a:solidFill>
              <a:latin typeface="Twentieth Century"/>
              <a:ea typeface="Twentieth Century"/>
              <a:cs typeface="Twentieth Century"/>
              <a:sym typeface="Twentieth Century"/>
            </a:endParaRPr>
          </a:p>
        </p:txBody>
      </p:sp>
      <p:sp>
        <p:nvSpPr>
          <p:cNvPr id="473" name="Google Shape;473;p32"/>
          <p:cNvSpPr txBox="1"/>
          <p:nvPr/>
        </p:nvSpPr>
        <p:spPr>
          <a:xfrm>
            <a:off x="1724721" y="1237786"/>
            <a:ext cx="8976731"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3200">
              <a:solidFill>
                <a:srgbClr val="0A8536"/>
              </a:solidFill>
              <a:latin typeface="Twentieth Century"/>
              <a:ea typeface="Twentieth Century"/>
              <a:cs typeface="Twentieth Century"/>
              <a:sym typeface="Twentieth Century"/>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during regular English lessons (4 per week)</a:t>
            </a:r>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relevant topic</a:t>
            </a:r>
            <a:endParaRPr b="1" sz="3200">
              <a:solidFill>
                <a:srgbClr val="0A8536"/>
              </a:solidFill>
              <a:latin typeface="Twentieth Century"/>
              <a:ea typeface="Twentieth Century"/>
              <a:cs typeface="Twentieth Century"/>
              <a:sym typeface="Twentieth Century"/>
            </a:endParaRPr>
          </a:p>
          <a:p>
            <a:pPr indent="-457200" lvl="0" marL="457200" marR="0" rtl="0" algn="l">
              <a:spcBef>
                <a:spcPts val="0"/>
              </a:spcBef>
              <a:spcAft>
                <a:spcPts val="0"/>
              </a:spcAft>
              <a:buClr>
                <a:srgbClr val="0A8536"/>
              </a:buClr>
              <a:buSzPts val="3200"/>
              <a:buFont typeface="Twentieth Century"/>
              <a:buChar char="-"/>
            </a:pPr>
            <a:r>
              <a:rPr b="1" lang="hr-HR" sz="3200">
                <a:solidFill>
                  <a:srgbClr val="0A8536"/>
                </a:solidFill>
                <a:latin typeface="Twentieth Century"/>
                <a:ea typeface="Twentieth Century"/>
                <a:cs typeface="Twentieth Century"/>
                <a:sym typeface="Twentieth Century"/>
              </a:rPr>
              <a:t>collaboration with foreign students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71"/>
                                        </p:tgtEl>
                                        <p:attrNameLst>
                                          <p:attrName>style.visibility</p:attrName>
                                        </p:attrNameLst>
                                      </p:cBhvr>
                                      <p:to>
                                        <p:strVal val="visible"/>
                                      </p:to>
                                    </p:set>
                                    <p:anim calcmode="lin" valueType="num">
                                      <p:cBhvr additive="base">
                                        <p:cTn dur="500"/>
                                        <p:tgtEl>
                                          <p:spTgt spid="471"/>
                                        </p:tgtEl>
                                        <p:attrNameLst>
                                          <p:attrName>ppt_w</p:attrName>
                                        </p:attrNameLst>
                                      </p:cBhvr>
                                      <p:tavLst>
                                        <p:tav fmla="" tm="0">
                                          <p:val>
                                            <p:strVal val="0"/>
                                          </p:val>
                                        </p:tav>
                                        <p:tav fmla="" tm="100000">
                                          <p:val>
                                            <p:strVal val="#ppt_w"/>
                                          </p:val>
                                        </p:tav>
                                      </p:tavLst>
                                    </p:anim>
                                    <p:anim calcmode="lin" valueType="num">
                                      <p:cBhvr additive="base">
                                        <p:cTn dur="500"/>
                                        <p:tgtEl>
                                          <p:spTgt spid="47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33"/>
          <p:cNvSpPr/>
          <p:nvPr/>
        </p:nvSpPr>
        <p:spPr>
          <a:xfrm>
            <a:off x="3899032" y="0"/>
            <a:ext cx="3672646"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Students’ videos </a:t>
            </a:r>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480" name="Google Shape;480;p33">
            <a:hlinkClick r:id="rId3"/>
          </p:cNvPr>
          <p:cNvSpPr txBox="1"/>
          <p:nvPr/>
        </p:nvSpPr>
        <p:spPr>
          <a:xfrm>
            <a:off x="944136" y="2408664"/>
            <a:ext cx="8976731"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3200">
              <a:solidFill>
                <a:srgbClr val="0A8536"/>
              </a:solidFill>
              <a:latin typeface="Twentieth Century"/>
              <a:ea typeface="Twentieth Century"/>
              <a:cs typeface="Twentieth Century"/>
              <a:sym typeface="Twentieth Century"/>
            </a:endParaRPr>
          </a:p>
          <a:p>
            <a:pPr indent="-254000" lvl="0" marL="457200" marR="0" rtl="0" algn="l">
              <a:spcBef>
                <a:spcPts val="0"/>
              </a:spcBef>
              <a:spcAft>
                <a:spcPts val="0"/>
              </a:spcAft>
              <a:buClr>
                <a:schemeClr val="dk1"/>
              </a:buClr>
              <a:buSzPts val="3200"/>
              <a:buFont typeface="Rockwell"/>
              <a:buNone/>
            </a:pPr>
            <a:r>
              <a:t/>
            </a:r>
            <a:endParaRPr b="1" sz="3200">
              <a:solidFill>
                <a:srgbClr val="0A8536"/>
              </a:solidFill>
              <a:latin typeface="Twentieth Century"/>
              <a:ea typeface="Twentieth Century"/>
              <a:cs typeface="Twentieth Century"/>
              <a:sym typeface="Twentieth Century"/>
            </a:endParaRPr>
          </a:p>
          <a:p>
            <a:pPr indent="-254000" lvl="0" marL="457200" marR="0" rtl="0" algn="l">
              <a:spcBef>
                <a:spcPts val="0"/>
              </a:spcBef>
              <a:spcAft>
                <a:spcPts val="0"/>
              </a:spcAft>
              <a:buClr>
                <a:schemeClr val="dk1"/>
              </a:buClr>
              <a:buSzPts val="3200"/>
              <a:buFont typeface="Rockwell"/>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p:txBody>
      </p:sp>
      <p:sp>
        <p:nvSpPr>
          <p:cNvPr id="481" name="Google Shape;481;p33"/>
          <p:cNvSpPr txBox="1"/>
          <p:nvPr/>
        </p:nvSpPr>
        <p:spPr>
          <a:xfrm>
            <a:off x="2404241" y="1795347"/>
            <a:ext cx="8880548"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u="sng">
                <a:solidFill>
                  <a:srgbClr val="0A8536"/>
                </a:solidFill>
                <a:latin typeface="Twentieth Century"/>
                <a:ea typeface="Twentieth Century"/>
                <a:cs typeface="Twentieth Century"/>
                <a:sym typeface="Twentieth Century"/>
                <a:hlinkClick r:id="rId4">
                  <a:extLst>
                    <a:ext uri="{A12FA001-AC4F-418D-AE19-62706E023703}">
                      <ahyp:hlinkClr val="tx"/>
                    </a:ext>
                  </a:extLst>
                </a:hlinkClick>
              </a:rPr>
              <a:t>Formal jacket</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u="sng">
                <a:solidFill>
                  <a:srgbClr val="0A8536"/>
                </a:solidFill>
                <a:latin typeface="Twentieth Century"/>
                <a:ea typeface="Twentieth Century"/>
                <a:cs typeface="Twentieth Century"/>
                <a:sym typeface="Twentieth Century"/>
                <a:hlinkClick r:id="rId5">
                  <a:extLst>
                    <a:ext uri="{A12FA001-AC4F-418D-AE19-62706E023703}">
                      <ahyp:hlinkClr val="tx"/>
                    </a:ext>
                  </a:extLst>
                </a:hlinkClick>
              </a:rPr>
              <a:t>Converse</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79"/>
                                        </p:tgtEl>
                                        <p:attrNameLst>
                                          <p:attrName>style.visibility</p:attrName>
                                        </p:attrNameLst>
                                      </p:cBhvr>
                                      <p:to>
                                        <p:strVal val="visible"/>
                                      </p:to>
                                    </p:set>
                                    <p:anim calcmode="lin" valueType="num">
                                      <p:cBhvr additive="base">
                                        <p:cTn dur="500"/>
                                        <p:tgtEl>
                                          <p:spTgt spid="479"/>
                                        </p:tgtEl>
                                        <p:attrNameLst>
                                          <p:attrName>ppt_w</p:attrName>
                                        </p:attrNameLst>
                                      </p:cBhvr>
                                      <p:tavLst>
                                        <p:tav fmla="" tm="0">
                                          <p:val>
                                            <p:strVal val="0"/>
                                          </p:val>
                                        </p:tav>
                                        <p:tav fmla="" tm="100000">
                                          <p:val>
                                            <p:strVal val="#ppt_w"/>
                                          </p:val>
                                        </p:tav>
                                      </p:tavLst>
                                    </p:anim>
                                    <p:anim calcmode="lin" valueType="num">
                                      <p:cBhvr additive="base">
                                        <p:cTn dur="500"/>
                                        <p:tgtEl>
                                          <p:spTgt spid="47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
                                        <p:tgtEl>
                                          <p:spTgt spid="4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34"/>
          <p:cNvSpPr txBox="1"/>
          <p:nvPr/>
        </p:nvSpPr>
        <p:spPr>
          <a:xfrm>
            <a:off x="5022965" y="2461957"/>
            <a:ext cx="5407742" cy="1446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4400">
                <a:solidFill>
                  <a:srgbClr val="099900"/>
                </a:solidFill>
                <a:latin typeface="Rockwell"/>
                <a:ea typeface="Rockwell"/>
                <a:cs typeface="Rockwell"/>
                <a:sym typeface="Rockwell"/>
              </a:rPr>
              <a:t>Reflection and discussion</a:t>
            </a:r>
            <a:endParaRPr b="1" sz="4400">
              <a:solidFill>
                <a:srgbClr val="099900"/>
              </a:solidFill>
              <a:latin typeface="Rockwell"/>
              <a:ea typeface="Rockwell"/>
              <a:cs typeface="Rockwell"/>
              <a:sym typeface="Rockwell"/>
            </a:endParaRPr>
          </a:p>
        </p:txBody>
      </p:sp>
      <p:grpSp>
        <p:nvGrpSpPr>
          <p:cNvPr id="488" name="Google Shape;488;p34"/>
          <p:cNvGrpSpPr/>
          <p:nvPr/>
        </p:nvGrpSpPr>
        <p:grpSpPr>
          <a:xfrm>
            <a:off x="2071715" y="2128924"/>
            <a:ext cx="2679197" cy="2190407"/>
            <a:chOff x="1681423" y="926631"/>
            <a:chExt cx="2679197" cy="2190407"/>
          </a:xfrm>
        </p:grpSpPr>
        <p:sp>
          <p:nvSpPr>
            <p:cNvPr id="489" name="Google Shape;489;p34"/>
            <p:cNvSpPr/>
            <p:nvPr/>
          </p:nvSpPr>
          <p:spPr>
            <a:xfrm>
              <a:off x="2216269" y="926631"/>
              <a:ext cx="1435509" cy="1435509"/>
            </a:xfrm>
            <a:prstGeom prst="rect">
              <a:avLst/>
            </a:prstGeom>
            <a:noFill/>
            <a:ln cap="flat" cmpd="sng" w="57150">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3600">
                  <a:solidFill>
                    <a:srgbClr val="099900"/>
                  </a:solidFill>
                  <a:latin typeface="Rockwell"/>
                  <a:ea typeface="Rockwell"/>
                  <a:cs typeface="Rockwell"/>
                  <a:sym typeface="Rockwell"/>
                </a:rPr>
                <a:t>05</a:t>
              </a:r>
              <a:endParaRPr b="1" sz="3600">
                <a:solidFill>
                  <a:srgbClr val="099900"/>
                </a:solidFill>
                <a:latin typeface="Rockwell"/>
                <a:ea typeface="Rockwell"/>
                <a:cs typeface="Rockwell"/>
                <a:sym typeface="Rockwell"/>
              </a:endParaRPr>
            </a:p>
          </p:txBody>
        </p:sp>
        <p:pic>
          <p:nvPicPr>
            <p:cNvPr id="490" name="Google Shape;490;p34"/>
            <p:cNvPicPr preferRelativeResize="0"/>
            <p:nvPr/>
          </p:nvPicPr>
          <p:blipFill rotWithShape="1">
            <a:blip r:embed="rId3">
              <a:alphaModFix/>
            </a:blip>
            <a:srcRect b="0" l="0" r="0" t="0"/>
            <a:stretch/>
          </p:blipFill>
          <p:spPr>
            <a:xfrm rot="5400000">
              <a:off x="2249876" y="1006294"/>
              <a:ext cx="1542291" cy="2679197"/>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8"/>
                                        </p:tgtEl>
                                        <p:attrNameLst>
                                          <p:attrName>style.visibility</p:attrName>
                                        </p:attrNameLst>
                                      </p:cBhvr>
                                      <p:to>
                                        <p:strVal val="visible"/>
                                      </p:to>
                                    </p:set>
                                    <p:animEffect filter="fade" transition="in">
                                      <p:cBhvr>
                                        <p:cTn dur="1000"/>
                                        <p:tgtEl>
                                          <p:spTgt spid="48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500"/>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35"/>
          <p:cNvSpPr/>
          <p:nvPr/>
        </p:nvSpPr>
        <p:spPr>
          <a:xfrm>
            <a:off x="1712866" y="0"/>
            <a:ext cx="939374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Students impressions – Tiny houses</a:t>
            </a:r>
            <a:endParaRPr sz="3600">
              <a:solidFill>
                <a:schemeClr val="lt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497" name="Google Shape;497;p35"/>
          <p:cNvSpPr txBox="1"/>
          <p:nvPr/>
        </p:nvSpPr>
        <p:spPr>
          <a:xfrm>
            <a:off x="1272131" y="221186"/>
            <a:ext cx="10275217" cy="69865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3200">
                <a:solidFill>
                  <a:srgbClr val="0A8536"/>
                </a:solidFill>
                <a:latin typeface="Twentieth Century"/>
                <a:ea typeface="Twentieth Century"/>
                <a:cs typeface="Twentieth Century"/>
                <a:sym typeface="Twentieth Century"/>
              </a:rPr>
              <a:t>General interest</a:t>
            </a:r>
            <a:endParaRPr sz="3200">
              <a:solidFill>
                <a:srgbClr val="0A8536"/>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lang="hr-HR" sz="3200">
                <a:solidFill>
                  <a:srgbClr val="0A8536"/>
                </a:solidFill>
                <a:latin typeface="Twentieth Century"/>
                <a:ea typeface="Twentieth Century"/>
                <a:cs typeface="Twentieth Century"/>
                <a:sym typeface="Twentieth Century"/>
              </a:rPr>
              <a:t>Few would accept that kind of life</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Not thrilled with the practical task (but did find purpose in it later – investigated space-saving furniture, watched videos about tiny houses, were exposed to English)</a:t>
            </a:r>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Presentations – students were more relaxed, audience focused on the product, not on them</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    </a:t>
            </a:r>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96"/>
                                        </p:tgtEl>
                                        <p:attrNameLst>
                                          <p:attrName>style.visibility</p:attrName>
                                        </p:attrNameLst>
                                      </p:cBhvr>
                                      <p:to>
                                        <p:strVal val="visible"/>
                                      </p:to>
                                    </p:set>
                                    <p:anim calcmode="lin" valueType="num">
                                      <p:cBhvr additive="base">
                                        <p:cTn dur="500"/>
                                        <p:tgtEl>
                                          <p:spTgt spid="496"/>
                                        </p:tgtEl>
                                        <p:attrNameLst>
                                          <p:attrName>ppt_w</p:attrName>
                                        </p:attrNameLst>
                                      </p:cBhvr>
                                      <p:tavLst>
                                        <p:tav fmla="" tm="0">
                                          <p:val>
                                            <p:strVal val="0"/>
                                          </p:val>
                                        </p:tav>
                                        <p:tav fmla="" tm="100000">
                                          <p:val>
                                            <p:strVal val="#ppt_w"/>
                                          </p:val>
                                        </p:tav>
                                      </p:tavLst>
                                    </p:anim>
                                    <p:anim calcmode="lin" valueType="num">
                                      <p:cBhvr additive="base">
                                        <p:cTn dur="500"/>
                                        <p:tgtEl>
                                          <p:spTgt spid="49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500"/>
                                        <p:tgtEl>
                                          <p:spTgt spid="4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36"/>
          <p:cNvSpPr/>
          <p:nvPr/>
        </p:nvSpPr>
        <p:spPr>
          <a:xfrm>
            <a:off x="1712866" y="0"/>
            <a:ext cx="939374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Students impressions – Biomimicry</a:t>
            </a:r>
            <a:endParaRPr sz="3600">
              <a:solidFill>
                <a:schemeClr val="lt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504" name="Google Shape;504;p36"/>
          <p:cNvSpPr txBox="1"/>
          <p:nvPr/>
        </p:nvSpPr>
        <p:spPr>
          <a:xfrm>
            <a:off x="1712866" y="959005"/>
            <a:ext cx="8880548" cy="60016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Highly interested</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Had to go through various pages on Google to find the necessary information</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CLIL – they combined the content with that of other subjects</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Decisions on the usefuleness of biomimicry examples – lively discussion</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    </a:t>
            </a:r>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03"/>
                                        </p:tgtEl>
                                        <p:attrNameLst>
                                          <p:attrName>style.visibility</p:attrName>
                                        </p:attrNameLst>
                                      </p:cBhvr>
                                      <p:to>
                                        <p:strVal val="visible"/>
                                      </p:to>
                                    </p:set>
                                    <p:anim calcmode="lin" valueType="num">
                                      <p:cBhvr additive="base">
                                        <p:cTn dur="500"/>
                                        <p:tgtEl>
                                          <p:spTgt spid="503"/>
                                        </p:tgtEl>
                                        <p:attrNameLst>
                                          <p:attrName>ppt_w</p:attrName>
                                        </p:attrNameLst>
                                      </p:cBhvr>
                                      <p:tavLst>
                                        <p:tav fmla="" tm="0">
                                          <p:val>
                                            <p:strVal val="0"/>
                                          </p:val>
                                        </p:tav>
                                        <p:tav fmla="" tm="100000">
                                          <p:val>
                                            <p:strVal val="#ppt_w"/>
                                          </p:val>
                                        </p:tav>
                                      </p:tavLst>
                                    </p:anim>
                                    <p:anim calcmode="lin" valueType="num">
                                      <p:cBhvr additive="base">
                                        <p:cTn dur="500"/>
                                        <p:tgtEl>
                                          <p:spTgt spid="50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500"/>
                                        <p:tgtEl>
                                          <p:spTgt spid="5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37"/>
          <p:cNvSpPr/>
          <p:nvPr/>
        </p:nvSpPr>
        <p:spPr>
          <a:xfrm>
            <a:off x="1494264" y="0"/>
            <a:ext cx="9612352"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Students impressions – Do you care what you wear?</a:t>
            </a:r>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511" name="Google Shape;511;p37"/>
          <p:cNvSpPr txBox="1"/>
          <p:nvPr/>
        </p:nvSpPr>
        <p:spPr>
          <a:xfrm>
            <a:off x="1712866" y="959005"/>
            <a:ext cx="8880548"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Interested in the topic</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Acquired new consumer habits</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Encouraged to think about their purchases</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National quality label</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10"/>
                                        </p:tgtEl>
                                        <p:attrNameLst>
                                          <p:attrName>style.visibility</p:attrName>
                                        </p:attrNameLst>
                                      </p:cBhvr>
                                      <p:to>
                                        <p:strVal val="visible"/>
                                      </p:to>
                                    </p:set>
                                    <p:anim calcmode="lin" valueType="num">
                                      <p:cBhvr additive="base">
                                        <p:cTn dur="500"/>
                                        <p:tgtEl>
                                          <p:spTgt spid="510"/>
                                        </p:tgtEl>
                                        <p:attrNameLst>
                                          <p:attrName>ppt_w</p:attrName>
                                        </p:attrNameLst>
                                      </p:cBhvr>
                                      <p:tavLst>
                                        <p:tav fmla="" tm="0">
                                          <p:val>
                                            <p:strVal val="0"/>
                                          </p:val>
                                        </p:tav>
                                        <p:tav fmla="" tm="100000">
                                          <p:val>
                                            <p:strVal val="#ppt_w"/>
                                          </p:val>
                                        </p:tav>
                                      </p:tavLst>
                                    </p:anim>
                                    <p:anim calcmode="lin" valueType="num">
                                      <p:cBhvr additive="base">
                                        <p:cTn dur="500"/>
                                        <p:tgtEl>
                                          <p:spTgt spid="51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
                                        <p:tgtEl>
                                          <p:spTgt spid="5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38"/>
          <p:cNvSpPr/>
          <p:nvPr/>
        </p:nvSpPr>
        <p:spPr>
          <a:xfrm>
            <a:off x="1712866" y="0"/>
            <a:ext cx="939374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General</a:t>
            </a:r>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sp>
        <p:nvSpPr>
          <p:cNvPr id="518" name="Google Shape;518;p38"/>
          <p:cNvSpPr txBox="1"/>
          <p:nvPr/>
        </p:nvSpPr>
        <p:spPr>
          <a:xfrm>
            <a:off x="1712866" y="959005"/>
            <a:ext cx="8880548" cy="50167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Making your work publicly known</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u="sng">
                <a:solidFill>
                  <a:srgbClr val="0A8536"/>
                </a:solidFill>
                <a:latin typeface="Twentieth Century"/>
                <a:ea typeface="Twentieth Century"/>
                <a:cs typeface="Twentieth Century"/>
                <a:sym typeface="Twentieth Century"/>
                <a:hlinkClick r:id="rId3">
                  <a:extLst>
                    <a:ext uri="{A12FA001-AC4F-418D-AE19-62706E023703}">
                      <ahyp:hlinkClr val="tx"/>
                    </a:ext>
                  </a:extLst>
                </a:hlinkClick>
              </a:rPr>
              <a:t>European Sustainable Development Week</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u="sng">
                <a:solidFill>
                  <a:srgbClr val="0A8536"/>
                </a:solidFill>
                <a:latin typeface="Twentieth Century"/>
                <a:ea typeface="Twentieth Century"/>
                <a:cs typeface="Twentieth Century"/>
                <a:sym typeface="Twentieth Century"/>
                <a:hlinkClick r:id="rId4">
                  <a:extLst>
                    <a:ext uri="{A12FA001-AC4F-418D-AE19-62706E023703}">
                      <ahyp:hlinkClr val="tx"/>
                    </a:ext>
                  </a:extLst>
                </a:hlinkClick>
              </a:rPr>
              <a:t>School web page</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DTG competition; </a:t>
            </a:r>
            <a:r>
              <a:rPr lang="hr-HR" sz="3200" u="sng">
                <a:solidFill>
                  <a:srgbClr val="0A8536"/>
                </a:solidFill>
                <a:latin typeface="Twentieth Century"/>
                <a:ea typeface="Twentieth Century"/>
                <a:cs typeface="Twentieth Century"/>
                <a:sym typeface="Twentieth Century"/>
                <a:hlinkClick r:id="rId5">
                  <a:extLst>
                    <a:ext uri="{A12FA001-AC4F-418D-AE19-62706E023703}">
                      <ahyp:hlinkClr val="tx"/>
                    </a:ext>
                  </a:extLst>
                </a:hlinkClick>
              </a:rPr>
              <a:t>European Sustainable Development Week 2022</a:t>
            </a:r>
            <a:r>
              <a:rPr lang="hr-HR" sz="3200">
                <a:solidFill>
                  <a:srgbClr val="0A8536"/>
                </a:solidFill>
                <a:latin typeface="Twentieth Century"/>
                <a:ea typeface="Twentieth Century"/>
                <a:cs typeface="Twentieth Century"/>
                <a:sym typeface="Twentieth Century"/>
              </a:rPr>
              <a:t>; </a:t>
            </a:r>
            <a:r>
              <a:rPr lang="hr-HR" sz="3200" u="sng">
                <a:solidFill>
                  <a:srgbClr val="0A8536"/>
                </a:solidFill>
                <a:latin typeface="Twentieth Century"/>
                <a:ea typeface="Twentieth Century"/>
                <a:cs typeface="Twentieth Century"/>
                <a:sym typeface="Twentieth Century"/>
                <a:hlinkClick r:id="rId6">
                  <a:extLst>
                    <a:ext uri="{A12FA001-AC4F-418D-AE19-62706E023703}">
                      <ahyp:hlinkClr val="tx"/>
                    </a:ext>
                  </a:extLst>
                </a:hlinkClick>
              </a:rPr>
              <a:t>School web page</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17"/>
                                        </p:tgtEl>
                                        <p:attrNameLst>
                                          <p:attrName>style.visibility</p:attrName>
                                        </p:attrNameLst>
                                      </p:cBhvr>
                                      <p:to>
                                        <p:strVal val="visible"/>
                                      </p:to>
                                    </p:set>
                                    <p:anim calcmode="lin" valueType="num">
                                      <p:cBhvr additive="base">
                                        <p:cTn dur="500"/>
                                        <p:tgtEl>
                                          <p:spTgt spid="517"/>
                                        </p:tgtEl>
                                        <p:attrNameLst>
                                          <p:attrName>ppt_w</p:attrName>
                                        </p:attrNameLst>
                                      </p:cBhvr>
                                      <p:tavLst>
                                        <p:tav fmla="" tm="0">
                                          <p:val>
                                            <p:strVal val="0"/>
                                          </p:val>
                                        </p:tav>
                                        <p:tav fmla="" tm="100000">
                                          <p:val>
                                            <p:strVal val="#ppt_w"/>
                                          </p:val>
                                        </p:tav>
                                      </p:tavLst>
                                    </p:anim>
                                    <p:anim calcmode="lin" valueType="num">
                                      <p:cBhvr additive="base">
                                        <p:cTn dur="500"/>
                                        <p:tgtEl>
                                          <p:spTgt spid="51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8"/>
                                        </p:tgtEl>
                                        <p:attrNameLst>
                                          <p:attrName>style.visibility</p:attrName>
                                        </p:attrNameLst>
                                      </p:cBhvr>
                                      <p:to>
                                        <p:strVal val="visible"/>
                                      </p:to>
                                    </p:set>
                                    <p:animEffect filter="fade" transition="in">
                                      <p:cBhvr>
                                        <p:cTn dur="500"/>
                                        <p:tgtEl>
                                          <p:spTgt spid="5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39"/>
          <p:cNvSpPr txBox="1"/>
          <p:nvPr/>
        </p:nvSpPr>
        <p:spPr>
          <a:xfrm>
            <a:off x="5022965" y="2461957"/>
            <a:ext cx="5407742" cy="21236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4400">
                <a:solidFill>
                  <a:srgbClr val="099900"/>
                </a:solidFill>
                <a:latin typeface="Rockwell"/>
                <a:ea typeface="Rockwell"/>
                <a:cs typeface="Rockwell"/>
                <a:sym typeface="Rockwell"/>
              </a:rPr>
              <a:t>Questions and evaluation - Padlet</a:t>
            </a:r>
            <a:endParaRPr b="1" sz="4400">
              <a:solidFill>
                <a:srgbClr val="099900"/>
              </a:solidFill>
              <a:latin typeface="Rockwell"/>
              <a:ea typeface="Rockwell"/>
              <a:cs typeface="Rockwell"/>
              <a:sym typeface="Rockwell"/>
            </a:endParaRPr>
          </a:p>
          <a:p>
            <a:pPr indent="0" lvl="0" marL="0" marR="0" rtl="0" algn="l">
              <a:spcBef>
                <a:spcPts val="0"/>
              </a:spcBef>
              <a:spcAft>
                <a:spcPts val="0"/>
              </a:spcAft>
              <a:buNone/>
            </a:pPr>
            <a:r>
              <a:t/>
            </a:r>
            <a:endParaRPr b="1" sz="4400">
              <a:solidFill>
                <a:srgbClr val="099900"/>
              </a:solidFill>
              <a:latin typeface="Rockwell"/>
              <a:ea typeface="Rockwell"/>
              <a:cs typeface="Rockwell"/>
              <a:sym typeface="Rockwell"/>
            </a:endParaRPr>
          </a:p>
        </p:txBody>
      </p:sp>
      <p:grpSp>
        <p:nvGrpSpPr>
          <p:cNvPr id="525" name="Google Shape;525;p39"/>
          <p:cNvGrpSpPr/>
          <p:nvPr/>
        </p:nvGrpSpPr>
        <p:grpSpPr>
          <a:xfrm>
            <a:off x="2349095" y="2438091"/>
            <a:ext cx="2679197" cy="2206654"/>
            <a:chOff x="1813839" y="926631"/>
            <a:chExt cx="2679197" cy="2206654"/>
          </a:xfrm>
        </p:grpSpPr>
        <p:sp>
          <p:nvSpPr>
            <p:cNvPr id="526" name="Google Shape;526;p39"/>
            <p:cNvSpPr/>
            <p:nvPr/>
          </p:nvSpPr>
          <p:spPr>
            <a:xfrm>
              <a:off x="2216269" y="926631"/>
              <a:ext cx="1435509" cy="1435509"/>
            </a:xfrm>
            <a:prstGeom prst="rect">
              <a:avLst/>
            </a:prstGeom>
            <a:noFill/>
            <a:ln cap="flat" cmpd="sng" w="57150">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3600">
                  <a:solidFill>
                    <a:srgbClr val="099900"/>
                  </a:solidFill>
                  <a:latin typeface="Rockwell"/>
                  <a:ea typeface="Rockwell"/>
                  <a:cs typeface="Rockwell"/>
                  <a:sym typeface="Rockwell"/>
                </a:rPr>
                <a:t>06</a:t>
              </a:r>
              <a:endParaRPr b="1" sz="3600">
                <a:solidFill>
                  <a:srgbClr val="099900"/>
                </a:solidFill>
                <a:latin typeface="Rockwell"/>
                <a:ea typeface="Rockwell"/>
                <a:cs typeface="Rockwell"/>
                <a:sym typeface="Rockwell"/>
              </a:endParaRPr>
            </a:p>
          </p:txBody>
        </p:sp>
        <p:pic>
          <p:nvPicPr>
            <p:cNvPr id="527" name="Google Shape;527;p39"/>
            <p:cNvPicPr preferRelativeResize="0"/>
            <p:nvPr/>
          </p:nvPicPr>
          <p:blipFill rotWithShape="1">
            <a:blip r:embed="rId3">
              <a:alphaModFix/>
            </a:blip>
            <a:srcRect b="0" l="0" r="0" t="0"/>
            <a:stretch/>
          </p:blipFill>
          <p:spPr>
            <a:xfrm rot="5400000">
              <a:off x="2382292" y="1022541"/>
              <a:ext cx="1542291" cy="2679197"/>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1000"/>
                                        <p:tgtEl>
                                          <p:spTgt spid="52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500"/>
                                        <p:tgtEl>
                                          <p:spTgt spid="5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4"/>
          <p:cNvSpPr txBox="1"/>
          <p:nvPr/>
        </p:nvSpPr>
        <p:spPr>
          <a:xfrm>
            <a:off x="4576915" y="2548436"/>
            <a:ext cx="6786177" cy="28007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4400">
                <a:solidFill>
                  <a:srgbClr val="099900"/>
                </a:solidFill>
                <a:latin typeface="Rockwell"/>
                <a:ea typeface="Rockwell"/>
                <a:cs typeface="Rockwell"/>
                <a:sym typeface="Rockwell"/>
              </a:rPr>
              <a:t>BACKGROUND  </a:t>
            </a:r>
            <a:endParaRPr/>
          </a:p>
          <a:p>
            <a:pPr indent="0" lvl="0" marL="0" marR="0" rtl="0" algn="l">
              <a:spcBef>
                <a:spcPts val="0"/>
              </a:spcBef>
              <a:spcAft>
                <a:spcPts val="0"/>
              </a:spcAft>
              <a:buNone/>
            </a:pPr>
            <a:r>
              <a:rPr b="1" lang="hr-HR" sz="4400">
                <a:solidFill>
                  <a:srgbClr val="099900"/>
                </a:solidFill>
                <a:latin typeface="Rockwell"/>
                <a:ea typeface="Rockwell"/>
                <a:cs typeface="Rockwell"/>
                <a:sym typeface="Rockwell"/>
              </a:rPr>
              <a:t>OR </a:t>
            </a:r>
            <a:endParaRPr/>
          </a:p>
          <a:p>
            <a:pPr indent="0" lvl="0" marL="0" marR="0" rtl="0" algn="l">
              <a:spcBef>
                <a:spcPts val="0"/>
              </a:spcBef>
              <a:spcAft>
                <a:spcPts val="0"/>
              </a:spcAft>
              <a:buNone/>
            </a:pPr>
            <a:r>
              <a:rPr b="1" i="1" lang="hr-HR" sz="4400">
                <a:solidFill>
                  <a:srgbClr val="099900"/>
                </a:solidFill>
                <a:latin typeface="Rockwell"/>
                <a:ea typeface="Rockwell"/>
                <a:cs typeface="Rockwell"/>
                <a:sym typeface="Rockwell"/>
              </a:rPr>
              <a:t>WHY TEACH ABOUT SUSTAINABILITY?</a:t>
            </a:r>
            <a:endParaRPr b="1" i="1" sz="4400">
              <a:solidFill>
                <a:srgbClr val="099900"/>
              </a:solidFill>
              <a:latin typeface="Rockwell"/>
              <a:ea typeface="Rockwell"/>
              <a:cs typeface="Rockwell"/>
              <a:sym typeface="Rockwell"/>
            </a:endParaRPr>
          </a:p>
        </p:txBody>
      </p:sp>
      <p:grpSp>
        <p:nvGrpSpPr>
          <p:cNvPr id="125" name="Google Shape;125;p4"/>
          <p:cNvGrpSpPr/>
          <p:nvPr/>
        </p:nvGrpSpPr>
        <p:grpSpPr>
          <a:xfrm>
            <a:off x="1897719" y="2268794"/>
            <a:ext cx="2679197" cy="2206654"/>
            <a:chOff x="1897719" y="2170472"/>
            <a:chExt cx="2679197" cy="2206654"/>
          </a:xfrm>
        </p:grpSpPr>
        <p:sp>
          <p:nvSpPr>
            <p:cNvPr id="126" name="Google Shape;126;p4"/>
            <p:cNvSpPr/>
            <p:nvPr/>
          </p:nvSpPr>
          <p:spPr>
            <a:xfrm>
              <a:off x="2448233" y="2170472"/>
              <a:ext cx="1435509" cy="1435509"/>
            </a:xfrm>
            <a:prstGeom prst="rect">
              <a:avLst/>
            </a:prstGeom>
            <a:noFill/>
            <a:ln cap="flat" cmpd="sng" w="57150">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3600">
                  <a:solidFill>
                    <a:srgbClr val="099900"/>
                  </a:solidFill>
                  <a:latin typeface="Rockwell"/>
                  <a:ea typeface="Rockwell"/>
                  <a:cs typeface="Rockwell"/>
                  <a:sym typeface="Rockwell"/>
                </a:rPr>
                <a:t>01</a:t>
              </a:r>
              <a:endParaRPr b="1" sz="3600">
                <a:solidFill>
                  <a:srgbClr val="099900"/>
                </a:solidFill>
                <a:latin typeface="Rockwell"/>
                <a:ea typeface="Rockwell"/>
                <a:cs typeface="Rockwell"/>
                <a:sym typeface="Rockwell"/>
              </a:endParaRPr>
            </a:p>
          </p:txBody>
        </p:sp>
        <p:pic>
          <p:nvPicPr>
            <p:cNvPr id="127" name="Google Shape;127;p4"/>
            <p:cNvPicPr preferRelativeResize="0"/>
            <p:nvPr/>
          </p:nvPicPr>
          <p:blipFill rotWithShape="1">
            <a:blip r:embed="rId3">
              <a:alphaModFix/>
            </a:blip>
            <a:srcRect b="0" l="0" r="0" t="0"/>
            <a:stretch/>
          </p:blipFill>
          <p:spPr>
            <a:xfrm rot="5400000">
              <a:off x="2466172" y="2266382"/>
              <a:ext cx="1542291" cy="2679197"/>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40"/>
          <p:cNvSpPr txBox="1"/>
          <p:nvPr/>
        </p:nvSpPr>
        <p:spPr>
          <a:xfrm>
            <a:off x="2364059" y="1239929"/>
            <a:ext cx="7493620" cy="507831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rgbClr val="206B54"/>
                </a:solidFill>
                <a:latin typeface="Rockwell"/>
                <a:ea typeface="Rockwell"/>
                <a:cs typeface="Rockwell"/>
                <a:sym typeface="Rockwell"/>
              </a:rPr>
              <a:t>Links to ready-made lesson plans: </a:t>
            </a:r>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rPr lang="hr-HR" sz="1800">
                <a:solidFill>
                  <a:srgbClr val="206B54"/>
                </a:solidFill>
                <a:latin typeface="Rockwell"/>
                <a:ea typeface="Rockwell"/>
                <a:cs typeface="Rockwell"/>
                <a:sym typeface="Rockwell"/>
              </a:rPr>
              <a:t>Biomimicry</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rPr lang="hr-HR" sz="1800" u="sng">
                <a:solidFill>
                  <a:srgbClr val="206B54"/>
                </a:solidFill>
                <a:latin typeface="Rockwell"/>
                <a:ea typeface="Rockwell"/>
                <a:cs typeface="Rockwell"/>
                <a:sym typeface="Rockwell"/>
                <a:hlinkClick r:id="rId3">
                  <a:extLst>
                    <a:ext uri="{A12FA001-AC4F-418D-AE19-62706E023703}">
                      <ahyp:hlinkClr val="tx"/>
                    </a:ext>
                  </a:extLst>
                </a:hlinkClick>
              </a:rPr>
              <a:t>https://padlet.com/mirtakk/1503po6x30qostat/wish/2364569747</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rPr lang="hr-HR" sz="1800" u="sng">
                <a:solidFill>
                  <a:srgbClr val="206B54"/>
                </a:solidFill>
                <a:latin typeface="Rockwell"/>
                <a:ea typeface="Rockwell"/>
                <a:cs typeface="Rockwell"/>
                <a:sym typeface="Rockwell"/>
                <a:hlinkClick r:id="rId4">
                  <a:extLst>
                    <a:ext uri="{A12FA001-AC4F-418D-AE19-62706E023703}">
                      <ahyp:hlinkClr val="tx"/>
                    </a:ext>
                  </a:extLst>
                </a:hlinkClick>
              </a:rPr>
              <a:t>https://express.adobe.com/page/37KzFYDdysgmb/</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rPr lang="hr-HR" sz="1800">
                <a:solidFill>
                  <a:srgbClr val="206B54"/>
                </a:solidFill>
                <a:latin typeface="Rockwell"/>
                <a:ea typeface="Rockwell"/>
                <a:cs typeface="Rockwell"/>
                <a:sym typeface="Rockwell"/>
              </a:rPr>
              <a:t>Do you care what you wear?</a:t>
            </a:r>
            <a:endParaRPr/>
          </a:p>
          <a:p>
            <a:pPr indent="0" lvl="0" marL="0" marR="0" rtl="0" algn="l">
              <a:spcBef>
                <a:spcPts val="0"/>
              </a:spcBef>
              <a:spcAft>
                <a:spcPts val="0"/>
              </a:spcAft>
              <a:buNone/>
            </a:pPr>
            <a:r>
              <a:rPr lang="hr-HR" sz="1800" u="sng">
                <a:solidFill>
                  <a:srgbClr val="206B54"/>
                </a:solidFill>
                <a:latin typeface="Rockwell"/>
                <a:ea typeface="Rockwell"/>
                <a:cs typeface="Rockwell"/>
                <a:sym typeface="Rockwell"/>
                <a:hlinkClick r:id="rId5">
                  <a:extLst>
                    <a:ext uri="{A12FA001-AC4F-418D-AE19-62706E023703}">
                      <ahyp:hlinkClr val="tx"/>
                    </a:ext>
                  </a:extLst>
                </a:hlinkClick>
              </a:rPr>
              <a:t>https://view.genial.ly/62a732642efcfe0017509ed3/presentation-do-you-care-what-you-wear</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rPr lang="hr-HR" sz="1800">
                <a:solidFill>
                  <a:srgbClr val="206B54"/>
                </a:solidFill>
                <a:latin typeface="Rockwell"/>
                <a:ea typeface="Rockwell"/>
                <a:cs typeface="Rockwell"/>
                <a:sym typeface="Rockwell"/>
              </a:rPr>
              <a:t>Tiny houses</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rPr lang="hr-HR" sz="1800" u="sng">
                <a:solidFill>
                  <a:srgbClr val="206B54"/>
                </a:solidFill>
                <a:latin typeface="Rockwell"/>
                <a:ea typeface="Rockwell"/>
                <a:cs typeface="Rockwell"/>
                <a:sym typeface="Rockwell"/>
                <a:hlinkClick r:id="rId6">
                  <a:extLst>
                    <a:ext uri="{A12FA001-AC4F-418D-AE19-62706E023703}">
                      <ahyp:hlinkClr val="tx"/>
                    </a:ext>
                  </a:extLst>
                </a:hlinkClick>
              </a:rPr>
              <a:t>https://express.adobe.com/page/aSgFDOUExLjSA/</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a:p>
            <a:pPr indent="0" lvl="0" marL="0" marR="0" rtl="0" algn="l">
              <a:spcBef>
                <a:spcPts val="0"/>
              </a:spcBef>
              <a:spcAft>
                <a:spcPts val="0"/>
              </a:spcAft>
              <a:buNone/>
            </a:pPr>
            <a:r>
              <a:t/>
            </a:r>
            <a:endParaRPr sz="1800">
              <a:solidFill>
                <a:srgbClr val="206B54"/>
              </a:solidFill>
              <a:latin typeface="Rockwell"/>
              <a:ea typeface="Rockwell"/>
              <a:cs typeface="Rockwell"/>
              <a:sym typeface="Rockwe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41"/>
          <p:cNvSpPr txBox="1"/>
          <p:nvPr/>
        </p:nvSpPr>
        <p:spPr>
          <a:xfrm>
            <a:off x="1706496" y="1213339"/>
            <a:ext cx="8622890" cy="313932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99900"/>
              </a:buClr>
              <a:buSzPts val="6600"/>
              <a:buFont typeface="Twentieth Century"/>
              <a:buNone/>
            </a:pPr>
            <a:r>
              <a:rPr b="1" i="0" lang="hr-HR" sz="6600" u="none" cap="none" strike="noStrike">
                <a:solidFill>
                  <a:srgbClr val="099900"/>
                </a:solidFill>
                <a:latin typeface="Twentieth Century"/>
                <a:ea typeface="Twentieth Century"/>
                <a:cs typeface="Twentieth Century"/>
                <a:sym typeface="Twentieth Century"/>
              </a:rPr>
              <a:t>THANK YOU!</a:t>
            </a:r>
            <a:endParaRPr b="1" i="0" sz="6600" u="none" cap="none" strike="noStrike">
              <a:solidFill>
                <a:srgbClr val="099900"/>
              </a:solidFill>
              <a:latin typeface="Twentieth Century"/>
              <a:ea typeface="Twentieth Century"/>
              <a:cs typeface="Twentieth Century"/>
              <a:sym typeface="Twentieth Century"/>
            </a:endParaRPr>
          </a:p>
          <a:p>
            <a:pPr indent="0" lvl="0" marL="0" marR="0" rtl="0" algn="ctr">
              <a:lnSpc>
                <a:spcPct val="100000"/>
              </a:lnSpc>
              <a:spcBef>
                <a:spcPts val="0"/>
              </a:spcBef>
              <a:spcAft>
                <a:spcPts val="0"/>
              </a:spcAft>
              <a:buClr>
                <a:srgbClr val="099900"/>
              </a:buClr>
              <a:buSzPts val="6600"/>
              <a:buFont typeface="Twentieth Century"/>
              <a:buNone/>
            </a:pPr>
            <a:r>
              <a:rPr b="1" lang="hr-HR" sz="6600" u="sng">
                <a:solidFill>
                  <a:srgbClr val="099900"/>
                </a:solidFill>
                <a:latin typeface="Twentieth Century"/>
                <a:ea typeface="Twentieth Century"/>
                <a:cs typeface="Twentieth Century"/>
                <a:sym typeface="Twentieth Century"/>
                <a:hlinkClick r:id="rId3">
                  <a:extLst>
                    <a:ext uri="{A12FA001-AC4F-418D-AE19-62706E023703}">
                      <ahyp:hlinkClr val="tx"/>
                    </a:ext>
                  </a:extLst>
                </a:hlinkClick>
              </a:rPr>
              <a:t>mirtakk@gmail.com</a:t>
            </a:r>
            <a:endParaRPr b="1" sz="6600">
              <a:solidFill>
                <a:srgbClr val="099900"/>
              </a:solidFill>
              <a:latin typeface="Twentieth Century"/>
              <a:ea typeface="Twentieth Century"/>
              <a:cs typeface="Twentieth Century"/>
              <a:sym typeface="Twentieth Century"/>
            </a:endParaRPr>
          </a:p>
          <a:p>
            <a:pPr indent="0" lvl="0" marL="0" marR="0" rtl="0" algn="ctr">
              <a:lnSpc>
                <a:spcPct val="100000"/>
              </a:lnSpc>
              <a:spcBef>
                <a:spcPts val="0"/>
              </a:spcBef>
              <a:spcAft>
                <a:spcPts val="0"/>
              </a:spcAft>
              <a:buClr>
                <a:schemeClr val="dk1"/>
              </a:buClr>
              <a:buSzPts val="6600"/>
              <a:buFont typeface="Rockwell"/>
              <a:buNone/>
            </a:pPr>
            <a:r>
              <a:t/>
            </a:r>
            <a:endParaRPr b="1" i="0" sz="6600" u="none" cap="none" strike="noStrike">
              <a:solidFill>
                <a:srgbClr val="099900"/>
              </a:solidFill>
              <a:latin typeface="Twentieth Century"/>
              <a:ea typeface="Twentieth Century"/>
              <a:cs typeface="Twentieth Century"/>
              <a:sym typeface="Twentieth Century"/>
            </a:endParaRPr>
          </a:p>
        </p:txBody>
      </p:sp>
      <p:sp>
        <p:nvSpPr>
          <p:cNvPr id="539" name="Google Shape;539;p41"/>
          <p:cNvSpPr txBox="1"/>
          <p:nvPr/>
        </p:nvSpPr>
        <p:spPr>
          <a:xfrm>
            <a:off x="2669458" y="5226198"/>
            <a:ext cx="685308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99900"/>
              </a:buClr>
              <a:buSzPts val="1800"/>
              <a:buFont typeface="Twentieth Century"/>
              <a:buNone/>
            </a:pPr>
            <a:r>
              <a:rPr lang="hr-HR" sz="1800">
                <a:solidFill>
                  <a:srgbClr val="099900"/>
                </a:solidFill>
                <a:latin typeface="Twentieth Century"/>
                <a:ea typeface="Twentieth Century"/>
                <a:cs typeface="Twentieth Century"/>
                <a:sym typeface="Twentieth Century"/>
              </a:rPr>
              <a:t>Natural Leaves Powerpoint Template</a:t>
            </a:r>
            <a:endParaRPr i="0" sz="1800" u="none" cap="none" strike="noStrike">
              <a:solidFill>
                <a:srgbClr val="099900"/>
              </a:solidFill>
              <a:latin typeface="Twentieth Century"/>
              <a:ea typeface="Twentieth Century"/>
              <a:cs typeface="Twentieth Century"/>
              <a:sym typeface="Twentieth Century"/>
            </a:endParaRPr>
          </a:p>
        </p:txBody>
      </p:sp>
      <p:sp>
        <p:nvSpPr>
          <p:cNvPr id="540" name="Google Shape;540;p41"/>
          <p:cNvSpPr txBox="1"/>
          <p:nvPr/>
        </p:nvSpPr>
        <p:spPr>
          <a:xfrm>
            <a:off x="3673395" y="5474517"/>
            <a:ext cx="484521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hr-HR" sz="1800">
                <a:solidFill>
                  <a:srgbClr val="099900"/>
                </a:solidFill>
                <a:latin typeface="Twentieth Century"/>
                <a:ea typeface="Twentieth Century"/>
                <a:cs typeface="Twentieth Century"/>
                <a:sym typeface="Twentieth Century"/>
              </a:rPr>
              <a:t>www.freepptbackgrounds.net</a:t>
            </a:r>
            <a:endParaRPr i="0" sz="1800" u="none" cap="none" strike="noStrike">
              <a:solidFill>
                <a:srgbClr val="099900"/>
              </a:solidFill>
              <a:latin typeface="Twentieth Century"/>
              <a:ea typeface="Twentieth Century"/>
              <a:cs typeface="Twentieth Century"/>
              <a:sym typeface="Twentieth Century"/>
            </a:endParaRPr>
          </a:p>
        </p:txBody>
      </p:sp>
      <p:grpSp>
        <p:nvGrpSpPr>
          <p:cNvPr id="541" name="Google Shape;541;p41"/>
          <p:cNvGrpSpPr/>
          <p:nvPr/>
        </p:nvGrpSpPr>
        <p:grpSpPr>
          <a:xfrm>
            <a:off x="7498508" y="5566477"/>
            <a:ext cx="705465" cy="185409"/>
            <a:chOff x="7867035" y="3853190"/>
            <a:chExt cx="705465" cy="185409"/>
          </a:xfrm>
        </p:grpSpPr>
        <p:cxnSp>
          <p:nvCxnSpPr>
            <p:cNvPr id="542" name="Google Shape;542;p41"/>
            <p:cNvCxnSpPr/>
            <p:nvPr/>
          </p:nvCxnSpPr>
          <p:spPr>
            <a:xfrm>
              <a:off x="7943236" y="3945894"/>
              <a:ext cx="629264" cy="0"/>
            </a:xfrm>
            <a:prstGeom prst="straightConnector1">
              <a:avLst/>
            </a:prstGeom>
            <a:noFill/>
            <a:ln cap="flat" cmpd="sng" w="57150">
              <a:solidFill>
                <a:srgbClr val="099900"/>
              </a:solidFill>
              <a:prstDash val="solid"/>
              <a:miter lim="800000"/>
              <a:headEnd len="sm" w="sm" type="none"/>
              <a:tailEnd len="sm" w="sm" type="none"/>
            </a:ln>
          </p:spPr>
        </p:cxnSp>
        <p:sp>
          <p:nvSpPr>
            <p:cNvPr id="543" name="Google Shape;543;p41"/>
            <p:cNvSpPr/>
            <p:nvPr/>
          </p:nvSpPr>
          <p:spPr>
            <a:xfrm>
              <a:off x="7867035" y="3853190"/>
              <a:ext cx="185409" cy="185409"/>
            </a:xfrm>
            <a:prstGeom prst="ellipse">
              <a:avLst/>
            </a:prstGeom>
            <a:solidFill>
              <a:srgbClr val="099900"/>
            </a:solidFill>
            <a:ln cap="flat" cmpd="sng" w="12700">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Rockwell"/>
                <a:buNone/>
              </a:pPr>
              <a:r>
                <a:t/>
              </a:r>
              <a:endParaRPr i="0" sz="1800" u="none" cap="none" strike="noStrike">
                <a:solidFill>
                  <a:srgbClr val="099900"/>
                </a:solidFill>
                <a:latin typeface="Twentieth Century"/>
                <a:ea typeface="Twentieth Century"/>
                <a:cs typeface="Twentieth Century"/>
                <a:sym typeface="Twentieth Century"/>
              </a:endParaRPr>
            </a:p>
          </p:txBody>
        </p:sp>
      </p:grpSp>
      <p:grpSp>
        <p:nvGrpSpPr>
          <p:cNvPr id="544" name="Google Shape;544;p41"/>
          <p:cNvGrpSpPr/>
          <p:nvPr/>
        </p:nvGrpSpPr>
        <p:grpSpPr>
          <a:xfrm flipH="1">
            <a:off x="3927693" y="5566478"/>
            <a:ext cx="705465" cy="185409"/>
            <a:chOff x="7867035" y="3853190"/>
            <a:chExt cx="705465" cy="185409"/>
          </a:xfrm>
        </p:grpSpPr>
        <p:cxnSp>
          <p:nvCxnSpPr>
            <p:cNvPr id="545" name="Google Shape;545;p41"/>
            <p:cNvCxnSpPr/>
            <p:nvPr/>
          </p:nvCxnSpPr>
          <p:spPr>
            <a:xfrm>
              <a:off x="7943236" y="3945894"/>
              <a:ext cx="629264" cy="0"/>
            </a:xfrm>
            <a:prstGeom prst="straightConnector1">
              <a:avLst/>
            </a:prstGeom>
            <a:noFill/>
            <a:ln cap="flat" cmpd="sng" w="57150">
              <a:solidFill>
                <a:srgbClr val="099900"/>
              </a:solidFill>
              <a:prstDash val="solid"/>
              <a:miter lim="800000"/>
              <a:headEnd len="sm" w="sm" type="none"/>
              <a:tailEnd len="sm" w="sm" type="none"/>
            </a:ln>
          </p:spPr>
        </p:cxnSp>
        <p:sp>
          <p:nvSpPr>
            <p:cNvPr id="546" name="Google Shape;546;p41"/>
            <p:cNvSpPr/>
            <p:nvPr/>
          </p:nvSpPr>
          <p:spPr>
            <a:xfrm>
              <a:off x="7867035" y="3853190"/>
              <a:ext cx="185409" cy="185409"/>
            </a:xfrm>
            <a:prstGeom prst="ellipse">
              <a:avLst/>
            </a:prstGeom>
            <a:solidFill>
              <a:srgbClr val="099900"/>
            </a:solidFill>
            <a:ln cap="flat" cmpd="sng" w="12700">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Rockwell"/>
                <a:buNone/>
              </a:pPr>
              <a:r>
                <a:t/>
              </a:r>
              <a:endParaRPr i="0" sz="1800" u="none" cap="none" strike="noStrike">
                <a:solidFill>
                  <a:srgbClr val="099900"/>
                </a:solidFill>
                <a:latin typeface="Twentieth Century"/>
                <a:ea typeface="Twentieth Century"/>
                <a:cs typeface="Twentieth Century"/>
                <a:sym typeface="Twentieth Century"/>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1000"/>
                                        <p:tgtEl>
                                          <p:spTgt spid="53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1000"/>
                                        <p:tgtEl>
                                          <p:spTgt spid="53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500"/>
                                        <p:tgtEl>
                                          <p:spTgt spid="540"/>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44"/>
                                        </p:tgtEl>
                                        <p:attrNameLst>
                                          <p:attrName>style.visibility</p:attrName>
                                        </p:attrNameLst>
                                      </p:cBhvr>
                                      <p:to>
                                        <p:strVal val="visible"/>
                                      </p:to>
                                    </p:set>
                                    <p:animEffect filter="fade" transition="in">
                                      <p:cBhvr>
                                        <p:cTn dur="500"/>
                                        <p:tgtEl>
                                          <p:spTgt spid="544"/>
                                        </p:tgtEl>
                                      </p:cBhvr>
                                    </p:animEffect>
                                  </p:childTnLst>
                                </p:cTn>
                              </p:par>
                              <p:par>
                                <p:cTn fill="hold" nodeType="with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500"/>
                                        <p:tgtEl>
                                          <p:spTgt spid="5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5"/>
          <p:cNvSpPr/>
          <p:nvPr/>
        </p:nvSpPr>
        <p:spPr>
          <a:xfrm>
            <a:off x="6337302" y="2335238"/>
            <a:ext cx="1826684" cy="3209857"/>
          </a:xfrm>
          <a:custGeom>
            <a:rect b="b" l="l" r="r" t="t"/>
            <a:pathLst>
              <a:path extrusionOk="0" h="1516" w="863">
                <a:moveTo>
                  <a:pt x="863" y="0"/>
                </a:moveTo>
                <a:lnTo>
                  <a:pt x="0" y="0"/>
                </a:lnTo>
                <a:lnTo>
                  <a:pt x="0" y="1516"/>
                </a:lnTo>
              </a:path>
            </a:pathLst>
          </a:custGeom>
          <a:noFill/>
          <a:ln cap="flat" cmpd="sng" w="28575">
            <a:solidFill>
              <a:srgbClr val="099900"/>
            </a:solidFill>
            <a:prstDash val="solid"/>
            <a:round/>
            <a:headEnd len="sm" w="sm" type="oval"/>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34" name="Google Shape;134;p5"/>
          <p:cNvSpPr/>
          <p:nvPr/>
        </p:nvSpPr>
        <p:spPr>
          <a:xfrm>
            <a:off x="6786035" y="3432011"/>
            <a:ext cx="1377951" cy="2113085"/>
          </a:xfrm>
          <a:custGeom>
            <a:rect b="b" l="l" r="r" t="t"/>
            <a:pathLst>
              <a:path extrusionOk="0" h="998" w="651">
                <a:moveTo>
                  <a:pt x="651" y="0"/>
                </a:moveTo>
                <a:lnTo>
                  <a:pt x="0" y="0"/>
                </a:lnTo>
                <a:lnTo>
                  <a:pt x="0" y="998"/>
                </a:lnTo>
              </a:path>
            </a:pathLst>
          </a:custGeom>
          <a:noFill/>
          <a:ln cap="flat" cmpd="sng" w="28575">
            <a:solidFill>
              <a:srgbClr val="099900"/>
            </a:solidFill>
            <a:prstDash val="solid"/>
            <a:round/>
            <a:headEnd len="sm" w="sm" type="oval"/>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35" name="Google Shape;135;p5"/>
          <p:cNvSpPr/>
          <p:nvPr/>
        </p:nvSpPr>
        <p:spPr>
          <a:xfrm>
            <a:off x="7251702" y="4528782"/>
            <a:ext cx="912284" cy="1016313"/>
          </a:xfrm>
          <a:custGeom>
            <a:rect b="b" l="l" r="r" t="t"/>
            <a:pathLst>
              <a:path extrusionOk="0" h="480" w="431">
                <a:moveTo>
                  <a:pt x="431" y="0"/>
                </a:moveTo>
                <a:lnTo>
                  <a:pt x="0" y="0"/>
                </a:lnTo>
                <a:lnTo>
                  <a:pt x="0" y="480"/>
                </a:lnTo>
              </a:path>
            </a:pathLst>
          </a:custGeom>
          <a:noFill/>
          <a:ln cap="flat" cmpd="sng" w="28575">
            <a:solidFill>
              <a:srgbClr val="099900"/>
            </a:solidFill>
            <a:prstDash val="solid"/>
            <a:round/>
            <a:headEnd len="sm" w="sm" type="oval"/>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36" name="Google Shape;136;p5"/>
          <p:cNvSpPr/>
          <p:nvPr/>
        </p:nvSpPr>
        <p:spPr>
          <a:xfrm>
            <a:off x="4028017" y="2335238"/>
            <a:ext cx="1826683" cy="3209857"/>
          </a:xfrm>
          <a:custGeom>
            <a:rect b="b" l="l" r="r" t="t"/>
            <a:pathLst>
              <a:path extrusionOk="0" h="1516" w="863">
                <a:moveTo>
                  <a:pt x="0" y="0"/>
                </a:moveTo>
                <a:lnTo>
                  <a:pt x="863" y="0"/>
                </a:lnTo>
                <a:lnTo>
                  <a:pt x="863" y="1516"/>
                </a:lnTo>
              </a:path>
            </a:pathLst>
          </a:custGeom>
          <a:noFill/>
          <a:ln cap="flat" cmpd="sng" w="28575">
            <a:solidFill>
              <a:srgbClr val="099900"/>
            </a:solidFill>
            <a:prstDash val="solid"/>
            <a:round/>
            <a:headEnd len="sm" w="sm" type="oval"/>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37" name="Google Shape;137;p5"/>
          <p:cNvSpPr/>
          <p:nvPr/>
        </p:nvSpPr>
        <p:spPr>
          <a:xfrm>
            <a:off x="4028018" y="3432011"/>
            <a:ext cx="1377949" cy="2113085"/>
          </a:xfrm>
          <a:custGeom>
            <a:rect b="b" l="l" r="r" t="t"/>
            <a:pathLst>
              <a:path extrusionOk="0" h="998" w="651">
                <a:moveTo>
                  <a:pt x="0" y="0"/>
                </a:moveTo>
                <a:lnTo>
                  <a:pt x="651" y="0"/>
                </a:lnTo>
                <a:lnTo>
                  <a:pt x="651" y="998"/>
                </a:lnTo>
              </a:path>
            </a:pathLst>
          </a:custGeom>
          <a:noFill/>
          <a:ln cap="flat" cmpd="sng" w="28575">
            <a:solidFill>
              <a:srgbClr val="099900"/>
            </a:solidFill>
            <a:prstDash val="solid"/>
            <a:round/>
            <a:headEnd len="sm" w="sm" type="oval"/>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38" name="Google Shape;138;p5"/>
          <p:cNvSpPr/>
          <p:nvPr/>
        </p:nvSpPr>
        <p:spPr>
          <a:xfrm>
            <a:off x="4028017" y="4528782"/>
            <a:ext cx="914400" cy="1016313"/>
          </a:xfrm>
          <a:custGeom>
            <a:rect b="b" l="l" r="r" t="t"/>
            <a:pathLst>
              <a:path extrusionOk="0" h="480" w="432">
                <a:moveTo>
                  <a:pt x="0" y="0"/>
                </a:moveTo>
                <a:lnTo>
                  <a:pt x="432" y="0"/>
                </a:lnTo>
                <a:lnTo>
                  <a:pt x="432" y="480"/>
                </a:lnTo>
              </a:path>
            </a:pathLst>
          </a:custGeom>
          <a:noFill/>
          <a:ln cap="flat" cmpd="sng" w="28575">
            <a:solidFill>
              <a:srgbClr val="099900"/>
            </a:solidFill>
            <a:prstDash val="solid"/>
            <a:round/>
            <a:headEnd len="sm" w="sm" type="oval"/>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grpSp>
        <p:nvGrpSpPr>
          <p:cNvPr id="139" name="Google Shape;139;p5"/>
          <p:cNvGrpSpPr/>
          <p:nvPr/>
        </p:nvGrpSpPr>
        <p:grpSpPr>
          <a:xfrm>
            <a:off x="3325284" y="1985881"/>
            <a:ext cx="702733" cy="694481"/>
            <a:chOff x="3325284" y="1985881"/>
            <a:chExt cx="702733" cy="694481"/>
          </a:xfrm>
        </p:grpSpPr>
        <p:sp>
          <p:nvSpPr>
            <p:cNvPr id="140" name="Google Shape;140;p5"/>
            <p:cNvSpPr/>
            <p:nvPr/>
          </p:nvSpPr>
          <p:spPr>
            <a:xfrm>
              <a:off x="3325284" y="1985881"/>
              <a:ext cx="702733" cy="694481"/>
            </a:xfrm>
            <a:custGeom>
              <a:rect b="b" l="l" r="r" t="t"/>
              <a:pathLst>
                <a:path extrusionOk="0" h="263" w="267">
                  <a:moveTo>
                    <a:pt x="0" y="218"/>
                  </a:moveTo>
                  <a:cubicBezTo>
                    <a:pt x="0" y="243"/>
                    <a:pt x="21" y="263"/>
                    <a:pt x="46" y="263"/>
                  </a:cubicBezTo>
                  <a:cubicBezTo>
                    <a:pt x="222" y="263"/>
                    <a:pt x="222" y="263"/>
                    <a:pt x="222" y="263"/>
                  </a:cubicBezTo>
                  <a:cubicBezTo>
                    <a:pt x="247" y="263"/>
                    <a:pt x="267" y="243"/>
                    <a:pt x="267" y="218"/>
                  </a:cubicBezTo>
                  <a:cubicBezTo>
                    <a:pt x="267" y="46"/>
                    <a:pt x="267" y="46"/>
                    <a:pt x="267" y="46"/>
                  </a:cubicBezTo>
                  <a:cubicBezTo>
                    <a:pt x="267" y="21"/>
                    <a:pt x="247" y="0"/>
                    <a:pt x="222" y="0"/>
                  </a:cubicBezTo>
                  <a:cubicBezTo>
                    <a:pt x="46" y="0"/>
                    <a:pt x="46" y="0"/>
                    <a:pt x="46" y="0"/>
                  </a:cubicBezTo>
                  <a:cubicBezTo>
                    <a:pt x="21" y="0"/>
                    <a:pt x="0" y="21"/>
                    <a:pt x="0" y="46"/>
                  </a:cubicBezTo>
                  <a:lnTo>
                    <a:pt x="0" y="218"/>
                  </a:lnTo>
                  <a:close/>
                </a:path>
              </a:pathLst>
            </a:custGeom>
            <a:solidFill>
              <a:srgbClr val="099900"/>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41" name="Google Shape;141;p5"/>
            <p:cNvSpPr/>
            <p:nvPr/>
          </p:nvSpPr>
          <p:spPr>
            <a:xfrm>
              <a:off x="3507317" y="2176439"/>
              <a:ext cx="338667" cy="313364"/>
            </a:xfrm>
            <a:custGeom>
              <a:rect b="b" l="l" r="r" t="t"/>
              <a:pathLst>
                <a:path extrusionOk="0" h="119" w="129">
                  <a:moveTo>
                    <a:pt x="100" y="66"/>
                  </a:moveTo>
                  <a:cubicBezTo>
                    <a:pt x="100" y="64"/>
                    <a:pt x="103" y="61"/>
                    <a:pt x="105" y="61"/>
                  </a:cubicBezTo>
                  <a:cubicBezTo>
                    <a:pt x="108" y="61"/>
                    <a:pt x="110" y="64"/>
                    <a:pt x="110" y="66"/>
                  </a:cubicBezTo>
                  <a:cubicBezTo>
                    <a:pt x="110" y="115"/>
                    <a:pt x="110" y="115"/>
                    <a:pt x="110" y="115"/>
                  </a:cubicBezTo>
                  <a:cubicBezTo>
                    <a:pt x="110" y="117"/>
                    <a:pt x="108" y="119"/>
                    <a:pt x="105" y="119"/>
                  </a:cubicBezTo>
                  <a:cubicBezTo>
                    <a:pt x="105" y="119"/>
                    <a:pt x="105" y="119"/>
                    <a:pt x="105" y="119"/>
                  </a:cubicBezTo>
                  <a:cubicBezTo>
                    <a:pt x="24" y="119"/>
                    <a:pt x="24" y="119"/>
                    <a:pt x="24" y="119"/>
                  </a:cubicBezTo>
                  <a:cubicBezTo>
                    <a:pt x="21" y="119"/>
                    <a:pt x="19" y="117"/>
                    <a:pt x="19" y="115"/>
                  </a:cubicBezTo>
                  <a:cubicBezTo>
                    <a:pt x="19" y="114"/>
                    <a:pt x="19" y="114"/>
                    <a:pt x="19" y="114"/>
                  </a:cubicBezTo>
                  <a:cubicBezTo>
                    <a:pt x="19" y="66"/>
                    <a:pt x="19" y="66"/>
                    <a:pt x="19" y="66"/>
                  </a:cubicBezTo>
                  <a:cubicBezTo>
                    <a:pt x="19" y="64"/>
                    <a:pt x="21" y="61"/>
                    <a:pt x="24" y="61"/>
                  </a:cubicBezTo>
                  <a:cubicBezTo>
                    <a:pt x="27" y="61"/>
                    <a:pt x="29" y="64"/>
                    <a:pt x="29" y="66"/>
                  </a:cubicBezTo>
                  <a:cubicBezTo>
                    <a:pt x="29" y="110"/>
                    <a:pt x="29" y="110"/>
                    <a:pt x="29" y="110"/>
                  </a:cubicBezTo>
                  <a:cubicBezTo>
                    <a:pt x="45" y="110"/>
                    <a:pt x="45" y="110"/>
                    <a:pt x="45" y="110"/>
                  </a:cubicBezTo>
                  <a:cubicBezTo>
                    <a:pt x="45" y="61"/>
                    <a:pt x="45" y="61"/>
                    <a:pt x="45" y="61"/>
                  </a:cubicBezTo>
                  <a:cubicBezTo>
                    <a:pt x="45" y="59"/>
                    <a:pt x="46" y="58"/>
                    <a:pt x="48" y="58"/>
                  </a:cubicBezTo>
                  <a:cubicBezTo>
                    <a:pt x="48" y="58"/>
                    <a:pt x="48" y="58"/>
                    <a:pt x="48" y="58"/>
                  </a:cubicBezTo>
                  <a:cubicBezTo>
                    <a:pt x="81" y="58"/>
                    <a:pt x="81" y="58"/>
                    <a:pt x="81" y="58"/>
                  </a:cubicBezTo>
                  <a:cubicBezTo>
                    <a:pt x="83" y="58"/>
                    <a:pt x="85" y="59"/>
                    <a:pt x="85" y="61"/>
                  </a:cubicBezTo>
                  <a:cubicBezTo>
                    <a:pt x="85" y="61"/>
                    <a:pt x="85" y="61"/>
                    <a:pt x="85" y="61"/>
                  </a:cubicBezTo>
                  <a:cubicBezTo>
                    <a:pt x="85" y="110"/>
                    <a:pt x="85" y="110"/>
                    <a:pt x="85" y="110"/>
                  </a:cubicBezTo>
                  <a:cubicBezTo>
                    <a:pt x="100" y="110"/>
                    <a:pt x="100" y="110"/>
                    <a:pt x="100" y="110"/>
                  </a:cubicBezTo>
                  <a:cubicBezTo>
                    <a:pt x="100" y="66"/>
                    <a:pt x="100" y="66"/>
                    <a:pt x="100" y="66"/>
                  </a:cubicBezTo>
                  <a:close/>
                  <a:moveTo>
                    <a:pt x="51" y="110"/>
                  </a:moveTo>
                  <a:cubicBezTo>
                    <a:pt x="51" y="110"/>
                    <a:pt x="51" y="110"/>
                    <a:pt x="51" y="110"/>
                  </a:cubicBezTo>
                  <a:cubicBezTo>
                    <a:pt x="79" y="110"/>
                    <a:pt x="79" y="110"/>
                    <a:pt x="79" y="110"/>
                  </a:cubicBezTo>
                  <a:cubicBezTo>
                    <a:pt x="79" y="64"/>
                    <a:pt x="79" y="64"/>
                    <a:pt x="79" y="64"/>
                  </a:cubicBezTo>
                  <a:cubicBezTo>
                    <a:pt x="51" y="64"/>
                    <a:pt x="51" y="64"/>
                    <a:pt x="51" y="64"/>
                  </a:cubicBezTo>
                  <a:cubicBezTo>
                    <a:pt x="51" y="110"/>
                    <a:pt x="51" y="110"/>
                    <a:pt x="51" y="110"/>
                  </a:cubicBezTo>
                  <a:close/>
                  <a:moveTo>
                    <a:pt x="9" y="68"/>
                  </a:moveTo>
                  <a:cubicBezTo>
                    <a:pt x="9" y="68"/>
                    <a:pt x="9" y="68"/>
                    <a:pt x="9" y="68"/>
                  </a:cubicBezTo>
                  <a:cubicBezTo>
                    <a:pt x="65" y="12"/>
                    <a:pt x="65" y="12"/>
                    <a:pt x="65" y="12"/>
                  </a:cubicBezTo>
                  <a:cubicBezTo>
                    <a:pt x="120" y="68"/>
                    <a:pt x="120" y="68"/>
                    <a:pt x="120" y="68"/>
                  </a:cubicBezTo>
                  <a:cubicBezTo>
                    <a:pt x="122" y="70"/>
                    <a:pt x="125" y="70"/>
                    <a:pt x="127" y="68"/>
                  </a:cubicBezTo>
                  <a:cubicBezTo>
                    <a:pt x="129" y="66"/>
                    <a:pt x="129" y="63"/>
                    <a:pt x="127" y="61"/>
                  </a:cubicBezTo>
                  <a:cubicBezTo>
                    <a:pt x="68" y="2"/>
                    <a:pt x="68" y="2"/>
                    <a:pt x="68" y="2"/>
                  </a:cubicBezTo>
                  <a:cubicBezTo>
                    <a:pt x="68" y="2"/>
                    <a:pt x="68" y="2"/>
                    <a:pt x="68" y="2"/>
                  </a:cubicBezTo>
                  <a:cubicBezTo>
                    <a:pt x="66" y="0"/>
                    <a:pt x="63" y="0"/>
                    <a:pt x="61" y="2"/>
                  </a:cubicBezTo>
                  <a:cubicBezTo>
                    <a:pt x="2" y="61"/>
                    <a:pt x="2" y="61"/>
                    <a:pt x="2" y="61"/>
                  </a:cubicBezTo>
                  <a:cubicBezTo>
                    <a:pt x="0" y="63"/>
                    <a:pt x="0" y="66"/>
                    <a:pt x="2" y="68"/>
                  </a:cubicBezTo>
                  <a:cubicBezTo>
                    <a:pt x="4" y="70"/>
                    <a:pt x="7" y="70"/>
                    <a:pt x="9" y="6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7F7F7F"/>
                </a:solidFill>
                <a:latin typeface="Twentieth Century"/>
                <a:ea typeface="Twentieth Century"/>
                <a:cs typeface="Twentieth Century"/>
                <a:sym typeface="Twentieth Century"/>
              </a:endParaRPr>
            </a:p>
          </p:txBody>
        </p:sp>
      </p:grpSp>
      <p:grpSp>
        <p:nvGrpSpPr>
          <p:cNvPr id="142" name="Google Shape;142;p5"/>
          <p:cNvGrpSpPr/>
          <p:nvPr/>
        </p:nvGrpSpPr>
        <p:grpSpPr>
          <a:xfrm>
            <a:off x="8163984" y="3084770"/>
            <a:ext cx="702733" cy="692364"/>
            <a:chOff x="8163984" y="3084770"/>
            <a:chExt cx="702733" cy="692364"/>
          </a:xfrm>
        </p:grpSpPr>
        <p:sp>
          <p:nvSpPr>
            <p:cNvPr id="143" name="Google Shape;143;p5"/>
            <p:cNvSpPr/>
            <p:nvPr/>
          </p:nvSpPr>
          <p:spPr>
            <a:xfrm>
              <a:off x="8163984" y="3084770"/>
              <a:ext cx="702733" cy="692364"/>
            </a:xfrm>
            <a:custGeom>
              <a:rect b="b" l="l" r="r" t="t"/>
              <a:pathLst>
                <a:path extrusionOk="0" h="263" w="267">
                  <a:moveTo>
                    <a:pt x="267" y="218"/>
                  </a:moveTo>
                  <a:cubicBezTo>
                    <a:pt x="267" y="243"/>
                    <a:pt x="247" y="263"/>
                    <a:pt x="222" y="263"/>
                  </a:cubicBezTo>
                  <a:cubicBezTo>
                    <a:pt x="46" y="263"/>
                    <a:pt x="46" y="263"/>
                    <a:pt x="46" y="263"/>
                  </a:cubicBezTo>
                  <a:cubicBezTo>
                    <a:pt x="21" y="263"/>
                    <a:pt x="0" y="243"/>
                    <a:pt x="0" y="218"/>
                  </a:cubicBezTo>
                  <a:cubicBezTo>
                    <a:pt x="0" y="46"/>
                    <a:pt x="0" y="46"/>
                    <a:pt x="0" y="46"/>
                  </a:cubicBezTo>
                  <a:cubicBezTo>
                    <a:pt x="0" y="21"/>
                    <a:pt x="21" y="0"/>
                    <a:pt x="46" y="0"/>
                  </a:cubicBezTo>
                  <a:cubicBezTo>
                    <a:pt x="222" y="0"/>
                    <a:pt x="222" y="0"/>
                    <a:pt x="222" y="0"/>
                  </a:cubicBezTo>
                  <a:cubicBezTo>
                    <a:pt x="247" y="0"/>
                    <a:pt x="267" y="21"/>
                    <a:pt x="267" y="46"/>
                  </a:cubicBezTo>
                  <a:lnTo>
                    <a:pt x="267" y="218"/>
                  </a:lnTo>
                  <a:close/>
                </a:path>
              </a:pathLst>
            </a:custGeom>
            <a:solidFill>
              <a:srgbClr val="099900"/>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44" name="Google Shape;144;p5"/>
            <p:cNvSpPr/>
            <p:nvPr/>
          </p:nvSpPr>
          <p:spPr>
            <a:xfrm>
              <a:off x="8401053" y="3268977"/>
              <a:ext cx="230716" cy="326067"/>
            </a:xfrm>
            <a:custGeom>
              <a:rect b="b" l="l" r="r" t="t"/>
              <a:pathLst>
                <a:path extrusionOk="0" h="124" w="88">
                  <a:moveTo>
                    <a:pt x="44" y="0"/>
                  </a:moveTo>
                  <a:cubicBezTo>
                    <a:pt x="62" y="0"/>
                    <a:pt x="77" y="15"/>
                    <a:pt x="77" y="33"/>
                  </a:cubicBezTo>
                  <a:cubicBezTo>
                    <a:pt x="77" y="43"/>
                    <a:pt x="74" y="51"/>
                    <a:pt x="68" y="57"/>
                  </a:cubicBezTo>
                  <a:cubicBezTo>
                    <a:pt x="67" y="57"/>
                    <a:pt x="67" y="57"/>
                    <a:pt x="67" y="57"/>
                  </a:cubicBezTo>
                  <a:cubicBezTo>
                    <a:pt x="67" y="57"/>
                    <a:pt x="67" y="57"/>
                    <a:pt x="67" y="57"/>
                  </a:cubicBezTo>
                  <a:cubicBezTo>
                    <a:pt x="67" y="57"/>
                    <a:pt x="67" y="57"/>
                    <a:pt x="67" y="57"/>
                  </a:cubicBezTo>
                  <a:cubicBezTo>
                    <a:pt x="74" y="64"/>
                    <a:pt x="81" y="70"/>
                    <a:pt x="85" y="79"/>
                  </a:cubicBezTo>
                  <a:cubicBezTo>
                    <a:pt x="85" y="79"/>
                    <a:pt x="85" y="79"/>
                    <a:pt x="85" y="79"/>
                  </a:cubicBezTo>
                  <a:cubicBezTo>
                    <a:pt x="87" y="83"/>
                    <a:pt x="88" y="88"/>
                    <a:pt x="88" y="93"/>
                  </a:cubicBezTo>
                  <a:cubicBezTo>
                    <a:pt x="88" y="104"/>
                    <a:pt x="88" y="104"/>
                    <a:pt x="88" y="104"/>
                  </a:cubicBezTo>
                  <a:cubicBezTo>
                    <a:pt x="88" y="106"/>
                    <a:pt x="87" y="109"/>
                    <a:pt x="85" y="111"/>
                  </a:cubicBezTo>
                  <a:cubicBezTo>
                    <a:pt x="84" y="113"/>
                    <a:pt x="82" y="114"/>
                    <a:pt x="79" y="115"/>
                  </a:cubicBezTo>
                  <a:cubicBezTo>
                    <a:pt x="79" y="115"/>
                    <a:pt x="79" y="115"/>
                    <a:pt x="78" y="115"/>
                  </a:cubicBezTo>
                  <a:cubicBezTo>
                    <a:pt x="69" y="115"/>
                    <a:pt x="69" y="115"/>
                    <a:pt x="69" y="115"/>
                  </a:cubicBezTo>
                  <a:cubicBezTo>
                    <a:pt x="69" y="119"/>
                    <a:pt x="69" y="119"/>
                    <a:pt x="69" y="119"/>
                  </a:cubicBezTo>
                  <a:cubicBezTo>
                    <a:pt x="69" y="122"/>
                    <a:pt x="66" y="124"/>
                    <a:pt x="64" y="124"/>
                  </a:cubicBezTo>
                  <a:cubicBezTo>
                    <a:pt x="64" y="124"/>
                    <a:pt x="64" y="124"/>
                    <a:pt x="64" y="124"/>
                  </a:cubicBezTo>
                  <a:cubicBezTo>
                    <a:pt x="23" y="124"/>
                    <a:pt x="23" y="124"/>
                    <a:pt x="23" y="124"/>
                  </a:cubicBezTo>
                  <a:cubicBezTo>
                    <a:pt x="21" y="124"/>
                    <a:pt x="19" y="122"/>
                    <a:pt x="19" y="119"/>
                  </a:cubicBezTo>
                  <a:cubicBezTo>
                    <a:pt x="19" y="119"/>
                    <a:pt x="19" y="119"/>
                    <a:pt x="19" y="119"/>
                  </a:cubicBezTo>
                  <a:cubicBezTo>
                    <a:pt x="19" y="115"/>
                    <a:pt x="19" y="115"/>
                    <a:pt x="19" y="115"/>
                  </a:cubicBezTo>
                  <a:cubicBezTo>
                    <a:pt x="9" y="115"/>
                    <a:pt x="9" y="115"/>
                    <a:pt x="9" y="115"/>
                  </a:cubicBezTo>
                  <a:cubicBezTo>
                    <a:pt x="9" y="115"/>
                    <a:pt x="8" y="115"/>
                    <a:pt x="8" y="115"/>
                  </a:cubicBezTo>
                  <a:cubicBezTo>
                    <a:pt x="5" y="114"/>
                    <a:pt x="3" y="113"/>
                    <a:pt x="2" y="111"/>
                  </a:cubicBezTo>
                  <a:cubicBezTo>
                    <a:pt x="0" y="109"/>
                    <a:pt x="0" y="106"/>
                    <a:pt x="0" y="104"/>
                  </a:cubicBezTo>
                  <a:cubicBezTo>
                    <a:pt x="0" y="93"/>
                    <a:pt x="0" y="93"/>
                    <a:pt x="0" y="93"/>
                  </a:cubicBezTo>
                  <a:cubicBezTo>
                    <a:pt x="0" y="88"/>
                    <a:pt x="1" y="83"/>
                    <a:pt x="2" y="79"/>
                  </a:cubicBezTo>
                  <a:cubicBezTo>
                    <a:pt x="6" y="70"/>
                    <a:pt x="13" y="64"/>
                    <a:pt x="20" y="57"/>
                  </a:cubicBezTo>
                  <a:cubicBezTo>
                    <a:pt x="20" y="57"/>
                    <a:pt x="20" y="57"/>
                    <a:pt x="20" y="57"/>
                  </a:cubicBezTo>
                  <a:cubicBezTo>
                    <a:pt x="20" y="57"/>
                    <a:pt x="20" y="57"/>
                    <a:pt x="20" y="57"/>
                  </a:cubicBezTo>
                  <a:cubicBezTo>
                    <a:pt x="13" y="51"/>
                    <a:pt x="10" y="42"/>
                    <a:pt x="10" y="33"/>
                  </a:cubicBezTo>
                  <a:cubicBezTo>
                    <a:pt x="10" y="15"/>
                    <a:pt x="25" y="0"/>
                    <a:pt x="44" y="0"/>
                  </a:cubicBezTo>
                  <a:close/>
                  <a:moveTo>
                    <a:pt x="22" y="105"/>
                  </a:moveTo>
                  <a:cubicBezTo>
                    <a:pt x="22" y="105"/>
                    <a:pt x="22" y="105"/>
                    <a:pt x="22" y="105"/>
                  </a:cubicBezTo>
                  <a:cubicBezTo>
                    <a:pt x="22" y="92"/>
                    <a:pt x="22" y="92"/>
                    <a:pt x="22" y="92"/>
                  </a:cubicBezTo>
                  <a:cubicBezTo>
                    <a:pt x="22" y="90"/>
                    <a:pt x="24" y="89"/>
                    <a:pt x="25" y="89"/>
                  </a:cubicBezTo>
                  <a:cubicBezTo>
                    <a:pt x="27" y="89"/>
                    <a:pt x="28" y="90"/>
                    <a:pt x="28" y="92"/>
                  </a:cubicBezTo>
                  <a:cubicBezTo>
                    <a:pt x="28" y="109"/>
                    <a:pt x="28" y="109"/>
                    <a:pt x="28" y="109"/>
                  </a:cubicBezTo>
                  <a:cubicBezTo>
                    <a:pt x="28" y="110"/>
                    <a:pt x="28" y="110"/>
                    <a:pt x="28" y="110"/>
                  </a:cubicBezTo>
                  <a:cubicBezTo>
                    <a:pt x="28" y="114"/>
                    <a:pt x="28" y="114"/>
                    <a:pt x="28" y="114"/>
                  </a:cubicBezTo>
                  <a:cubicBezTo>
                    <a:pt x="59" y="114"/>
                    <a:pt x="59" y="114"/>
                    <a:pt x="59" y="114"/>
                  </a:cubicBezTo>
                  <a:cubicBezTo>
                    <a:pt x="59" y="110"/>
                    <a:pt x="59" y="110"/>
                    <a:pt x="59" y="110"/>
                  </a:cubicBezTo>
                  <a:cubicBezTo>
                    <a:pt x="59" y="110"/>
                    <a:pt x="59" y="110"/>
                    <a:pt x="59" y="110"/>
                  </a:cubicBezTo>
                  <a:cubicBezTo>
                    <a:pt x="59" y="109"/>
                    <a:pt x="59" y="109"/>
                    <a:pt x="59" y="109"/>
                  </a:cubicBezTo>
                  <a:cubicBezTo>
                    <a:pt x="59" y="92"/>
                    <a:pt x="59" y="92"/>
                    <a:pt x="59" y="92"/>
                  </a:cubicBezTo>
                  <a:cubicBezTo>
                    <a:pt x="59" y="90"/>
                    <a:pt x="60" y="89"/>
                    <a:pt x="62" y="89"/>
                  </a:cubicBezTo>
                  <a:cubicBezTo>
                    <a:pt x="63" y="89"/>
                    <a:pt x="65" y="90"/>
                    <a:pt x="65" y="92"/>
                  </a:cubicBezTo>
                  <a:cubicBezTo>
                    <a:pt x="65" y="105"/>
                    <a:pt x="65" y="105"/>
                    <a:pt x="65" y="105"/>
                  </a:cubicBezTo>
                  <a:cubicBezTo>
                    <a:pt x="78" y="105"/>
                    <a:pt x="78" y="105"/>
                    <a:pt x="78" y="105"/>
                  </a:cubicBezTo>
                  <a:cubicBezTo>
                    <a:pt x="78" y="104"/>
                    <a:pt x="78" y="104"/>
                    <a:pt x="78" y="104"/>
                  </a:cubicBezTo>
                  <a:cubicBezTo>
                    <a:pt x="78" y="93"/>
                    <a:pt x="78" y="93"/>
                    <a:pt x="78" y="93"/>
                  </a:cubicBezTo>
                  <a:cubicBezTo>
                    <a:pt x="78" y="89"/>
                    <a:pt x="77" y="86"/>
                    <a:pt x="76" y="83"/>
                  </a:cubicBezTo>
                  <a:cubicBezTo>
                    <a:pt x="76" y="83"/>
                    <a:pt x="76" y="83"/>
                    <a:pt x="76" y="83"/>
                  </a:cubicBezTo>
                  <a:cubicBezTo>
                    <a:pt x="73" y="75"/>
                    <a:pt x="65" y="69"/>
                    <a:pt x="59" y="63"/>
                  </a:cubicBezTo>
                  <a:cubicBezTo>
                    <a:pt x="55" y="66"/>
                    <a:pt x="49" y="67"/>
                    <a:pt x="44" y="67"/>
                  </a:cubicBezTo>
                  <a:cubicBezTo>
                    <a:pt x="38" y="67"/>
                    <a:pt x="33" y="66"/>
                    <a:pt x="28" y="63"/>
                  </a:cubicBezTo>
                  <a:cubicBezTo>
                    <a:pt x="23" y="69"/>
                    <a:pt x="15" y="75"/>
                    <a:pt x="11" y="83"/>
                  </a:cubicBezTo>
                  <a:cubicBezTo>
                    <a:pt x="10" y="86"/>
                    <a:pt x="10" y="89"/>
                    <a:pt x="10" y="93"/>
                  </a:cubicBezTo>
                  <a:cubicBezTo>
                    <a:pt x="10" y="104"/>
                    <a:pt x="10" y="104"/>
                    <a:pt x="10" y="104"/>
                  </a:cubicBezTo>
                  <a:cubicBezTo>
                    <a:pt x="10" y="104"/>
                    <a:pt x="10" y="104"/>
                    <a:pt x="10" y="105"/>
                  </a:cubicBezTo>
                  <a:cubicBezTo>
                    <a:pt x="22" y="105"/>
                    <a:pt x="22" y="105"/>
                    <a:pt x="22" y="105"/>
                  </a:cubicBezTo>
                  <a:close/>
                  <a:moveTo>
                    <a:pt x="44" y="9"/>
                  </a:moveTo>
                  <a:cubicBezTo>
                    <a:pt x="44" y="9"/>
                    <a:pt x="44" y="9"/>
                    <a:pt x="44" y="9"/>
                  </a:cubicBezTo>
                  <a:cubicBezTo>
                    <a:pt x="30" y="9"/>
                    <a:pt x="20" y="20"/>
                    <a:pt x="20" y="33"/>
                  </a:cubicBezTo>
                  <a:cubicBezTo>
                    <a:pt x="20" y="47"/>
                    <a:pt x="31" y="57"/>
                    <a:pt x="44" y="57"/>
                  </a:cubicBezTo>
                  <a:cubicBezTo>
                    <a:pt x="57" y="57"/>
                    <a:pt x="68" y="47"/>
                    <a:pt x="68" y="33"/>
                  </a:cubicBezTo>
                  <a:cubicBezTo>
                    <a:pt x="68" y="20"/>
                    <a:pt x="57" y="9"/>
                    <a:pt x="44" y="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7F7F7F"/>
                </a:solidFill>
                <a:latin typeface="Twentieth Century"/>
                <a:ea typeface="Twentieth Century"/>
                <a:cs typeface="Twentieth Century"/>
                <a:sym typeface="Twentieth Century"/>
              </a:endParaRPr>
            </a:p>
          </p:txBody>
        </p:sp>
      </p:grpSp>
      <p:grpSp>
        <p:nvGrpSpPr>
          <p:cNvPr id="145" name="Google Shape;145;p5"/>
          <p:cNvGrpSpPr/>
          <p:nvPr/>
        </p:nvGrpSpPr>
        <p:grpSpPr>
          <a:xfrm>
            <a:off x="8163984" y="1985881"/>
            <a:ext cx="702733" cy="694481"/>
            <a:chOff x="8163984" y="1985881"/>
            <a:chExt cx="702733" cy="694481"/>
          </a:xfrm>
        </p:grpSpPr>
        <p:sp>
          <p:nvSpPr>
            <p:cNvPr id="146" name="Google Shape;146;p5"/>
            <p:cNvSpPr/>
            <p:nvPr/>
          </p:nvSpPr>
          <p:spPr>
            <a:xfrm>
              <a:off x="8163984" y="1985881"/>
              <a:ext cx="702733" cy="694481"/>
            </a:xfrm>
            <a:custGeom>
              <a:rect b="b" l="l" r="r" t="t"/>
              <a:pathLst>
                <a:path extrusionOk="0" h="263" w="267">
                  <a:moveTo>
                    <a:pt x="267" y="218"/>
                  </a:moveTo>
                  <a:cubicBezTo>
                    <a:pt x="267" y="243"/>
                    <a:pt x="247" y="263"/>
                    <a:pt x="222" y="263"/>
                  </a:cubicBezTo>
                  <a:cubicBezTo>
                    <a:pt x="46" y="263"/>
                    <a:pt x="46" y="263"/>
                    <a:pt x="46" y="263"/>
                  </a:cubicBezTo>
                  <a:cubicBezTo>
                    <a:pt x="21" y="263"/>
                    <a:pt x="0" y="243"/>
                    <a:pt x="0" y="218"/>
                  </a:cubicBezTo>
                  <a:cubicBezTo>
                    <a:pt x="0" y="46"/>
                    <a:pt x="0" y="46"/>
                    <a:pt x="0" y="46"/>
                  </a:cubicBezTo>
                  <a:cubicBezTo>
                    <a:pt x="0" y="21"/>
                    <a:pt x="21" y="0"/>
                    <a:pt x="46" y="0"/>
                  </a:cubicBezTo>
                  <a:cubicBezTo>
                    <a:pt x="222" y="0"/>
                    <a:pt x="222" y="0"/>
                    <a:pt x="222" y="0"/>
                  </a:cubicBezTo>
                  <a:cubicBezTo>
                    <a:pt x="247" y="0"/>
                    <a:pt x="267" y="21"/>
                    <a:pt x="267" y="46"/>
                  </a:cubicBezTo>
                  <a:lnTo>
                    <a:pt x="267" y="218"/>
                  </a:lnTo>
                  <a:close/>
                </a:path>
              </a:pathLst>
            </a:custGeom>
            <a:solidFill>
              <a:srgbClr val="099900"/>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47" name="Google Shape;147;p5"/>
            <p:cNvSpPr/>
            <p:nvPr/>
          </p:nvSpPr>
          <p:spPr>
            <a:xfrm>
              <a:off x="8365069" y="2144679"/>
              <a:ext cx="294217" cy="374767"/>
            </a:xfrm>
            <a:custGeom>
              <a:rect b="b" l="l" r="r" t="t"/>
              <a:pathLst>
                <a:path extrusionOk="0" h="142" w="111">
                  <a:moveTo>
                    <a:pt x="99" y="127"/>
                  </a:moveTo>
                  <a:cubicBezTo>
                    <a:pt x="97" y="130"/>
                    <a:pt x="94" y="132"/>
                    <a:pt x="90" y="134"/>
                  </a:cubicBezTo>
                  <a:cubicBezTo>
                    <a:pt x="82" y="139"/>
                    <a:pt x="72" y="142"/>
                    <a:pt x="62" y="141"/>
                  </a:cubicBezTo>
                  <a:cubicBezTo>
                    <a:pt x="52" y="140"/>
                    <a:pt x="43" y="136"/>
                    <a:pt x="35" y="129"/>
                  </a:cubicBezTo>
                  <a:cubicBezTo>
                    <a:pt x="35" y="129"/>
                    <a:pt x="35" y="129"/>
                    <a:pt x="35" y="129"/>
                  </a:cubicBezTo>
                  <a:cubicBezTo>
                    <a:pt x="35" y="129"/>
                    <a:pt x="35" y="129"/>
                    <a:pt x="35" y="129"/>
                  </a:cubicBezTo>
                  <a:cubicBezTo>
                    <a:pt x="33" y="127"/>
                    <a:pt x="30" y="124"/>
                    <a:pt x="28" y="120"/>
                  </a:cubicBezTo>
                  <a:cubicBezTo>
                    <a:pt x="13" y="95"/>
                    <a:pt x="13" y="95"/>
                    <a:pt x="13" y="95"/>
                  </a:cubicBezTo>
                  <a:cubicBezTo>
                    <a:pt x="13" y="95"/>
                    <a:pt x="13" y="95"/>
                    <a:pt x="13" y="95"/>
                  </a:cubicBezTo>
                  <a:cubicBezTo>
                    <a:pt x="5" y="80"/>
                    <a:pt x="5" y="80"/>
                    <a:pt x="5" y="80"/>
                  </a:cubicBezTo>
                  <a:cubicBezTo>
                    <a:pt x="0" y="72"/>
                    <a:pt x="5" y="61"/>
                    <a:pt x="15" y="60"/>
                  </a:cubicBezTo>
                  <a:cubicBezTo>
                    <a:pt x="19" y="60"/>
                    <a:pt x="25" y="61"/>
                    <a:pt x="28" y="66"/>
                  </a:cubicBezTo>
                  <a:cubicBezTo>
                    <a:pt x="29" y="67"/>
                    <a:pt x="29" y="67"/>
                    <a:pt x="29" y="67"/>
                  </a:cubicBezTo>
                  <a:cubicBezTo>
                    <a:pt x="30" y="69"/>
                    <a:pt x="30" y="69"/>
                    <a:pt x="30" y="69"/>
                  </a:cubicBezTo>
                  <a:cubicBezTo>
                    <a:pt x="30" y="22"/>
                    <a:pt x="30" y="22"/>
                    <a:pt x="30" y="22"/>
                  </a:cubicBezTo>
                  <a:cubicBezTo>
                    <a:pt x="30" y="12"/>
                    <a:pt x="41" y="6"/>
                    <a:pt x="49" y="11"/>
                  </a:cubicBezTo>
                  <a:cubicBezTo>
                    <a:pt x="52" y="0"/>
                    <a:pt x="70" y="0"/>
                    <a:pt x="73" y="11"/>
                  </a:cubicBezTo>
                  <a:cubicBezTo>
                    <a:pt x="81" y="6"/>
                    <a:pt x="92" y="12"/>
                    <a:pt x="92" y="22"/>
                  </a:cubicBezTo>
                  <a:cubicBezTo>
                    <a:pt x="92" y="22"/>
                    <a:pt x="92" y="22"/>
                    <a:pt x="92" y="22"/>
                  </a:cubicBezTo>
                  <a:cubicBezTo>
                    <a:pt x="93" y="22"/>
                    <a:pt x="93" y="22"/>
                    <a:pt x="93" y="22"/>
                  </a:cubicBezTo>
                  <a:cubicBezTo>
                    <a:pt x="101" y="19"/>
                    <a:pt x="111" y="24"/>
                    <a:pt x="111" y="34"/>
                  </a:cubicBezTo>
                  <a:cubicBezTo>
                    <a:pt x="111" y="97"/>
                    <a:pt x="111" y="97"/>
                    <a:pt x="111" y="97"/>
                  </a:cubicBezTo>
                  <a:cubicBezTo>
                    <a:pt x="111" y="102"/>
                    <a:pt x="110" y="108"/>
                    <a:pt x="108" y="113"/>
                  </a:cubicBezTo>
                  <a:cubicBezTo>
                    <a:pt x="106" y="118"/>
                    <a:pt x="103" y="122"/>
                    <a:pt x="99" y="127"/>
                  </a:cubicBezTo>
                  <a:close/>
                  <a:moveTo>
                    <a:pt x="85" y="126"/>
                  </a:moveTo>
                  <a:cubicBezTo>
                    <a:pt x="85" y="126"/>
                    <a:pt x="85" y="126"/>
                    <a:pt x="85" y="126"/>
                  </a:cubicBezTo>
                  <a:cubicBezTo>
                    <a:pt x="88" y="124"/>
                    <a:pt x="90" y="122"/>
                    <a:pt x="92" y="120"/>
                  </a:cubicBezTo>
                  <a:cubicBezTo>
                    <a:pt x="95" y="117"/>
                    <a:pt x="97" y="113"/>
                    <a:pt x="98" y="109"/>
                  </a:cubicBezTo>
                  <a:cubicBezTo>
                    <a:pt x="100" y="105"/>
                    <a:pt x="101" y="101"/>
                    <a:pt x="101" y="97"/>
                  </a:cubicBezTo>
                  <a:cubicBezTo>
                    <a:pt x="101" y="34"/>
                    <a:pt x="101" y="34"/>
                    <a:pt x="101" y="34"/>
                  </a:cubicBezTo>
                  <a:cubicBezTo>
                    <a:pt x="101" y="30"/>
                    <a:pt x="95" y="30"/>
                    <a:pt x="95" y="34"/>
                  </a:cubicBezTo>
                  <a:cubicBezTo>
                    <a:pt x="95" y="64"/>
                    <a:pt x="95" y="64"/>
                    <a:pt x="95" y="64"/>
                  </a:cubicBezTo>
                  <a:cubicBezTo>
                    <a:pt x="95" y="72"/>
                    <a:pt x="82" y="72"/>
                    <a:pt x="82" y="64"/>
                  </a:cubicBezTo>
                  <a:cubicBezTo>
                    <a:pt x="82" y="22"/>
                    <a:pt x="82" y="22"/>
                    <a:pt x="82" y="22"/>
                  </a:cubicBezTo>
                  <a:cubicBezTo>
                    <a:pt x="82" y="18"/>
                    <a:pt x="77" y="18"/>
                    <a:pt x="77" y="22"/>
                  </a:cubicBezTo>
                  <a:cubicBezTo>
                    <a:pt x="77" y="64"/>
                    <a:pt x="77" y="64"/>
                    <a:pt x="77" y="64"/>
                  </a:cubicBezTo>
                  <a:cubicBezTo>
                    <a:pt x="77" y="72"/>
                    <a:pt x="64" y="72"/>
                    <a:pt x="64" y="64"/>
                  </a:cubicBezTo>
                  <a:cubicBezTo>
                    <a:pt x="64" y="15"/>
                    <a:pt x="64" y="15"/>
                    <a:pt x="64" y="15"/>
                  </a:cubicBezTo>
                  <a:cubicBezTo>
                    <a:pt x="64" y="12"/>
                    <a:pt x="58" y="12"/>
                    <a:pt x="58" y="15"/>
                  </a:cubicBezTo>
                  <a:cubicBezTo>
                    <a:pt x="58" y="64"/>
                    <a:pt x="58" y="64"/>
                    <a:pt x="58" y="64"/>
                  </a:cubicBezTo>
                  <a:cubicBezTo>
                    <a:pt x="58" y="72"/>
                    <a:pt x="45" y="72"/>
                    <a:pt x="45" y="64"/>
                  </a:cubicBezTo>
                  <a:cubicBezTo>
                    <a:pt x="45" y="22"/>
                    <a:pt x="45" y="22"/>
                    <a:pt x="45" y="22"/>
                  </a:cubicBezTo>
                  <a:cubicBezTo>
                    <a:pt x="45" y="18"/>
                    <a:pt x="40" y="18"/>
                    <a:pt x="40" y="22"/>
                  </a:cubicBezTo>
                  <a:cubicBezTo>
                    <a:pt x="40" y="80"/>
                    <a:pt x="40" y="80"/>
                    <a:pt x="40" y="80"/>
                  </a:cubicBezTo>
                  <a:cubicBezTo>
                    <a:pt x="40" y="87"/>
                    <a:pt x="30" y="90"/>
                    <a:pt x="27" y="84"/>
                  </a:cubicBezTo>
                  <a:cubicBezTo>
                    <a:pt x="20" y="72"/>
                    <a:pt x="20" y="72"/>
                    <a:pt x="20" y="72"/>
                  </a:cubicBezTo>
                  <a:cubicBezTo>
                    <a:pt x="17" y="68"/>
                    <a:pt x="11" y="71"/>
                    <a:pt x="13" y="75"/>
                  </a:cubicBezTo>
                  <a:cubicBezTo>
                    <a:pt x="22" y="90"/>
                    <a:pt x="22" y="90"/>
                    <a:pt x="22" y="90"/>
                  </a:cubicBezTo>
                  <a:cubicBezTo>
                    <a:pt x="22" y="90"/>
                    <a:pt x="22" y="90"/>
                    <a:pt x="22" y="90"/>
                  </a:cubicBezTo>
                  <a:cubicBezTo>
                    <a:pt x="36" y="115"/>
                    <a:pt x="36" y="115"/>
                    <a:pt x="36" y="115"/>
                  </a:cubicBezTo>
                  <a:cubicBezTo>
                    <a:pt x="38" y="118"/>
                    <a:pt x="40" y="120"/>
                    <a:pt x="42" y="122"/>
                  </a:cubicBezTo>
                  <a:cubicBezTo>
                    <a:pt x="42" y="122"/>
                    <a:pt x="42" y="122"/>
                    <a:pt x="42" y="122"/>
                  </a:cubicBezTo>
                  <a:cubicBezTo>
                    <a:pt x="48" y="127"/>
                    <a:pt x="55" y="130"/>
                    <a:pt x="63" y="131"/>
                  </a:cubicBezTo>
                  <a:cubicBezTo>
                    <a:pt x="71" y="132"/>
                    <a:pt x="78" y="130"/>
                    <a:pt x="85" y="12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7F7F7F"/>
                </a:solidFill>
                <a:latin typeface="Twentieth Century"/>
                <a:ea typeface="Twentieth Century"/>
                <a:cs typeface="Twentieth Century"/>
                <a:sym typeface="Twentieth Century"/>
              </a:endParaRPr>
            </a:p>
          </p:txBody>
        </p:sp>
      </p:grpSp>
      <p:grpSp>
        <p:nvGrpSpPr>
          <p:cNvPr id="148" name="Google Shape;148;p5"/>
          <p:cNvGrpSpPr/>
          <p:nvPr/>
        </p:nvGrpSpPr>
        <p:grpSpPr>
          <a:xfrm>
            <a:off x="8163984" y="4181541"/>
            <a:ext cx="702733" cy="694481"/>
            <a:chOff x="8163984" y="4181541"/>
            <a:chExt cx="702733" cy="694481"/>
          </a:xfrm>
        </p:grpSpPr>
        <p:sp>
          <p:nvSpPr>
            <p:cNvPr id="149" name="Google Shape;149;p5"/>
            <p:cNvSpPr/>
            <p:nvPr/>
          </p:nvSpPr>
          <p:spPr>
            <a:xfrm>
              <a:off x="8163984" y="4181541"/>
              <a:ext cx="702733" cy="694481"/>
            </a:xfrm>
            <a:custGeom>
              <a:rect b="b" l="l" r="r" t="t"/>
              <a:pathLst>
                <a:path extrusionOk="0" h="263" w="267">
                  <a:moveTo>
                    <a:pt x="267" y="218"/>
                  </a:moveTo>
                  <a:cubicBezTo>
                    <a:pt x="267" y="243"/>
                    <a:pt x="247" y="263"/>
                    <a:pt x="222" y="263"/>
                  </a:cubicBezTo>
                  <a:cubicBezTo>
                    <a:pt x="46" y="263"/>
                    <a:pt x="46" y="263"/>
                    <a:pt x="46" y="263"/>
                  </a:cubicBezTo>
                  <a:cubicBezTo>
                    <a:pt x="21" y="263"/>
                    <a:pt x="0" y="243"/>
                    <a:pt x="0" y="218"/>
                  </a:cubicBezTo>
                  <a:cubicBezTo>
                    <a:pt x="0" y="46"/>
                    <a:pt x="0" y="46"/>
                    <a:pt x="0" y="46"/>
                  </a:cubicBezTo>
                  <a:cubicBezTo>
                    <a:pt x="0" y="21"/>
                    <a:pt x="21" y="0"/>
                    <a:pt x="46" y="0"/>
                  </a:cubicBezTo>
                  <a:cubicBezTo>
                    <a:pt x="222" y="0"/>
                    <a:pt x="222" y="0"/>
                    <a:pt x="222" y="0"/>
                  </a:cubicBezTo>
                  <a:cubicBezTo>
                    <a:pt x="247" y="0"/>
                    <a:pt x="267" y="21"/>
                    <a:pt x="267" y="46"/>
                  </a:cubicBezTo>
                  <a:lnTo>
                    <a:pt x="267" y="218"/>
                  </a:lnTo>
                  <a:close/>
                </a:path>
              </a:pathLst>
            </a:cu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50" name="Google Shape;150;p5"/>
            <p:cNvSpPr/>
            <p:nvPr/>
          </p:nvSpPr>
          <p:spPr>
            <a:xfrm>
              <a:off x="8390469" y="4361514"/>
              <a:ext cx="249767" cy="336653"/>
            </a:xfrm>
            <a:custGeom>
              <a:rect b="b" l="l" r="r" t="t"/>
              <a:pathLst>
                <a:path extrusionOk="0" h="128" w="95">
                  <a:moveTo>
                    <a:pt x="48" y="0"/>
                  </a:moveTo>
                  <a:cubicBezTo>
                    <a:pt x="56" y="0"/>
                    <a:pt x="64" y="3"/>
                    <a:pt x="70" y="9"/>
                  </a:cubicBezTo>
                  <a:cubicBezTo>
                    <a:pt x="75" y="14"/>
                    <a:pt x="79" y="22"/>
                    <a:pt x="79" y="31"/>
                  </a:cubicBezTo>
                  <a:cubicBezTo>
                    <a:pt x="79" y="59"/>
                    <a:pt x="79" y="59"/>
                    <a:pt x="79" y="59"/>
                  </a:cubicBezTo>
                  <a:cubicBezTo>
                    <a:pt x="79" y="67"/>
                    <a:pt x="75" y="75"/>
                    <a:pt x="70" y="81"/>
                  </a:cubicBezTo>
                  <a:cubicBezTo>
                    <a:pt x="70" y="81"/>
                    <a:pt x="70" y="81"/>
                    <a:pt x="70" y="81"/>
                  </a:cubicBezTo>
                  <a:cubicBezTo>
                    <a:pt x="64" y="86"/>
                    <a:pt x="56" y="90"/>
                    <a:pt x="48" y="90"/>
                  </a:cubicBezTo>
                  <a:cubicBezTo>
                    <a:pt x="39" y="90"/>
                    <a:pt x="31" y="86"/>
                    <a:pt x="26" y="81"/>
                  </a:cubicBezTo>
                  <a:cubicBezTo>
                    <a:pt x="26" y="81"/>
                    <a:pt x="26" y="81"/>
                    <a:pt x="26" y="81"/>
                  </a:cubicBezTo>
                  <a:cubicBezTo>
                    <a:pt x="20" y="75"/>
                    <a:pt x="17" y="67"/>
                    <a:pt x="17" y="59"/>
                  </a:cubicBezTo>
                  <a:cubicBezTo>
                    <a:pt x="17" y="31"/>
                    <a:pt x="17" y="31"/>
                    <a:pt x="17" y="31"/>
                  </a:cubicBezTo>
                  <a:cubicBezTo>
                    <a:pt x="17" y="22"/>
                    <a:pt x="20" y="14"/>
                    <a:pt x="26" y="9"/>
                  </a:cubicBezTo>
                  <a:cubicBezTo>
                    <a:pt x="31" y="3"/>
                    <a:pt x="39" y="0"/>
                    <a:pt x="48" y="0"/>
                  </a:cubicBezTo>
                  <a:close/>
                  <a:moveTo>
                    <a:pt x="27" y="42"/>
                  </a:moveTo>
                  <a:cubicBezTo>
                    <a:pt x="27" y="42"/>
                    <a:pt x="27" y="42"/>
                    <a:pt x="27" y="42"/>
                  </a:cubicBezTo>
                  <a:cubicBezTo>
                    <a:pt x="69" y="42"/>
                    <a:pt x="69" y="42"/>
                    <a:pt x="69" y="42"/>
                  </a:cubicBezTo>
                  <a:cubicBezTo>
                    <a:pt x="69" y="31"/>
                    <a:pt x="69" y="31"/>
                    <a:pt x="69" y="31"/>
                  </a:cubicBezTo>
                  <a:cubicBezTo>
                    <a:pt x="69" y="25"/>
                    <a:pt x="66" y="20"/>
                    <a:pt x="63" y="16"/>
                  </a:cubicBezTo>
                  <a:cubicBezTo>
                    <a:pt x="59" y="12"/>
                    <a:pt x="53" y="10"/>
                    <a:pt x="48" y="10"/>
                  </a:cubicBezTo>
                  <a:cubicBezTo>
                    <a:pt x="42" y="10"/>
                    <a:pt x="37" y="12"/>
                    <a:pt x="33" y="16"/>
                  </a:cubicBezTo>
                  <a:cubicBezTo>
                    <a:pt x="29" y="20"/>
                    <a:pt x="27" y="25"/>
                    <a:pt x="27" y="31"/>
                  </a:cubicBezTo>
                  <a:cubicBezTo>
                    <a:pt x="27" y="42"/>
                    <a:pt x="27" y="42"/>
                    <a:pt x="27" y="42"/>
                  </a:cubicBezTo>
                  <a:close/>
                  <a:moveTo>
                    <a:pt x="69" y="48"/>
                  </a:moveTo>
                  <a:cubicBezTo>
                    <a:pt x="69" y="48"/>
                    <a:pt x="69" y="48"/>
                    <a:pt x="69" y="48"/>
                  </a:cubicBezTo>
                  <a:cubicBezTo>
                    <a:pt x="27" y="48"/>
                    <a:pt x="27" y="48"/>
                    <a:pt x="27" y="48"/>
                  </a:cubicBezTo>
                  <a:cubicBezTo>
                    <a:pt x="27" y="59"/>
                    <a:pt x="27" y="59"/>
                    <a:pt x="27" y="59"/>
                  </a:cubicBezTo>
                  <a:cubicBezTo>
                    <a:pt x="27" y="65"/>
                    <a:pt x="29" y="70"/>
                    <a:pt x="33" y="74"/>
                  </a:cubicBezTo>
                  <a:cubicBezTo>
                    <a:pt x="33" y="74"/>
                    <a:pt x="33" y="74"/>
                    <a:pt x="33" y="74"/>
                  </a:cubicBezTo>
                  <a:cubicBezTo>
                    <a:pt x="37" y="78"/>
                    <a:pt x="42" y="80"/>
                    <a:pt x="48" y="80"/>
                  </a:cubicBezTo>
                  <a:cubicBezTo>
                    <a:pt x="53" y="80"/>
                    <a:pt x="59" y="78"/>
                    <a:pt x="63" y="74"/>
                  </a:cubicBezTo>
                  <a:cubicBezTo>
                    <a:pt x="66" y="70"/>
                    <a:pt x="69" y="65"/>
                    <a:pt x="69" y="59"/>
                  </a:cubicBezTo>
                  <a:cubicBezTo>
                    <a:pt x="69" y="48"/>
                    <a:pt x="69" y="48"/>
                    <a:pt x="69" y="48"/>
                  </a:cubicBezTo>
                  <a:close/>
                  <a:moveTo>
                    <a:pt x="18" y="128"/>
                  </a:moveTo>
                  <a:cubicBezTo>
                    <a:pt x="18" y="128"/>
                    <a:pt x="18" y="128"/>
                    <a:pt x="18" y="128"/>
                  </a:cubicBezTo>
                  <a:cubicBezTo>
                    <a:pt x="47" y="128"/>
                    <a:pt x="47" y="128"/>
                    <a:pt x="47" y="128"/>
                  </a:cubicBezTo>
                  <a:cubicBezTo>
                    <a:pt x="48" y="128"/>
                    <a:pt x="48" y="128"/>
                    <a:pt x="48" y="128"/>
                  </a:cubicBezTo>
                  <a:cubicBezTo>
                    <a:pt x="48" y="128"/>
                    <a:pt x="48" y="128"/>
                    <a:pt x="48" y="128"/>
                  </a:cubicBezTo>
                  <a:cubicBezTo>
                    <a:pt x="77" y="128"/>
                    <a:pt x="77" y="128"/>
                    <a:pt x="77" y="128"/>
                  </a:cubicBezTo>
                  <a:cubicBezTo>
                    <a:pt x="80" y="128"/>
                    <a:pt x="82" y="126"/>
                    <a:pt x="82" y="123"/>
                  </a:cubicBezTo>
                  <a:cubicBezTo>
                    <a:pt x="82" y="120"/>
                    <a:pt x="80" y="118"/>
                    <a:pt x="77" y="118"/>
                  </a:cubicBezTo>
                  <a:cubicBezTo>
                    <a:pt x="53" y="118"/>
                    <a:pt x="53" y="118"/>
                    <a:pt x="53" y="118"/>
                  </a:cubicBezTo>
                  <a:cubicBezTo>
                    <a:pt x="53" y="106"/>
                    <a:pt x="53" y="106"/>
                    <a:pt x="53" y="106"/>
                  </a:cubicBezTo>
                  <a:cubicBezTo>
                    <a:pt x="64" y="105"/>
                    <a:pt x="74" y="100"/>
                    <a:pt x="81" y="92"/>
                  </a:cubicBezTo>
                  <a:cubicBezTo>
                    <a:pt x="86" y="88"/>
                    <a:pt x="89" y="83"/>
                    <a:pt x="91" y="77"/>
                  </a:cubicBezTo>
                  <a:cubicBezTo>
                    <a:pt x="94" y="71"/>
                    <a:pt x="95" y="65"/>
                    <a:pt x="95" y="59"/>
                  </a:cubicBezTo>
                  <a:cubicBezTo>
                    <a:pt x="95" y="45"/>
                    <a:pt x="95" y="45"/>
                    <a:pt x="95" y="45"/>
                  </a:cubicBezTo>
                  <a:cubicBezTo>
                    <a:pt x="95" y="42"/>
                    <a:pt x="93" y="40"/>
                    <a:pt x="90" y="40"/>
                  </a:cubicBezTo>
                  <a:cubicBezTo>
                    <a:pt x="87" y="40"/>
                    <a:pt x="85" y="42"/>
                    <a:pt x="85" y="45"/>
                  </a:cubicBezTo>
                  <a:cubicBezTo>
                    <a:pt x="85" y="59"/>
                    <a:pt x="85" y="59"/>
                    <a:pt x="85" y="59"/>
                  </a:cubicBezTo>
                  <a:cubicBezTo>
                    <a:pt x="85" y="64"/>
                    <a:pt x="84" y="69"/>
                    <a:pt x="82" y="73"/>
                  </a:cubicBezTo>
                  <a:cubicBezTo>
                    <a:pt x="80" y="78"/>
                    <a:pt x="78" y="82"/>
                    <a:pt x="74" y="86"/>
                  </a:cubicBezTo>
                  <a:cubicBezTo>
                    <a:pt x="67" y="92"/>
                    <a:pt x="58" y="97"/>
                    <a:pt x="48" y="97"/>
                  </a:cubicBezTo>
                  <a:cubicBezTo>
                    <a:pt x="43" y="97"/>
                    <a:pt x="38" y="96"/>
                    <a:pt x="33" y="94"/>
                  </a:cubicBezTo>
                  <a:cubicBezTo>
                    <a:pt x="29" y="92"/>
                    <a:pt x="25" y="89"/>
                    <a:pt x="21" y="86"/>
                  </a:cubicBezTo>
                  <a:cubicBezTo>
                    <a:pt x="18" y="82"/>
                    <a:pt x="15" y="78"/>
                    <a:pt x="13" y="73"/>
                  </a:cubicBezTo>
                  <a:cubicBezTo>
                    <a:pt x="11" y="69"/>
                    <a:pt x="10" y="64"/>
                    <a:pt x="10" y="59"/>
                  </a:cubicBezTo>
                  <a:cubicBezTo>
                    <a:pt x="10" y="45"/>
                    <a:pt x="10" y="45"/>
                    <a:pt x="10" y="45"/>
                  </a:cubicBezTo>
                  <a:cubicBezTo>
                    <a:pt x="10" y="42"/>
                    <a:pt x="8" y="40"/>
                    <a:pt x="5" y="40"/>
                  </a:cubicBezTo>
                  <a:cubicBezTo>
                    <a:pt x="2" y="40"/>
                    <a:pt x="0" y="42"/>
                    <a:pt x="0" y="45"/>
                  </a:cubicBezTo>
                  <a:cubicBezTo>
                    <a:pt x="0" y="59"/>
                    <a:pt x="0" y="59"/>
                    <a:pt x="0" y="59"/>
                  </a:cubicBezTo>
                  <a:cubicBezTo>
                    <a:pt x="0" y="65"/>
                    <a:pt x="2" y="71"/>
                    <a:pt x="4" y="77"/>
                  </a:cubicBezTo>
                  <a:cubicBezTo>
                    <a:pt x="6" y="83"/>
                    <a:pt x="10" y="88"/>
                    <a:pt x="14" y="92"/>
                  </a:cubicBezTo>
                  <a:cubicBezTo>
                    <a:pt x="19" y="97"/>
                    <a:pt x="24" y="100"/>
                    <a:pt x="30" y="103"/>
                  </a:cubicBezTo>
                  <a:cubicBezTo>
                    <a:pt x="34" y="104"/>
                    <a:pt x="38" y="106"/>
                    <a:pt x="43" y="106"/>
                  </a:cubicBezTo>
                  <a:cubicBezTo>
                    <a:pt x="43" y="118"/>
                    <a:pt x="43" y="118"/>
                    <a:pt x="43" y="118"/>
                  </a:cubicBezTo>
                  <a:cubicBezTo>
                    <a:pt x="18" y="118"/>
                    <a:pt x="18" y="118"/>
                    <a:pt x="18" y="118"/>
                  </a:cubicBezTo>
                  <a:cubicBezTo>
                    <a:pt x="16" y="118"/>
                    <a:pt x="14" y="120"/>
                    <a:pt x="14" y="123"/>
                  </a:cubicBezTo>
                  <a:cubicBezTo>
                    <a:pt x="14" y="126"/>
                    <a:pt x="16" y="128"/>
                    <a:pt x="18" y="12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7F7F7F"/>
                </a:solidFill>
                <a:latin typeface="Twentieth Century"/>
                <a:ea typeface="Twentieth Century"/>
                <a:cs typeface="Twentieth Century"/>
                <a:sym typeface="Twentieth Century"/>
              </a:endParaRPr>
            </a:p>
          </p:txBody>
        </p:sp>
      </p:grpSp>
      <p:grpSp>
        <p:nvGrpSpPr>
          <p:cNvPr id="151" name="Google Shape;151;p5"/>
          <p:cNvGrpSpPr/>
          <p:nvPr/>
        </p:nvGrpSpPr>
        <p:grpSpPr>
          <a:xfrm>
            <a:off x="3325284" y="3084770"/>
            <a:ext cx="702733" cy="692364"/>
            <a:chOff x="3325284" y="3084770"/>
            <a:chExt cx="702733" cy="692364"/>
          </a:xfrm>
        </p:grpSpPr>
        <p:sp>
          <p:nvSpPr>
            <p:cNvPr id="152" name="Google Shape;152;p5"/>
            <p:cNvSpPr/>
            <p:nvPr/>
          </p:nvSpPr>
          <p:spPr>
            <a:xfrm>
              <a:off x="3325284" y="3084770"/>
              <a:ext cx="702733" cy="692364"/>
            </a:xfrm>
            <a:custGeom>
              <a:rect b="b" l="l" r="r" t="t"/>
              <a:pathLst>
                <a:path extrusionOk="0" h="263" w="267">
                  <a:moveTo>
                    <a:pt x="0" y="218"/>
                  </a:moveTo>
                  <a:cubicBezTo>
                    <a:pt x="0" y="243"/>
                    <a:pt x="21" y="263"/>
                    <a:pt x="46" y="263"/>
                  </a:cubicBezTo>
                  <a:cubicBezTo>
                    <a:pt x="222" y="263"/>
                    <a:pt x="222" y="263"/>
                    <a:pt x="222" y="263"/>
                  </a:cubicBezTo>
                  <a:cubicBezTo>
                    <a:pt x="247" y="263"/>
                    <a:pt x="267" y="243"/>
                    <a:pt x="267" y="218"/>
                  </a:cubicBezTo>
                  <a:cubicBezTo>
                    <a:pt x="267" y="46"/>
                    <a:pt x="267" y="46"/>
                    <a:pt x="267" y="46"/>
                  </a:cubicBezTo>
                  <a:cubicBezTo>
                    <a:pt x="267" y="21"/>
                    <a:pt x="247" y="0"/>
                    <a:pt x="222" y="0"/>
                  </a:cubicBezTo>
                  <a:cubicBezTo>
                    <a:pt x="46" y="0"/>
                    <a:pt x="46" y="0"/>
                    <a:pt x="46" y="0"/>
                  </a:cubicBezTo>
                  <a:cubicBezTo>
                    <a:pt x="21" y="0"/>
                    <a:pt x="0" y="21"/>
                    <a:pt x="0" y="46"/>
                  </a:cubicBezTo>
                  <a:lnTo>
                    <a:pt x="0" y="218"/>
                  </a:lnTo>
                  <a:close/>
                </a:path>
              </a:pathLst>
            </a:custGeom>
            <a:solidFill>
              <a:srgbClr val="099900"/>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53" name="Google Shape;153;p5"/>
            <p:cNvSpPr/>
            <p:nvPr/>
          </p:nvSpPr>
          <p:spPr>
            <a:xfrm>
              <a:off x="3530602" y="3262624"/>
              <a:ext cx="294217" cy="338771"/>
            </a:xfrm>
            <a:custGeom>
              <a:rect b="b" l="l" r="r" t="t"/>
              <a:pathLst>
                <a:path extrusionOk="0" h="128" w="112">
                  <a:moveTo>
                    <a:pt x="84" y="92"/>
                  </a:moveTo>
                  <a:cubicBezTo>
                    <a:pt x="27" y="92"/>
                    <a:pt x="27" y="92"/>
                    <a:pt x="27" y="92"/>
                  </a:cubicBezTo>
                  <a:cubicBezTo>
                    <a:pt x="25" y="92"/>
                    <a:pt x="24" y="93"/>
                    <a:pt x="24" y="95"/>
                  </a:cubicBezTo>
                  <a:cubicBezTo>
                    <a:pt x="24" y="96"/>
                    <a:pt x="25" y="98"/>
                    <a:pt x="27" y="98"/>
                  </a:cubicBezTo>
                  <a:cubicBezTo>
                    <a:pt x="84" y="98"/>
                    <a:pt x="84" y="98"/>
                    <a:pt x="84" y="98"/>
                  </a:cubicBezTo>
                  <a:cubicBezTo>
                    <a:pt x="86" y="98"/>
                    <a:pt x="87" y="96"/>
                    <a:pt x="87" y="95"/>
                  </a:cubicBezTo>
                  <a:cubicBezTo>
                    <a:pt x="87" y="93"/>
                    <a:pt x="86" y="92"/>
                    <a:pt x="84" y="92"/>
                  </a:cubicBezTo>
                  <a:close/>
                  <a:moveTo>
                    <a:pt x="24" y="53"/>
                  </a:moveTo>
                  <a:cubicBezTo>
                    <a:pt x="24" y="53"/>
                    <a:pt x="24" y="53"/>
                    <a:pt x="24" y="53"/>
                  </a:cubicBezTo>
                  <a:cubicBezTo>
                    <a:pt x="24" y="55"/>
                    <a:pt x="25" y="56"/>
                    <a:pt x="27" y="56"/>
                  </a:cubicBezTo>
                  <a:cubicBezTo>
                    <a:pt x="84" y="56"/>
                    <a:pt x="84" y="56"/>
                    <a:pt x="84" y="56"/>
                  </a:cubicBezTo>
                  <a:cubicBezTo>
                    <a:pt x="86" y="56"/>
                    <a:pt x="87" y="55"/>
                    <a:pt x="87" y="53"/>
                  </a:cubicBezTo>
                  <a:cubicBezTo>
                    <a:pt x="87" y="52"/>
                    <a:pt x="86" y="50"/>
                    <a:pt x="84" y="50"/>
                  </a:cubicBezTo>
                  <a:cubicBezTo>
                    <a:pt x="27" y="50"/>
                    <a:pt x="27" y="50"/>
                    <a:pt x="27" y="50"/>
                  </a:cubicBezTo>
                  <a:cubicBezTo>
                    <a:pt x="25" y="50"/>
                    <a:pt x="24" y="52"/>
                    <a:pt x="24" y="53"/>
                  </a:cubicBezTo>
                  <a:close/>
                  <a:moveTo>
                    <a:pt x="110" y="37"/>
                  </a:moveTo>
                  <a:cubicBezTo>
                    <a:pt x="110" y="37"/>
                    <a:pt x="110" y="37"/>
                    <a:pt x="110" y="37"/>
                  </a:cubicBezTo>
                  <a:cubicBezTo>
                    <a:pt x="75" y="1"/>
                    <a:pt x="75" y="1"/>
                    <a:pt x="75" y="1"/>
                  </a:cubicBezTo>
                  <a:cubicBezTo>
                    <a:pt x="74" y="0"/>
                    <a:pt x="73" y="0"/>
                    <a:pt x="71" y="0"/>
                  </a:cubicBezTo>
                  <a:cubicBezTo>
                    <a:pt x="13" y="0"/>
                    <a:pt x="13" y="0"/>
                    <a:pt x="13" y="0"/>
                  </a:cubicBezTo>
                  <a:cubicBezTo>
                    <a:pt x="9" y="0"/>
                    <a:pt x="6" y="1"/>
                    <a:pt x="3" y="4"/>
                  </a:cubicBezTo>
                  <a:cubicBezTo>
                    <a:pt x="1" y="6"/>
                    <a:pt x="0" y="9"/>
                    <a:pt x="0" y="13"/>
                  </a:cubicBezTo>
                  <a:cubicBezTo>
                    <a:pt x="0" y="115"/>
                    <a:pt x="0" y="115"/>
                    <a:pt x="0" y="115"/>
                  </a:cubicBezTo>
                  <a:cubicBezTo>
                    <a:pt x="0" y="118"/>
                    <a:pt x="1" y="122"/>
                    <a:pt x="3" y="124"/>
                  </a:cubicBezTo>
                  <a:cubicBezTo>
                    <a:pt x="4" y="124"/>
                    <a:pt x="4" y="124"/>
                    <a:pt x="4" y="124"/>
                  </a:cubicBezTo>
                  <a:cubicBezTo>
                    <a:pt x="6" y="126"/>
                    <a:pt x="9" y="128"/>
                    <a:pt x="13" y="128"/>
                  </a:cubicBezTo>
                  <a:cubicBezTo>
                    <a:pt x="99" y="128"/>
                    <a:pt x="99" y="128"/>
                    <a:pt x="99" y="128"/>
                  </a:cubicBezTo>
                  <a:cubicBezTo>
                    <a:pt x="102" y="128"/>
                    <a:pt x="105" y="126"/>
                    <a:pt x="108" y="124"/>
                  </a:cubicBezTo>
                  <a:cubicBezTo>
                    <a:pt x="108" y="124"/>
                    <a:pt x="108" y="124"/>
                    <a:pt x="108" y="124"/>
                  </a:cubicBezTo>
                  <a:cubicBezTo>
                    <a:pt x="110" y="122"/>
                    <a:pt x="112" y="118"/>
                    <a:pt x="112" y="115"/>
                  </a:cubicBezTo>
                  <a:cubicBezTo>
                    <a:pt x="112" y="40"/>
                    <a:pt x="112" y="40"/>
                    <a:pt x="112" y="40"/>
                  </a:cubicBezTo>
                  <a:cubicBezTo>
                    <a:pt x="112" y="39"/>
                    <a:pt x="111" y="38"/>
                    <a:pt x="110" y="37"/>
                  </a:cubicBezTo>
                  <a:close/>
                  <a:moveTo>
                    <a:pt x="74" y="15"/>
                  </a:moveTo>
                  <a:cubicBezTo>
                    <a:pt x="74" y="15"/>
                    <a:pt x="74" y="15"/>
                    <a:pt x="74" y="15"/>
                  </a:cubicBezTo>
                  <a:cubicBezTo>
                    <a:pt x="97" y="37"/>
                    <a:pt x="97" y="37"/>
                    <a:pt x="97" y="37"/>
                  </a:cubicBezTo>
                  <a:cubicBezTo>
                    <a:pt x="79" y="37"/>
                    <a:pt x="79" y="37"/>
                    <a:pt x="79" y="37"/>
                  </a:cubicBezTo>
                  <a:cubicBezTo>
                    <a:pt x="78" y="37"/>
                    <a:pt x="77" y="37"/>
                    <a:pt x="76" y="36"/>
                  </a:cubicBezTo>
                  <a:cubicBezTo>
                    <a:pt x="76" y="36"/>
                    <a:pt x="76" y="36"/>
                    <a:pt x="76" y="36"/>
                  </a:cubicBezTo>
                  <a:cubicBezTo>
                    <a:pt x="75" y="35"/>
                    <a:pt x="74" y="33"/>
                    <a:pt x="74" y="32"/>
                  </a:cubicBezTo>
                  <a:cubicBezTo>
                    <a:pt x="74" y="15"/>
                    <a:pt x="74" y="15"/>
                    <a:pt x="74" y="15"/>
                  </a:cubicBezTo>
                  <a:close/>
                  <a:moveTo>
                    <a:pt x="102" y="115"/>
                  </a:moveTo>
                  <a:cubicBezTo>
                    <a:pt x="102" y="115"/>
                    <a:pt x="102" y="115"/>
                    <a:pt x="102" y="115"/>
                  </a:cubicBezTo>
                  <a:cubicBezTo>
                    <a:pt x="102" y="116"/>
                    <a:pt x="101" y="116"/>
                    <a:pt x="101" y="117"/>
                  </a:cubicBezTo>
                  <a:cubicBezTo>
                    <a:pt x="101" y="117"/>
                    <a:pt x="101" y="117"/>
                    <a:pt x="101" y="117"/>
                  </a:cubicBezTo>
                  <a:cubicBezTo>
                    <a:pt x="100" y="118"/>
                    <a:pt x="99" y="118"/>
                    <a:pt x="99" y="118"/>
                  </a:cubicBezTo>
                  <a:cubicBezTo>
                    <a:pt x="13" y="118"/>
                    <a:pt x="13" y="118"/>
                    <a:pt x="13" y="118"/>
                  </a:cubicBezTo>
                  <a:cubicBezTo>
                    <a:pt x="12" y="118"/>
                    <a:pt x="11" y="118"/>
                    <a:pt x="10" y="117"/>
                  </a:cubicBezTo>
                  <a:cubicBezTo>
                    <a:pt x="10" y="116"/>
                    <a:pt x="9" y="116"/>
                    <a:pt x="9" y="115"/>
                  </a:cubicBezTo>
                  <a:cubicBezTo>
                    <a:pt x="9" y="13"/>
                    <a:pt x="9" y="13"/>
                    <a:pt x="9" y="13"/>
                  </a:cubicBezTo>
                  <a:cubicBezTo>
                    <a:pt x="9" y="12"/>
                    <a:pt x="10" y="11"/>
                    <a:pt x="10" y="11"/>
                  </a:cubicBezTo>
                  <a:cubicBezTo>
                    <a:pt x="11" y="10"/>
                    <a:pt x="12" y="10"/>
                    <a:pt x="13" y="10"/>
                  </a:cubicBezTo>
                  <a:cubicBezTo>
                    <a:pt x="68" y="10"/>
                    <a:pt x="68" y="10"/>
                    <a:pt x="68" y="10"/>
                  </a:cubicBezTo>
                  <a:cubicBezTo>
                    <a:pt x="68" y="32"/>
                    <a:pt x="68" y="32"/>
                    <a:pt x="68" y="32"/>
                  </a:cubicBezTo>
                  <a:cubicBezTo>
                    <a:pt x="68" y="35"/>
                    <a:pt x="69" y="38"/>
                    <a:pt x="71" y="40"/>
                  </a:cubicBezTo>
                  <a:cubicBezTo>
                    <a:pt x="72" y="40"/>
                    <a:pt x="72" y="40"/>
                    <a:pt x="72" y="40"/>
                  </a:cubicBezTo>
                  <a:cubicBezTo>
                    <a:pt x="73" y="42"/>
                    <a:pt x="76" y="43"/>
                    <a:pt x="79" y="43"/>
                  </a:cubicBezTo>
                  <a:cubicBezTo>
                    <a:pt x="102" y="43"/>
                    <a:pt x="102" y="43"/>
                    <a:pt x="102" y="43"/>
                  </a:cubicBezTo>
                  <a:cubicBezTo>
                    <a:pt x="102" y="115"/>
                    <a:pt x="102" y="115"/>
                    <a:pt x="102" y="115"/>
                  </a:cubicBezTo>
                  <a:close/>
                  <a:moveTo>
                    <a:pt x="84" y="71"/>
                  </a:moveTo>
                  <a:cubicBezTo>
                    <a:pt x="84" y="71"/>
                    <a:pt x="84" y="71"/>
                    <a:pt x="84" y="71"/>
                  </a:cubicBezTo>
                  <a:cubicBezTo>
                    <a:pt x="27" y="71"/>
                    <a:pt x="27" y="71"/>
                    <a:pt x="27" y="71"/>
                  </a:cubicBezTo>
                  <a:cubicBezTo>
                    <a:pt x="25" y="71"/>
                    <a:pt x="24" y="72"/>
                    <a:pt x="24" y="74"/>
                  </a:cubicBezTo>
                  <a:cubicBezTo>
                    <a:pt x="24" y="76"/>
                    <a:pt x="25" y="77"/>
                    <a:pt x="27" y="77"/>
                  </a:cubicBezTo>
                  <a:cubicBezTo>
                    <a:pt x="84" y="77"/>
                    <a:pt x="84" y="77"/>
                    <a:pt x="84" y="77"/>
                  </a:cubicBezTo>
                  <a:cubicBezTo>
                    <a:pt x="86" y="77"/>
                    <a:pt x="87" y="76"/>
                    <a:pt x="87" y="74"/>
                  </a:cubicBezTo>
                  <a:cubicBezTo>
                    <a:pt x="87" y="72"/>
                    <a:pt x="86" y="71"/>
                    <a:pt x="84" y="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7F7F7F"/>
                </a:solidFill>
                <a:latin typeface="Twentieth Century"/>
                <a:ea typeface="Twentieth Century"/>
                <a:cs typeface="Twentieth Century"/>
                <a:sym typeface="Twentieth Century"/>
              </a:endParaRPr>
            </a:p>
          </p:txBody>
        </p:sp>
      </p:grpSp>
      <p:grpSp>
        <p:nvGrpSpPr>
          <p:cNvPr id="154" name="Google Shape;154;p5"/>
          <p:cNvGrpSpPr/>
          <p:nvPr/>
        </p:nvGrpSpPr>
        <p:grpSpPr>
          <a:xfrm>
            <a:off x="3325284" y="4181541"/>
            <a:ext cx="702733" cy="694481"/>
            <a:chOff x="3325284" y="4181541"/>
            <a:chExt cx="702733" cy="694481"/>
          </a:xfrm>
        </p:grpSpPr>
        <p:sp>
          <p:nvSpPr>
            <p:cNvPr id="155" name="Google Shape;155;p5"/>
            <p:cNvSpPr/>
            <p:nvPr/>
          </p:nvSpPr>
          <p:spPr>
            <a:xfrm>
              <a:off x="3325284" y="4181541"/>
              <a:ext cx="702733" cy="694481"/>
            </a:xfrm>
            <a:custGeom>
              <a:rect b="b" l="l" r="r" t="t"/>
              <a:pathLst>
                <a:path extrusionOk="0" h="263" w="267">
                  <a:moveTo>
                    <a:pt x="0" y="218"/>
                  </a:moveTo>
                  <a:cubicBezTo>
                    <a:pt x="0" y="243"/>
                    <a:pt x="21" y="263"/>
                    <a:pt x="46" y="263"/>
                  </a:cubicBezTo>
                  <a:cubicBezTo>
                    <a:pt x="222" y="263"/>
                    <a:pt x="222" y="263"/>
                    <a:pt x="222" y="263"/>
                  </a:cubicBezTo>
                  <a:cubicBezTo>
                    <a:pt x="247" y="263"/>
                    <a:pt x="267" y="243"/>
                    <a:pt x="267" y="218"/>
                  </a:cubicBezTo>
                  <a:cubicBezTo>
                    <a:pt x="267" y="46"/>
                    <a:pt x="267" y="46"/>
                    <a:pt x="267" y="46"/>
                  </a:cubicBezTo>
                  <a:cubicBezTo>
                    <a:pt x="267" y="21"/>
                    <a:pt x="247" y="0"/>
                    <a:pt x="222" y="0"/>
                  </a:cubicBezTo>
                  <a:cubicBezTo>
                    <a:pt x="46" y="0"/>
                    <a:pt x="46" y="0"/>
                    <a:pt x="46" y="0"/>
                  </a:cubicBezTo>
                  <a:cubicBezTo>
                    <a:pt x="21" y="0"/>
                    <a:pt x="0" y="21"/>
                    <a:pt x="0" y="46"/>
                  </a:cubicBezTo>
                  <a:lnTo>
                    <a:pt x="0" y="218"/>
                  </a:lnTo>
                  <a:close/>
                </a:path>
              </a:pathLst>
            </a:cu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156" name="Google Shape;156;p5"/>
            <p:cNvSpPr/>
            <p:nvPr/>
          </p:nvSpPr>
          <p:spPr>
            <a:xfrm>
              <a:off x="3539069" y="4363631"/>
              <a:ext cx="277284" cy="330301"/>
            </a:xfrm>
            <a:custGeom>
              <a:rect b="b" l="l" r="r" t="t"/>
              <a:pathLst>
                <a:path extrusionOk="0" h="125" w="105">
                  <a:moveTo>
                    <a:pt x="89" y="2"/>
                  </a:moveTo>
                  <a:cubicBezTo>
                    <a:pt x="90" y="0"/>
                    <a:pt x="92" y="0"/>
                    <a:pt x="93" y="2"/>
                  </a:cubicBezTo>
                  <a:cubicBezTo>
                    <a:pt x="94" y="3"/>
                    <a:pt x="94" y="5"/>
                    <a:pt x="93" y="6"/>
                  </a:cubicBezTo>
                  <a:cubicBezTo>
                    <a:pt x="90" y="9"/>
                    <a:pt x="90" y="9"/>
                    <a:pt x="90" y="9"/>
                  </a:cubicBezTo>
                  <a:cubicBezTo>
                    <a:pt x="95" y="14"/>
                    <a:pt x="98" y="19"/>
                    <a:pt x="101" y="25"/>
                  </a:cubicBezTo>
                  <a:cubicBezTo>
                    <a:pt x="104" y="32"/>
                    <a:pt x="105" y="40"/>
                    <a:pt x="105" y="47"/>
                  </a:cubicBezTo>
                  <a:cubicBezTo>
                    <a:pt x="105" y="55"/>
                    <a:pt x="104" y="63"/>
                    <a:pt x="101" y="70"/>
                  </a:cubicBezTo>
                  <a:cubicBezTo>
                    <a:pt x="98" y="77"/>
                    <a:pt x="94" y="83"/>
                    <a:pt x="88" y="89"/>
                  </a:cubicBezTo>
                  <a:cubicBezTo>
                    <a:pt x="88" y="89"/>
                    <a:pt x="88" y="89"/>
                    <a:pt x="88" y="89"/>
                  </a:cubicBezTo>
                  <a:cubicBezTo>
                    <a:pt x="83" y="94"/>
                    <a:pt x="76" y="98"/>
                    <a:pt x="69" y="101"/>
                  </a:cubicBezTo>
                  <a:cubicBezTo>
                    <a:pt x="69" y="101"/>
                    <a:pt x="69" y="101"/>
                    <a:pt x="69" y="101"/>
                  </a:cubicBezTo>
                  <a:cubicBezTo>
                    <a:pt x="64" y="103"/>
                    <a:pt x="58" y="105"/>
                    <a:pt x="52" y="105"/>
                  </a:cubicBezTo>
                  <a:cubicBezTo>
                    <a:pt x="52" y="106"/>
                    <a:pt x="52" y="106"/>
                    <a:pt x="52" y="106"/>
                  </a:cubicBezTo>
                  <a:cubicBezTo>
                    <a:pt x="52" y="115"/>
                    <a:pt x="52" y="115"/>
                    <a:pt x="52" y="115"/>
                  </a:cubicBezTo>
                  <a:cubicBezTo>
                    <a:pt x="71" y="115"/>
                    <a:pt x="71" y="115"/>
                    <a:pt x="71" y="115"/>
                  </a:cubicBezTo>
                  <a:cubicBezTo>
                    <a:pt x="74" y="115"/>
                    <a:pt x="76" y="117"/>
                    <a:pt x="76" y="120"/>
                  </a:cubicBezTo>
                  <a:cubicBezTo>
                    <a:pt x="76" y="123"/>
                    <a:pt x="74" y="125"/>
                    <a:pt x="71" y="125"/>
                  </a:cubicBezTo>
                  <a:cubicBezTo>
                    <a:pt x="47" y="125"/>
                    <a:pt x="47" y="125"/>
                    <a:pt x="47" y="125"/>
                  </a:cubicBezTo>
                  <a:cubicBezTo>
                    <a:pt x="47" y="125"/>
                    <a:pt x="47" y="125"/>
                    <a:pt x="47" y="125"/>
                  </a:cubicBezTo>
                  <a:cubicBezTo>
                    <a:pt x="47" y="125"/>
                    <a:pt x="47" y="125"/>
                    <a:pt x="47" y="125"/>
                  </a:cubicBezTo>
                  <a:cubicBezTo>
                    <a:pt x="23" y="125"/>
                    <a:pt x="23" y="125"/>
                    <a:pt x="23" y="125"/>
                  </a:cubicBezTo>
                  <a:cubicBezTo>
                    <a:pt x="21" y="125"/>
                    <a:pt x="19" y="123"/>
                    <a:pt x="19" y="120"/>
                  </a:cubicBezTo>
                  <a:cubicBezTo>
                    <a:pt x="19" y="117"/>
                    <a:pt x="21" y="115"/>
                    <a:pt x="23" y="115"/>
                  </a:cubicBezTo>
                  <a:cubicBezTo>
                    <a:pt x="42" y="115"/>
                    <a:pt x="42" y="115"/>
                    <a:pt x="42" y="115"/>
                  </a:cubicBezTo>
                  <a:cubicBezTo>
                    <a:pt x="42" y="106"/>
                    <a:pt x="42" y="106"/>
                    <a:pt x="42" y="106"/>
                  </a:cubicBezTo>
                  <a:cubicBezTo>
                    <a:pt x="42" y="106"/>
                    <a:pt x="42" y="106"/>
                    <a:pt x="42" y="105"/>
                  </a:cubicBezTo>
                  <a:cubicBezTo>
                    <a:pt x="36" y="105"/>
                    <a:pt x="30" y="103"/>
                    <a:pt x="25" y="101"/>
                  </a:cubicBezTo>
                  <a:cubicBezTo>
                    <a:pt x="19" y="99"/>
                    <a:pt x="13" y="95"/>
                    <a:pt x="8" y="91"/>
                  </a:cubicBezTo>
                  <a:cubicBezTo>
                    <a:pt x="5" y="94"/>
                    <a:pt x="5" y="94"/>
                    <a:pt x="5" y="94"/>
                  </a:cubicBezTo>
                  <a:cubicBezTo>
                    <a:pt x="4" y="95"/>
                    <a:pt x="2" y="95"/>
                    <a:pt x="1" y="94"/>
                  </a:cubicBezTo>
                  <a:cubicBezTo>
                    <a:pt x="0" y="92"/>
                    <a:pt x="0" y="91"/>
                    <a:pt x="1" y="89"/>
                  </a:cubicBezTo>
                  <a:cubicBezTo>
                    <a:pt x="12" y="79"/>
                    <a:pt x="12" y="79"/>
                    <a:pt x="12" y="79"/>
                  </a:cubicBezTo>
                  <a:cubicBezTo>
                    <a:pt x="5" y="70"/>
                    <a:pt x="0" y="60"/>
                    <a:pt x="0" y="47"/>
                  </a:cubicBezTo>
                  <a:cubicBezTo>
                    <a:pt x="0" y="35"/>
                    <a:pt x="5" y="23"/>
                    <a:pt x="14" y="14"/>
                  </a:cubicBezTo>
                  <a:cubicBezTo>
                    <a:pt x="23" y="6"/>
                    <a:pt x="34" y="0"/>
                    <a:pt x="47" y="0"/>
                  </a:cubicBezTo>
                  <a:cubicBezTo>
                    <a:pt x="59" y="0"/>
                    <a:pt x="70" y="5"/>
                    <a:pt x="78" y="12"/>
                  </a:cubicBezTo>
                  <a:cubicBezTo>
                    <a:pt x="84" y="7"/>
                    <a:pt x="84" y="7"/>
                    <a:pt x="84" y="7"/>
                  </a:cubicBezTo>
                  <a:cubicBezTo>
                    <a:pt x="84" y="7"/>
                    <a:pt x="84" y="7"/>
                    <a:pt x="84" y="7"/>
                  </a:cubicBezTo>
                  <a:cubicBezTo>
                    <a:pt x="84" y="7"/>
                    <a:pt x="84" y="7"/>
                    <a:pt x="84" y="7"/>
                  </a:cubicBezTo>
                  <a:cubicBezTo>
                    <a:pt x="84" y="7"/>
                    <a:pt x="84" y="7"/>
                    <a:pt x="84" y="7"/>
                  </a:cubicBezTo>
                  <a:cubicBezTo>
                    <a:pt x="89" y="2"/>
                    <a:pt x="89" y="2"/>
                    <a:pt x="89" y="2"/>
                  </a:cubicBezTo>
                  <a:close/>
                  <a:moveTo>
                    <a:pt x="86" y="13"/>
                  </a:moveTo>
                  <a:cubicBezTo>
                    <a:pt x="86" y="13"/>
                    <a:pt x="86" y="13"/>
                    <a:pt x="86" y="13"/>
                  </a:cubicBezTo>
                  <a:cubicBezTo>
                    <a:pt x="82" y="16"/>
                    <a:pt x="82" y="16"/>
                    <a:pt x="82" y="16"/>
                  </a:cubicBezTo>
                  <a:cubicBezTo>
                    <a:pt x="90" y="25"/>
                    <a:pt x="94" y="36"/>
                    <a:pt x="94" y="47"/>
                  </a:cubicBezTo>
                  <a:cubicBezTo>
                    <a:pt x="94" y="61"/>
                    <a:pt x="89" y="72"/>
                    <a:pt x="80" y="81"/>
                  </a:cubicBezTo>
                  <a:cubicBezTo>
                    <a:pt x="80" y="81"/>
                    <a:pt x="80" y="81"/>
                    <a:pt x="80" y="81"/>
                  </a:cubicBezTo>
                  <a:cubicBezTo>
                    <a:pt x="72" y="89"/>
                    <a:pt x="60" y="95"/>
                    <a:pt x="47" y="95"/>
                  </a:cubicBezTo>
                  <a:cubicBezTo>
                    <a:pt x="35" y="95"/>
                    <a:pt x="24" y="90"/>
                    <a:pt x="16" y="83"/>
                  </a:cubicBezTo>
                  <a:cubicBezTo>
                    <a:pt x="13" y="86"/>
                    <a:pt x="13" y="86"/>
                    <a:pt x="13" y="86"/>
                  </a:cubicBezTo>
                  <a:cubicBezTo>
                    <a:pt x="17" y="90"/>
                    <a:pt x="22" y="93"/>
                    <a:pt x="27" y="96"/>
                  </a:cubicBezTo>
                  <a:cubicBezTo>
                    <a:pt x="33" y="98"/>
                    <a:pt x="40" y="100"/>
                    <a:pt x="47" y="100"/>
                  </a:cubicBezTo>
                  <a:cubicBezTo>
                    <a:pt x="54" y="100"/>
                    <a:pt x="61" y="98"/>
                    <a:pt x="67" y="96"/>
                  </a:cubicBezTo>
                  <a:cubicBezTo>
                    <a:pt x="67" y="96"/>
                    <a:pt x="67" y="96"/>
                    <a:pt x="67" y="96"/>
                  </a:cubicBezTo>
                  <a:cubicBezTo>
                    <a:pt x="73" y="93"/>
                    <a:pt x="79" y="89"/>
                    <a:pt x="84" y="84"/>
                  </a:cubicBezTo>
                  <a:cubicBezTo>
                    <a:pt x="84" y="84"/>
                    <a:pt x="84" y="84"/>
                    <a:pt x="84" y="84"/>
                  </a:cubicBezTo>
                  <a:cubicBezTo>
                    <a:pt x="84" y="84"/>
                    <a:pt x="84" y="84"/>
                    <a:pt x="84" y="84"/>
                  </a:cubicBezTo>
                  <a:cubicBezTo>
                    <a:pt x="89" y="80"/>
                    <a:pt x="93" y="74"/>
                    <a:pt x="95" y="67"/>
                  </a:cubicBezTo>
                  <a:cubicBezTo>
                    <a:pt x="98" y="61"/>
                    <a:pt x="99" y="55"/>
                    <a:pt x="99" y="47"/>
                  </a:cubicBezTo>
                  <a:cubicBezTo>
                    <a:pt x="99" y="40"/>
                    <a:pt x="98" y="34"/>
                    <a:pt x="95" y="28"/>
                  </a:cubicBezTo>
                  <a:cubicBezTo>
                    <a:pt x="93" y="22"/>
                    <a:pt x="90" y="17"/>
                    <a:pt x="86" y="13"/>
                  </a:cubicBezTo>
                  <a:close/>
                  <a:moveTo>
                    <a:pt x="74" y="21"/>
                  </a:moveTo>
                  <a:cubicBezTo>
                    <a:pt x="74" y="21"/>
                    <a:pt x="74" y="21"/>
                    <a:pt x="74" y="21"/>
                  </a:cubicBezTo>
                  <a:cubicBezTo>
                    <a:pt x="67" y="15"/>
                    <a:pt x="58" y="10"/>
                    <a:pt x="47" y="10"/>
                  </a:cubicBezTo>
                  <a:cubicBezTo>
                    <a:pt x="37" y="10"/>
                    <a:pt x="28" y="15"/>
                    <a:pt x="21" y="21"/>
                  </a:cubicBezTo>
                  <a:cubicBezTo>
                    <a:pt x="14" y="28"/>
                    <a:pt x="10" y="37"/>
                    <a:pt x="10" y="47"/>
                  </a:cubicBezTo>
                  <a:cubicBezTo>
                    <a:pt x="10" y="58"/>
                    <a:pt x="14" y="67"/>
                    <a:pt x="21" y="74"/>
                  </a:cubicBezTo>
                  <a:cubicBezTo>
                    <a:pt x="28" y="81"/>
                    <a:pt x="37" y="85"/>
                    <a:pt x="47" y="85"/>
                  </a:cubicBezTo>
                  <a:cubicBezTo>
                    <a:pt x="57" y="85"/>
                    <a:pt x="67" y="81"/>
                    <a:pt x="73" y="74"/>
                  </a:cubicBezTo>
                  <a:cubicBezTo>
                    <a:pt x="74" y="74"/>
                    <a:pt x="74" y="74"/>
                    <a:pt x="74" y="74"/>
                  </a:cubicBezTo>
                  <a:cubicBezTo>
                    <a:pt x="80" y="67"/>
                    <a:pt x="84" y="58"/>
                    <a:pt x="84" y="47"/>
                  </a:cubicBezTo>
                  <a:cubicBezTo>
                    <a:pt x="84" y="37"/>
                    <a:pt x="80" y="28"/>
                    <a:pt x="74" y="21"/>
                  </a:cubicBezTo>
                  <a:cubicBezTo>
                    <a:pt x="74" y="21"/>
                    <a:pt x="74" y="21"/>
                    <a:pt x="74" y="21"/>
                  </a:cubicBezTo>
                  <a:close/>
                  <a:moveTo>
                    <a:pt x="80" y="81"/>
                  </a:moveTo>
                  <a:cubicBezTo>
                    <a:pt x="80" y="81"/>
                    <a:pt x="80" y="81"/>
                    <a:pt x="80" y="81"/>
                  </a:cubicBezTo>
                  <a:cubicBezTo>
                    <a:pt x="78" y="83"/>
                    <a:pt x="75" y="83"/>
                    <a:pt x="74" y="81"/>
                  </a:cubicBezTo>
                  <a:cubicBezTo>
                    <a:pt x="80" y="81"/>
                    <a:pt x="80" y="81"/>
                    <a:pt x="80" y="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7F7F7F"/>
                </a:solidFill>
                <a:latin typeface="Twentieth Century"/>
                <a:ea typeface="Twentieth Century"/>
                <a:cs typeface="Twentieth Century"/>
                <a:sym typeface="Twentieth Century"/>
              </a:endParaRPr>
            </a:p>
          </p:txBody>
        </p:sp>
      </p:grpSp>
      <p:grpSp>
        <p:nvGrpSpPr>
          <p:cNvPr id="157" name="Google Shape;157;p5"/>
          <p:cNvGrpSpPr/>
          <p:nvPr/>
        </p:nvGrpSpPr>
        <p:grpSpPr>
          <a:xfrm>
            <a:off x="4318000" y="3817362"/>
            <a:ext cx="3556000" cy="2396807"/>
            <a:chOff x="4318000" y="3817362"/>
            <a:chExt cx="3556000" cy="2396807"/>
          </a:xfrm>
        </p:grpSpPr>
        <p:sp>
          <p:nvSpPr>
            <p:cNvPr id="158" name="Google Shape;158;p5"/>
            <p:cNvSpPr/>
            <p:nvPr/>
          </p:nvSpPr>
          <p:spPr>
            <a:xfrm flipH="1" rot="10800000">
              <a:off x="4318000" y="6109676"/>
              <a:ext cx="3556000" cy="104493"/>
            </a:xfrm>
            <a:prstGeom prst="ellipse">
              <a:avLst/>
            </a:prstGeom>
            <a:gradFill>
              <a:gsLst>
                <a:gs pos="0">
                  <a:srgbClr val="7F7F7F"/>
                </a:gs>
                <a:gs pos="100000">
                  <a:srgbClr val="F8F8F8"/>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pic>
          <p:nvPicPr>
            <p:cNvPr descr="apple icons" id="159" name="Google Shape;159;p5"/>
            <p:cNvPicPr preferRelativeResize="0"/>
            <p:nvPr/>
          </p:nvPicPr>
          <p:blipFill rotWithShape="1">
            <a:blip r:embed="rId3">
              <a:alphaModFix/>
            </a:blip>
            <a:srcRect b="0" l="0" r="0" t="0"/>
            <a:stretch/>
          </p:blipFill>
          <p:spPr>
            <a:xfrm>
              <a:off x="4631304" y="3817362"/>
              <a:ext cx="2932003" cy="2364153"/>
            </a:xfrm>
            <a:prstGeom prst="rect">
              <a:avLst/>
            </a:prstGeom>
            <a:noFill/>
            <a:ln>
              <a:noFill/>
            </a:ln>
          </p:spPr>
        </p:pic>
      </p:grpSp>
      <p:grpSp>
        <p:nvGrpSpPr>
          <p:cNvPr id="160" name="Google Shape;160;p5"/>
          <p:cNvGrpSpPr/>
          <p:nvPr/>
        </p:nvGrpSpPr>
        <p:grpSpPr>
          <a:xfrm>
            <a:off x="8873950" y="1985881"/>
            <a:ext cx="3426003" cy="964857"/>
            <a:chOff x="5255256" y="744390"/>
            <a:chExt cx="3426003" cy="964857"/>
          </a:xfrm>
        </p:grpSpPr>
        <p:sp>
          <p:nvSpPr>
            <p:cNvPr id="161" name="Google Shape;161;p5"/>
            <p:cNvSpPr txBox="1"/>
            <p:nvPr/>
          </p:nvSpPr>
          <p:spPr>
            <a:xfrm>
              <a:off x="5255256" y="1062916"/>
              <a:ext cx="297979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rgbClr val="099900"/>
                  </a:solidFill>
                  <a:latin typeface="Twentieth Century"/>
                  <a:ea typeface="Twentieth Century"/>
                  <a:cs typeface="Twentieth Century"/>
                  <a:sym typeface="Twentieth Century"/>
                </a:rPr>
                <a:t>Do they think about their actions?</a:t>
              </a:r>
              <a:endParaRPr sz="1800">
                <a:solidFill>
                  <a:srgbClr val="099900"/>
                </a:solidFill>
                <a:latin typeface="Twentieth Century"/>
                <a:ea typeface="Twentieth Century"/>
                <a:cs typeface="Twentieth Century"/>
                <a:sym typeface="Twentieth Century"/>
              </a:endParaRPr>
            </a:p>
          </p:txBody>
        </p:sp>
        <p:sp>
          <p:nvSpPr>
            <p:cNvPr id="162" name="Google Shape;162;p5"/>
            <p:cNvSpPr/>
            <p:nvPr/>
          </p:nvSpPr>
          <p:spPr>
            <a:xfrm>
              <a:off x="5255257" y="744390"/>
              <a:ext cx="34260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400">
                  <a:solidFill>
                    <a:srgbClr val="099900"/>
                  </a:solidFill>
                  <a:latin typeface="Twentieth Century"/>
                  <a:ea typeface="Twentieth Century"/>
                  <a:cs typeface="Twentieth Century"/>
                  <a:sym typeface="Twentieth Century"/>
                </a:rPr>
                <a:t>ACTION THEY CAN TAKE</a:t>
              </a:r>
              <a:endParaRPr b="1" sz="2400">
                <a:solidFill>
                  <a:srgbClr val="099900"/>
                </a:solidFill>
                <a:latin typeface="Twentieth Century"/>
                <a:ea typeface="Twentieth Century"/>
                <a:cs typeface="Twentieth Century"/>
                <a:sym typeface="Twentieth Century"/>
              </a:endParaRPr>
            </a:p>
          </p:txBody>
        </p:sp>
      </p:grpSp>
      <p:grpSp>
        <p:nvGrpSpPr>
          <p:cNvPr id="163" name="Google Shape;163;p5"/>
          <p:cNvGrpSpPr/>
          <p:nvPr/>
        </p:nvGrpSpPr>
        <p:grpSpPr>
          <a:xfrm>
            <a:off x="8967702" y="3084770"/>
            <a:ext cx="2975253" cy="964857"/>
            <a:chOff x="5255257" y="744390"/>
            <a:chExt cx="2651868" cy="964857"/>
          </a:xfrm>
        </p:grpSpPr>
        <p:sp>
          <p:nvSpPr>
            <p:cNvPr id="164" name="Google Shape;164;p5"/>
            <p:cNvSpPr txBox="1"/>
            <p:nvPr/>
          </p:nvSpPr>
          <p:spPr>
            <a:xfrm>
              <a:off x="5255257" y="1062916"/>
              <a:ext cx="26518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rgbClr val="099900"/>
                  </a:solidFill>
                  <a:latin typeface="Twentieth Century"/>
                  <a:ea typeface="Twentieth Century"/>
                  <a:cs typeface="Twentieth Century"/>
                  <a:sym typeface="Twentieth Century"/>
                </a:rPr>
                <a:t>We all mutually dependent</a:t>
              </a:r>
              <a:endParaRPr sz="1800">
                <a:solidFill>
                  <a:srgbClr val="099900"/>
                </a:solidFill>
                <a:latin typeface="Twentieth Century"/>
                <a:ea typeface="Twentieth Century"/>
                <a:cs typeface="Twentieth Century"/>
                <a:sym typeface="Twentieth Century"/>
              </a:endParaRPr>
            </a:p>
          </p:txBody>
        </p:sp>
        <p:sp>
          <p:nvSpPr>
            <p:cNvPr id="165" name="Google Shape;165;p5"/>
            <p:cNvSpPr/>
            <p:nvPr/>
          </p:nvSpPr>
          <p:spPr>
            <a:xfrm>
              <a:off x="5255257" y="744390"/>
              <a:ext cx="204350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800">
                  <a:solidFill>
                    <a:srgbClr val="099900"/>
                  </a:solidFill>
                  <a:latin typeface="Twentieth Century"/>
                  <a:ea typeface="Twentieth Century"/>
                  <a:cs typeface="Twentieth Century"/>
                  <a:sym typeface="Twentieth Century"/>
                </a:rPr>
                <a:t>NOT ALONE</a:t>
              </a:r>
              <a:endParaRPr b="1" sz="2800">
                <a:solidFill>
                  <a:srgbClr val="099900"/>
                </a:solidFill>
                <a:latin typeface="Twentieth Century"/>
                <a:ea typeface="Twentieth Century"/>
                <a:cs typeface="Twentieth Century"/>
                <a:sym typeface="Twentieth Century"/>
              </a:endParaRPr>
            </a:p>
          </p:txBody>
        </p:sp>
      </p:grpSp>
      <p:grpSp>
        <p:nvGrpSpPr>
          <p:cNvPr id="166" name="Google Shape;166;p5"/>
          <p:cNvGrpSpPr/>
          <p:nvPr/>
        </p:nvGrpSpPr>
        <p:grpSpPr>
          <a:xfrm>
            <a:off x="8967703" y="4181541"/>
            <a:ext cx="3100529" cy="964857"/>
            <a:chOff x="5255257" y="744390"/>
            <a:chExt cx="3100529" cy="964857"/>
          </a:xfrm>
        </p:grpSpPr>
        <p:sp>
          <p:nvSpPr>
            <p:cNvPr id="167" name="Google Shape;167;p5"/>
            <p:cNvSpPr txBox="1"/>
            <p:nvPr/>
          </p:nvSpPr>
          <p:spPr>
            <a:xfrm>
              <a:off x="5255257" y="1062916"/>
              <a:ext cx="252006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rgbClr val="099900"/>
                  </a:solidFill>
                  <a:latin typeface="Twentieth Century"/>
                  <a:ea typeface="Twentieth Century"/>
                  <a:cs typeface="Twentieth Century"/>
                  <a:sym typeface="Twentieth Century"/>
                </a:rPr>
                <a:t>Talk constantly about environmental issues</a:t>
              </a:r>
              <a:endParaRPr sz="1800">
                <a:solidFill>
                  <a:srgbClr val="099900"/>
                </a:solidFill>
                <a:latin typeface="Twentieth Century"/>
                <a:ea typeface="Twentieth Century"/>
                <a:cs typeface="Twentieth Century"/>
                <a:sym typeface="Twentieth Century"/>
              </a:endParaRPr>
            </a:p>
          </p:txBody>
        </p:sp>
        <p:sp>
          <p:nvSpPr>
            <p:cNvPr id="168" name="Google Shape;168;p5"/>
            <p:cNvSpPr/>
            <p:nvPr/>
          </p:nvSpPr>
          <p:spPr>
            <a:xfrm>
              <a:off x="5255257" y="744390"/>
              <a:ext cx="310052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400">
                  <a:solidFill>
                    <a:srgbClr val="099900"/>
                  </a:solidFill>
                  <a:latin typeface="Twentieth Century"/>
                  <a:ea typeface="Twentieth Century"/>
                  <a:cs typeface="Twentieth Century"/>
                  <a:sym typeface="Twentieth Century"/>
                </a:rPr>
                <a:t>SPEAK, SPEAK, SPEAK</a:t>
              </a:r>
              <a:endParaRPr b="1" sz="2400">
                <a:solidFill>
                  <a:srgbClr val="099900"/>
                </a:solidFill>
                <a:latin typeface="Twentieth Century"/>
                <a:ea typeface="Twentieth Century"/>
                <a:cs typeface="Twentieth Century"/>
                <a:sym typeface="Twentieth Century"/>
              </a:endParaRPr>
            </a:p>
          </p:txBody>
        </p:sp>
      </p:grpSp>
      <p:grpSp>
        <p:nvGrpSpPr>
          <p:cNvPr id="169" name="Google Shape;169;p5"/>
          <p:cNvGrpSpPr/>
          <p:nvPr/>
        </p:nvGrpSpPr>
        <p:grpSpPr>
          <a:xfrm flipH="1">
            <a:off x="635891" y="1985881"/>
            <a:ext cx="2520060" cy="718636"/>
            <a:chOff x="5255257" y="744390"/>
            <a:chExt cx="2520060" cy="718636"/>
          </a:xfrm>
        </p:grpSpPr>
        <p:sp>
          <p:nvSpPr>
            <p:cNvPr id="170" name="Google Shape;170;p5"/>
            <p:cNvSpPr txBox="1"/>
            <p:nvPr/>
          </p:nvSpPr>
          <p:spPr>
            <a:xfrm>
              <a:off x="5255257" y="1062916"/>
              <a:ext cx="2520060"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hr-HR" sz="2000">
                  <a:solidFill>
                    <a:srgbClr val="099900"/>
                  </a:solidFill>
                  <a:latin typeface="Twentieth Century"/>
                  <a:ea typeface="Twentieth Century"/>
                  <a:cs typeface="Twentieth Century"/>
                  <a:sym typeface="Twentieth Century"/>
                </a:rPr>
                <a:t>Our students’ lifestyles</a:t>
              </a:r>
              <a:endParaRPr sz="2000">
                <a:solidFill>
                  <a:srgbClr val="099900"/>
                </a:solidFill>
                <a:latin typeface="Twentieth Century"/>
                <a:ea typeface="Twentieth Century"/>
                <a:cs typeface="Twentieth Century"/>
                <a:sym typeface="Twentieth Century"/>
              </a:endParaRPr>
            </a:p>
          </p:txBody>
        </p:sp>
        <p:sp>
          <p:nvSpPr>
            <p:cNvPr id="171" name="Google Shape;171;p5"/>
            <p:cNvSpPr/>
            <p:nvPr/>
          </p:nvSpPr>
          <p:spPr>
            <a:xfrm>
              <a:off x="5255257" y="744390"/>
              <a:ext cx="2454903"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hr-HR" sz="2400">
                  <a:solidFill>
                    <a:srgbClr val="099900"/>
                  </a:solidFill>
                  <a:latin typeface="Twentieth Century"/>
                  <a:ea typeface="Twentieth Century"/>
                  <a:cs typeface="Twentieth Century"/>
                  <a:sym typeface="Twentieth Century"/>
                </a:rPr>
                <a:t>THE WAY WE LIVE</a:t>
              </a:r>
              <a:endParaRPr b="1" sz="2400">
                <a:solidFill>
                  <a:srgbClr val="099900"/>
                </a:solidFill>
                <a:latin typeface="Twentieth Century"/>
                <a:ea typeface="Twentieth Century"/>
                <a:cs typeface="Twentieth Century"/>
                <a:sym typeface="Twentieth Century"/>
              </a:endParaRPr>
            </a:p>
          </p:txBody>
        </p:sp>
      </p:grpSp>
      <p:grpSp>
        <p:nvGrpSpPr>
          <p:cNvPr id="172" name="Google Shape;172;p5"/>
          <p:cNvGrpSpPr/>
          <p:nvPr/>
        </p:nvGrpSpPr>
        <p:grpSpPr>
          <a:xfrm flipH="1">
            <a:off x="0" y="2985851"/>
            <a:ext cx="3206750" cy="1041803"/>
            <a:chOff x="5255257" y="739750"/>
            <a:chExt cx="4016164" cy="891571"/>
          </a:xfrm>
        </p:grpSpPr>
        <p:sp>
          <p:nvSpPr>
            <p:cNvPr id="173" name="Google Shape;173;p5"/>
            <p:cNvSpPr txBox="1"/>
            <p:nvPr/>
          </p:nvSpPr>
          <p:spPr>
            <a:xfrm>
              <a:off x="5403710" y="1315248"/>
              <a:ext cx="2915160" cy="31607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hr-HR" sz="1800">
                  <a:solidFill>
                    <a:srgbClr val="099900"/>
                  </a:solidFill>
                  <a:latin typeface="Twentieth Century"/>
                  <a:ea typeface="Twentieth Century"/>
                  <a:cs typeface="Twentieth Century"/>
                  <a:sym typeface="Twentieth Century"/>
                </a:rPr>
                <a:t>Do they read about it?</a:t>
              </a:r>
              <a:endParaRPr sz="1800">
                <a:solidFill>
                  <a:srgbClr val="099900"/>
                </a:solidFill>
                <a:latin typeface="Twentieth Century"/>
                <a:ea typeface="Twentieth Century"/>
                <a:cs typeface="Twentieth Century"/>
                <a:sym typeface="Twentieth Century"/>
              </a:endParaRPr>
            </a:p>
          </p:txBody>
        </p:sp>
        <p:sp>
          <p:nvSpPr>
            <p:cNvPr id="174" name="Google Shape;174;p5"/>
            <p:cNvSpPr/>
            <p:nvPr/>
          </p:nvSpPr>
          <p:spPr>
            <a:xfrm>
              <a:off x="5255257" y="739750"/>
              <a:ext cx="4016164" cy="86920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hr-HR" sz="2000">
                  <a:solidFill>
                    <a:srgbClr val="099900"/>
                  </a:solidFill>
                  <a:latin typeface="Twentieth Century"/>
                  <a:ea typeface="Twentieth Century"/>
                  <a:cs typeface="Twentieth Century"/>
                  <a:sym typeface="Twentieth Century"/>
                </a:rPr>
                <a:t>STUDENTS’ KNOWLEDGE </a:t>
              </a:r>
              <a:endParaRPr/>
            </a:p>
            <a:p>
              <a:pPr indent="0" lvl="0" marL="0" marR="0" rtl="0" algn="r">
                <a:spcBef>
                  <a:spcPts val="0"/>
                </a:spcBef>
                <a:spcAft>
                  <a:spcPts val="0"/>
                </a:spcAft>
                <a:buNone/>
              </a:pPr>
              <a:r>
                <a:rPr b="1" lang="hr-HR" sz="2000">
                  <a:solidFill>
                    <a:srgbClr val="099900"/>
                  </a:solidFill>
                  <a:latin typeface="Twentieth Century"/>
                  <a:ea typeface="Twentieth Century"/>
                  <a:cs typeface="Twentieth Century"/>
                  <a:sym typeface="Twentieth Century"/>
                </a:rPr>
                <a:t>OF THE TOPIC</a:t>
              </a:r>
              <a:endParaRPr b="1" sz="2000">
                <a:solidFill>
                  <a:srgbClr val="099900"/>
                </a:solidFill>
                <a:latin typeface="Twentieth Century"/>
                <a:ea typeface="Twentieth Century"/>
                <a:cs typeface="Twentieth Century"/>
                <a:sym typeface="Twentieth Century"/>
              </a:endParaRPr>
            </a:p>
          </p:txBody>
        </p:sp>
      </p:grpSp>
      <p:grpSp>
        <p:nvGrpSpPr>
          <p:cNvPr id="175" name="Google Shape;175;p5"/>
          <p:cNvGrpSpPr/>
          <p:nvPr/>
        </p:nvGrpSpPr>
        <p:grpSpPr>
          <a:xfrm flipH="1">
            <a:off x="635891" y="4181541"/>
            <a:ext cx="2520060" cy="687858"/>
            <a:chOff x="5255257" y="744390"/>
            <a:chExt cx="2520060" cy="687858"/>
          </a:xfrm>
        </p:grpSpPr>
        <p:sp>
          <p:nvSpPr>
            <p:cNvPr id="176" name="Google Shape;176;p5"/>
            <p:cNvSpPr txBox="1"/>
            <p:nvPr/>
          </p:nvSpPr>
          <p:spPr>
            <a:xfrm>
              <a:off x="5255257" y="1062916"/>
              <a:ext cx="2520060" cy="3693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hr-HR" sz="1800">
                  <a:solidFill>
                    <a:srgbClr val="099900"/>
                  </a:solidFill>
                  <a:latin typeface="Twentieth Century"/>
                  <a:ea typeface="Twentieth Century"/>
                  <a:cs typeface="Twentieth Century"/>
                  <a:sym typeface="Twentieth Century"/>
                </a:rPr>
                <a:t>Keeping up to date</a:t>
              </a:r>
              <a:endParaRPr sz="1800">
                <a:solidFill>
                  <a:srgbClr val="099900"/>
                </a:solidFill>
                <a:latin typeface="Twentieth Century"/>
                <a:ea typeface="Twentieth Century"/>
                <a:cs typeface="Twentieth Century"/>
                <a:sym typeface="Twentieth Century"/>
              </a:endParaRPr>
            </a:p>
          </p:txBody>
        </p:sp>
        <p:sp>
          <p:nvSpPr>
            <p:cNvPr id="177" name="Google Shape;177;p5"/>
            <p:cNvSpPr/>
            <p:nvPr/>
          </p:nvSpPr>
          <p:spPr>
            <a:xfrm>
              <a:off x="5255257" y="744390"/>
              <a:ext cx="1861793"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hr-HR" sz="2000">
                  <a:solidFill>
                    <a:srgbClr val="099900"/>
                  </a:solidFill>
                  <a:latin typeface="Twentieth Century"/>
                  <a:ea typeface="Twentieth Century"/>
                  <a:cs typeface="Twentieth Century"/>
                  <a:sym typeface="Twentieth Century"/>
                </a:rPr>
                <a:t>GLOBAL ISSUES</a:t>
              </a:r>
              <a:endParaRPr b="1" sz="2000">
                <a:solidFill>
                  <a:srgbClr val="099900"/>
                </a:solidFill>
                <a:latin typeface="Twentieth Century"/>
                <a:ea typeface="Twentieth Century"/>
                <a:cs typeface="Twentieth Century"/>
                <a:sym typeface="Twentieth Century"/>
              </a:endParaRPr>
            </a:p>
          </p:txBody>
        </p:sp>
      </p:grpSp>
      <p:pic>
        <p:nvPicPr>
          <p:cNvPr id="178" name="Google Shape;178;p5"/>
          <p:cNvPicPr preferRelativeResize="0"/>
          <p:nvPr/>
        </p:nvPicPr>
        <p:blipFill rotWithShape="1">
          <a:blip r:embed="rId4">
            <a:alphaModFix/>
          </a:blip>
          <a:srcRect b="0" l="0" r="0" t="0"/>
          <a:stretch/>
        </p:blipFill>
        <p:spPr>
          <a:xfrm>
            <a:off x="5043402" y="3808376"/>
            <a:ext cx="2067192" cy="1831403"/>
          </a:xfrm>
          <a:prstGeom prst="rect">
            <a:avLst/>
          </a:prstGeom>
          <a:noFill/>
          <a:ln>
            <a:noFill/>
          </a:ln>
        </p:spPr>
      </p:pic>
    </p:spTree>
  </p:cSld>
  <p:clrMapOvr>
    <a:masterClrMapping/>
  </p:clrMapOvr>
  <p:transition spd="slow">
    <p:comb/>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500"/>
                                        <p:tgtEl>
                                          <p:spTgt spid="157"/>
                                        </p:tgtEl>
                                        <p:attrNameLst>
                                          <p:attrName>ppt_w</p:attrName>
                                        </p:attrNameLst>
                                      </p:cBhvr>
                                      <p:tavLst>
                                        <p:tav fmla="" tm="0">
                                          <p:val>
                                            <p:strVal val="0"/>
                                          </p:val>
                                        </p:tav>
                                        <p:tav fmla="" tm="100000">
                                          <p:val>
                                            <p:strVal val="#ppt_w"/>
                                          </p:val>
                                        </p:tav>
                                      </p:tavLst>
                                    </p:anim>
                                    <p:anim calcmode="lin" valueType="num">
                                      <p:cBhvr additive="base">
                                        <p:cTn dur="500"/>
                                        <p:tgtEl>
                                          <p:spTgt spid="157"/>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154"/>
                                        </p:tgtEl>
                                        <p:attrNameLst>
                                          <p:attrName>style.visibility</p:attrName>
                                        </p:attrNameLst>
                                      </p:cBhvr>
                                      <p:to>
                                        <p:strVal val="visible"/>
                                      </p:to>
                                    </p:set>
                                    <p:anim calcmode="lin" valueType="num">
                                      <p:cBhvr additive="base">
                                        <p:cTn dur="500"/>
                                        <p:tgtEl>
                                          <p:spTgt spid="154"/>
                                        </p:tgtEl>
                                        <p:attrNameLst>
                                          <p:attrName>ppt_w</p:attrName>
                                        </p:attrNameLst>
                                      </p:cBhvr>
                                      <p:tavLst>
                                        <p:tav fmla="" tm="0">
                                          <p:val>
                                            <p:strVal val="0"/>
                                          </p:val>
                                        </p:tav>
                                        <p:tav fmla="" tm="100000">
                                          <p:val>
                                            <p:strVal val="#ppt_w"/>
                                          </p:val>
                                        </p:tav>
                                      </p:tavLst>
                                    </p:anim>
                                    <p:anim calcmode="lin" valueType="num">
                                      <p:cBhvr additive="base">
                                        <p:cTn dur="500"/>
                                        <p:tgtEl>
                                          <p:spTgt spid="15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51"/>
                                        </p:tgtEl>
                                        <p:attrNameLst>
                                          <p:attrName>style.visibility</p:attrName>
                                        </p:attrNameLst>
                                      </p:cBhvr>
                                      <p:to>
                                        <p:strVal val="visible"/>
                                      </p:to>
                                    </p:set>
                                    <p:anim calcmode="lin" valueType="num">
                                      <p:cBhvr additive="base">
                                        <p:cTn dur="500"/>
                                        <p:tgtEl>
                                          <p:spTgt spid="151"/>
                                        </p:tgtEl>
                                        <p:attrNameLst>
                                          <p:attrName>ppt_w</p:attrName>
                                        </p:attrNameLst>
                                      </p:cBhvr>
                                      <p:tavLst>
                                        <p:tav fmla="" tm="0">
                                          <p:val>
                                            <p:strVal val="0"/>
                                          </p:val>
                                        </p:tav>
                                        <p:tav fmla="" tm="100000">
                                          <p:val>
                                            <p:strVal val="#ppt_w"/>
                                          </p:val>
                                        </p:tav>
                                      </p:tavLst>
                                    </p:anim>
                                    <p:anim calcmode="lin" valueType="num">
                                      <p:cBhvr additive="base">
                                        <p:cTn dur="500"/>
                                        <p:tgtEl>
                                          <p:spTgt spid="15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2"/>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500"/>
                                        <p:tgtEl>
                                          <p:spTgt spid="136"/>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39"/>
                                        </p:tgtEl>
                                        <p:attrNameLst>
                                          <p:attrName>style.visibility</p:attrName>
                                        </p:attrNameLst>
                                      </p:cBhvr>
                                      <p:to>
                                        <p:strVal val="visible"/>
                                      </p:to>
                                    </p:set>
                                    <p:anim calcmode="lin" valueType="num">
                                      <p:cBhvr additive="base">
                                        <p:cTn dur="500"/>
                                        <p:tgtEl>
                                          <p:spTgt spid="139"/>
                                        </p:tgtEl>
                                        <p:attrNameLst>
                                          <p:attrName>ppt_w</p:attrName>
                                        </p:attrNameLst>
                                      </p:cBhvr>
                                      <p:tavLst>
                                        <p:tav fmla="" tm="0">
                                          <p:val>
                                            <p:strVal val="0"/>
                                          </p:val>
                                        </p:tav>
                                        <p:tav fmla="" tm="100000">
                                          <p:val>
                                            <p:strVal val="#ppt_w"/>
                                          </p:val>
                                        </p:tav>
                                      </p:tavLst>
                                    </p:anim>
                                    <p:anim calcmode="lin" valueType="num">
                                      <p:cBhvr additive="base">
                                        <p:cTn dur="500"/>
                                        <p:tgtEl>
                                          <p:spTgt spid="13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48"/>
                                        </p:tgtEl>
                                        <p:attrNameLst>
                                          <p:attrName>style.visibility</p:attrName>
                                        </p:attrNameLst>
                                      </p:cBhvr>
                                      <p:to>
                                        <p:strVal val="visible"/>
                                      </p:to>
                                    </p:set>
                                    <p:anim calcmode="lin" valueType="num">
                                      <p:cBhvr additive="base">
                                        <p:cTn dur="500"/>
                                        <p:tgtEl>
                                          <p:spTgt spid="148"/>
                                        </p:tgtEl>
                                        <p:attrNameLst>
                                          <p:attrName>ppt_w</p:attrName>
                                        </p:attrNameLst>
                                      </p:cBhvr>
                                      <p:tavLst>
                                        <p:tav fmla="" tm="0">
                                          <p:val>
                                            <p:strVal val="0"/>
                                          </p:val>
                                        </p:tav>
                                        <p:tav fmla="" tm="100000">
                                          <p:val>
                                            <p:strVal val="#ppt_w"/>
                                          </p:val>
                                        </p:tav>
                                      </p:tavLst>
                                    </p:anim>
                                    <p:anim calcmode="lin" valueType="num">
                                      <p:cBhvr additive="base">
                                        <p:cTn dur="500"/>
                                        <p:tgtEl>
                                          <p:spTgt spid="14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6"/>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42"/>
                                        </p:tgtEl>
                                        <p:attrNameLst>
                                          <p:attrName>style.visibility</p:attrName>
                                        </p:attrNameLst>
                                      </p:cBhvr>
                                      <p:to>
                                        <p:strVal val="visible"/>
                                      </p:to>
                                    </p:set>
                                    <p:anim calcmode="lin" valueType="num">
                                      <p:cBhvr additive="base">
                                        <p:cTn dur="500"/>
                                        <p:tgtEl>
                                          <p:spTgt spid="142"/>
                                        </p:tgtEl>
                                        <p:attrNameLst>
                                          <p:attrName>ppt_w</p:attrName>
                                        </p:attrNameLst>
                                      </p:cBhvr>
                                      <p:tavLst>
                                        <p:tav fmla="" tm="0">
                                          <p:val>
                                            <p:strVal val="0"/>
                                          </p:val>
                                        </p:tav>
                                        <p:tav fmla="" tm="100000">
                                          <p:val>
                                            <p:strVal val="#ppt_w"/>
                                          </p:val>
                                        </p:tav>
                                      </p:tavLst>
                                    </p:anim>
                                    <p:anim calcmode="lin" valueType="num">
                                      <p:cBhvr additive="base">
                                        <p:cTn dur="500"/>
                                        <p:tgtEl>
                                          <p:spTgt spid="14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45"/>
                                        </p:tgtEl>
                                        <p:attrNameLst>
                                          <p:attrName>style.visibility</p:attrName>
                                        </p:attrNameLst>
                                      </p:cBhvr>
                                      <p:to>
                                        <p:strVal val="visible"/>
                                      </p:to>
                                    </p:set>
                                    <p:anim calcmode="lin" valueType="num">
                                      <p:cBhvr additive="base">
                                        <p:cTn dur="500"/>
                                        <p:tgtEl>
                                          <p:spTgt spid="145"/>
                                        </p:tgtEl>
                                        <p:attrNameLst>
                                          <p:attrName>ppt_w</p:attrName>
                                        </p:attrNameLst>
                                      </p:cBhvr>
                                      <p:tavLst>
                                        <p:tav fmla="" tm="0">
                                          <p:val>
                                            <p:strVal val="0"/>
                                          </p:val>
                                        </p:tav>
                                        <p:tav fmla="" tm="100000">
                                          <p:val>
                                            <p:strVal val="#ppt_w"/>
                                          </p:val>
                                        </p:tav>
                                      </p:tavLst>
                                    </p:anim>
                                    <p:anim calcmode="lin" valueType="num">
                                      <p:cBhvr additive="base">
                                        <p:cTn dur="500"/>
                                        <p:tgtEl>
                                          <p:spTgt spid="1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6"/>
          <p:cNvSpPr txBox="1"/>
          <p:nvPr/>
        </p:nvSpPr>
        <p:spPr>
          <a:xfrm>
            <a:off x="4576916" y="2548436"/>
            <a:ext cx="5407742" cy="21236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4400">
                <a:solidFill>
                  <a:srgbClr val="099900"/>
                </a:solidFill>
                <a:latin typeface="Rockwell"/>
                <a:ea typeface="Rockwell"/>
                <a:cs typeface="Rockwell"/>
                <a:sym typeface="Rockwell"/>
              </a:rPr>
              <a:t>ACTIVITY 1 </a:t>
            </a:r>
            <a:endParaRPr/>
          </a:p>
          <a:p>
            <a:pPr indent="0" lvl="0" marL="0" marR="0" rtl="0" algn="l">
              <a:spcBef>
                <a:spcPts val="0"/>
              </a:spcBef>
              <a:spcAft>
                <a:spcPts val="0"/>
              </a:spcAft>
              <a:buNone/>
            </a:pPr>
            <a:r>
              <a:t/>
            </a:r>
            <a:endParaRPr b="1" sz="4400">
              <a:solidFill>
                <a:srgbClr val="099900"/>
              </a:solidFill>
              <a:latin typeface="Rockwell"/>
              <a:ea typeface="Rockwell"/>
              <a:cs typeface="Rockwell"/>
              <a:sym typeface="Rockwell"/>
            </a:endParaRPr>
          </a:p>
          <a:p>
            <a:pPr indent="0" lvl="0" marL="0" marR="0" rtl="0" algn="l">
              <a:spcBef>
                <a:spcPts val="0"/>
              </a:spcBef>
              <a:spcAft>
                <a:spcPts val="0"/>
              </a:spcAft>
              <a:buNone/>
            </a:pPr>
            <a:r>
              <a:rPr b="1" lang="hr-HR" sz="4400">
                <a:solidFill>
                  <a:srgbClr val="099900"/>
                </a:solidFill>
                <a:latin typeface="Rockwell"/>
                <a:ea typeface="Rockwell"/>
                <a:cs typeface="Rockwell"/>
                <a:sym typeface="Rockwell"/>
              </a:rPr>
              <a:t>Tiny houses</a:t>
            </a:r>
            <a:endParaRPr b="1" sz="4400">
              <a:solidFill>
                <a:srgbClr val="099900"/>
              </a:solidFill>
              <a:latin typeface="Rockwell"/>
              <a:ea typeface="Rockwell"/>
              <a:cs typeface="Rockwell"/>
              <a:sym typeface="Rockwell"/>
            </a:endParaRPr>
          </a:p>
        </p:txBody>
      </p:sp>
      <p:grpSp>
        <p:nvGrpSpPr>
          <p:cNvPr id="185" name="Google Shape;185;p6"/>
          <p:cNvGrpSpPr/>
          <p:nvPr/>
        </p:nvGrpSpPr>
        <p:grpSpPr>
          <a:xfrm>
            <a:off x="1897719" y="2268794"/>
            <a:ext cx="2679197" cy="2206654"/>
            <a:chOff x="1897719" y="2170472"/>
            <a:chExt cx="2679197" cy="2206654"/>
          </a:xfrm>
        </p:grpSpPr>
        <p:sp>
          <p:nvSpPr>
            <p:cNvPr id="186" name="Google Shape;186;p6"/>
            <p:cNvSpPr/>
            <p:nvPr/>
          </p:nvSpPr>
          <p:spPr>
            <a:xfrm>
              <a:off x="2448233" y="2170472"/>
              <a:ext cx="1435509" cy="1435509"/>
            </a:xfrm>
            <a:prstGeom prst="rect">
              <a:avLst/>
            </a:prstGeom>
            <a:noFill/>
            <a:ln cap="flat" cmpd="sng" w="57150">
              <a:solidFill>
                <a:srgbClr val="09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3600">
                  <a:solidFill>
                    <a:srgbClr val="099900"/>
                  </a:solidFill>
                  <a:latin typeface="Rockwell"/>
                  <a:ea typeface="Rockwell"/>
                  <a:cs typeface="Rockwell"/>
                  <a:sym typeface="Rockwell"/>
                </a:rPr>
                <a:t>02</a:t>
              </a:r>
              <a:endParaRPr b="1" sz="3600">
                <a:solidFill>
                  <a:srgbClr val="099900"/>
                </a:solidFill>
                <a:latin typeface="Rockwell"/>
                <a:ea typeface="Rockwell"/>
                <a:cs typeface="Rockwell"/>
                <a:sym typeface="Rockwell"/>
              </a:endParaRPr>
            </a:p>
          </p:txBody>
        </p:sp>
        <p:pic>
          <p:nvPicPr>
            <p:cNvPr id="187" name="Google Shape;187;p6"/>
            <p:cNvPicPr preferRelativeResize="0"/>
            <p:nvPr/>
          </p:nvPicPr>
          <p:blipFill rotWithShape="1">
            <a:blip r:embed="rId3">
              <a:alphaModFix/>
            </a:blip>
            <a:srcRect b="0" l="0" r="0" t="0"/>
            <a:stretch/>
          </p:blipFill>
          <p:spPr>
            <a:xfrm rot="5400000">
              <a:off x="2466172" y="2266382"/>
              <a:ext cx="1542291" cy="2679197"/>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7"/>
          <p:cNvSpPr/>
          <p:nvPr/>
        </p:nvSpPr>
        <p:spPr>
          <a:xfrm>
            <a:off x="1969590" y="0"/>
            <a:ext cx="891399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2800">
                <a:solidFill>
                  <a:schemeClr val="lt1"/>
                </a:solidFill>
                <a:latin typeface="Twentieth Century"/>
                <a:ea typeface="Twentieth Century"/>
                <a:cs typeface="Twentieth Century"/>
                <a:sym typeface="Twentieth Century"/>
              </a:rPr>
              <a:t>Which of these housing options would you choose – 1 or 2?</a:t>
            </a:r>
            <a:endParaRPr/>
          </a:p>
          <a:p>
            <a:pPr indent="0" lvl="0" marL="0" marR="0" rtl="0" algn="l">
              <a:spcBef>
                <a:spcPts val="0"/>
              </a:spcBef>
              <a:spcAft>
                <a:spcPts val="0"/>
              </a:spcAft>
              <a:buNone/>
            </a:pPr>
            <a:r>
              <a:rPr lang="hr-HR" sz="2800">
                <a:solidFill>
                  <a:schemeClr val="lt1"/>
                </a:solidFill>
                <a:latin typeface="Twentieth Century"/>
                <a:ea typeface="Twentieth Century"/>
                <a:cs typeface="Twentieth Century"/>
                <a:sym typeface="Twentieth Century"/>
              </a:rPr>
              <a:t>Why?</a:t>
            </a:r>
            <a:endParaRPr/>
          </a:p>
          <a:p>
            <a:pPr indent="0" lvl="0" marL="0" marR="0" rtl="0" algn="l">
              <a:spcBef>
                <a:spcPts val="0"/>
              </a:spcBef>
              <a:spcAft>
                <a:spcPts val="0"/>
              </a:spcAft>
              <a:buNone/>
            </a:pPr>
            <a:r>
              <a:t/>
            </a:r>
            <a:endParaRPr sz="24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400">
              <a:solidFill>
                <a:srgbClr val="000000"/>
              </a:solidFill>
              <a:latin typeface="Twentieth Century"/>
              <a:ea typeface="Twentieth Century"/>
              <a:cs typeface="Twentieth Century"/>
              <a:sym typeface="Twentieth Century"/>
            </a:endParaRPr>
          </a:p>
        </p:txBody>
      </p:sp>
      <p:pic>
        <p:nvPicPr>
          <p:cNvPr id="194" name="Google Shape;194;p7"/>
          <p:cNvPicPr preferRelativeResize="0"/>
          <p:nvPr/>
        </p:nvPicPr>
        <p:blipFill rotWithShape="1">
          <a:blip r:embed="rId3">
            <a:alphaModFix/>
          </a:blip>
          <a:srcRect b="0" l="0" r="0" t="0"/>
          <a:stretch/>
        </p:blipFill>
        <p:spPr>
          <a:xfrm>
            <a:off x="-1" y="0"/>
            <a:ext cx="1712867" cy="1226634"/>
          </a:xfrm>
          <a:prstGeom prst="rect">
            <a:avLst/>
          </a:prstGeom>
          <a:noFill/>
          <a:ln>
            <a:noFill/>
          </a:ln>
        </p:spPr>
      </p:pic>
      <p:pic>
        <p:nvPicPr>
          <p:cNvPr id="195" name="Google Shape;195;p7"/>
          <p:cNvPicPr preferRelativeResize="0"/>
          <p:nvPr/>
        </p:nvPicPr>
        <p:blipFill rotWithShape="1">
          <a:blip r:embed="rId4">
            <a:alphaModFix/>
          </a:blip>
          <a:srcRect b="0" l="0" r="0" t="0"/>
          <a:stretch/>
        </p:blipFill>
        <p:spPr>
          <a:xfrm>
            <a:off x="-1" y="1226634"/>
            <a:ext cx="5832089" cy="4173588"/>
          </a:xfrm>
          <a:prstGeom prst="rect">
            <a:avLst/>
          </a:prstGeom>
          <a:noFill/>
          <a:ln>
            <a:noFill/>
          </a:ln>
        </p:spPr>
      </p:pic>
      <p:pic>
        <p:nvPicPr>
          <p:cNvPr id="196" name="Google Shape;196;p7"/>
          <p:cNvPicPr preferRelativeResize="0"/>
          <p:nvPr/>
        </p:nvPicPr>
        <p:blipFill rotWithShape="1">
          <a:blip r:embed="rId5">
            <a:alphaModFix/>
          </a:blip>
          <a:srcRect b="0" l="0" r="0" t="0"/>
          <a:stretch/>
        </p:blipFill>
        <p:spPr>
          <a:xfrm>
            <a:off x="6200078" y="2878991"/>
            <a:ext cx="5991922" cy="3979010"/>
          </a:xfrm>
          <a:prstGeom prst="rect">
            <a:avLst/>
          </a:prstGeom>
          <a:noFill/>
          <a:ln>
            <a:noFill/>
          </a:ln>
        </p:spPr>
      </p:pic>
      <p:sp>
        <p:nvSpPr>
          <p:cNvPr id="197" name="Google Shape;197;p7"/>
          <p:cNvSpPr txBox="1"/>
          <p:nvPr/>
        </p:nvSpPr>
        <p:spPr>
          <a:xfrm>
            <a:off x="5832088" y="1607109"/>
            <a:ext cx="54641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000">
                <a:solidFill>
                  <a:srgbClr val="206B54"/>
                </a:solidFill>
                <a:latin typeface="Rockwell"/>
                <a:ea typeface="Rockwell"/>
                <a:cs typeface="Rockwell"/>
                <a:sym typeface="Rockwell"/>
              </a:rPr>
              <a:t>1</a:t>
            </a:r>
            <a:endParaRPr/>
          </a:p>
        </p:txBody>
      </p:sp>
      <p:sp>
        <p:nvSpPr>
          <p:cNvPr id="198" name="Google Shape;198;p7"/>
          <p:cNvSpPr txBox="1"/>
          <p:nvPr/>
        </p:nvSpPr>
        <p:spPr>
          <a:xfrm>
            <a:off x="8922834" y="2417326"/>
            <a:ext cx="54641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2400">
                <a:solidFill>
                  <a:srgbClr val="206B54"/>
                </a:solidFill>
                <a:latin typeface="Rockwell"/>
                <a:ea typeface="Rockwell"/>
                <a:cs typeface="Rockwell"/>
                <a:sym typeface="Rockwell"/>
              </a:rPr>
              <a:t>2</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93"/>
                                        </p:tgtEl>
                                        <p:attrNameLst>
                                          <p:attrName>style.visibility</p:attrName>
                                        </p:attrNameLst>
                                      </p:cBhvr>
                                      <p:to>
                                        <p:strVal val="visible"/>
                                      </p:to>
                                    </p:set>
                                    <p:anim calcmode="lin" valueType="num">
                                      <p:cBhvr additive="base">
                                        <p:cTn dur="500"/>
                                        <p:tgtEl>
                                          <p:spTgt spid="193"/>
                                        </p:tgtEl>
                                        <p:attrNameLst>
                                          <p:attrName>ppt_w</p:attrName>
                                        </p:attrNameLst>
                                      </p:cBhvr>
                                      <p:tavLst>
                                        <p:tav fmla="" tm="0">
                                          <p:val>
                                            <p:strVal val="0"/>
                                          </p:val>
                                        </p:tav>
                                        <p:tav fmla="" tm="100000">
                                          <p:val>
                                            <p:strVal val="#ppt_w"/>
                                          </p:val>
                                        </p:tav>
                                      </p:tavLst>
                                    </p:anim>
                                    <p:anim calcmode="lin" valueType="num">
                                      <p:cBhvr additive="base">
                                        <p:cTn dur="500"/>
                                        <p:tgtEl>
                                          <p:spTgt spid="19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8"/>
          <p:cNvSpPr/>
          <p:nvPr/>
        </p:nvSpPr>
        <p:spPr>
          <a:xfrm>
            <a:off x="1969590" y="0"/>
            <a:ext cx="891399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2800">
                <a:solidFill>
                  <a:schemeClr val="lt1"/>
                </a:solidFill>
                <a:latin typeface="Twentieth Century"/>
                <a:ea typeface="Twentieth Century"/>
                <a:cs typeface="Twentieth Century"/>
                <a:sym typeface="Twentieth Century"/>
              </a:rPr>
              <a:t>Which of these things would you consider luxuries, and which do you think are necessities (in your home)?</a:t>
            </a:r>
            <a:endParaRPr/>
          </a:p>
          <a:p>
            <a:pPr indent="0" lvl="0" marL="0" marR="0" rtl="0" algn="l">
              <a:spcBef>
                <a:spcPts val="0"/>
              </a:spcBef>
              <a:spcAft>
                <a:spcPts val="0"/>
              </a:spcAft>
              <a:buNone/>
            </a:pPr>
            <a:r>
              <a:t/>
            </a:r>
            <a:endParaRPr sz="24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400">
              <a:solidFill>
                <a:srgbClr val="000000"/>
              </a:solidFill>
              <a:latin typeface="Twentieth Century"/>
              <a:ea typeface="Twentieth Century"/>
              <a:cs typeface="Twentieth Century"/>
              <a:sym typeface="Twentieth Century"/>
            </a:endParaRPr>
          </a:p>
        </p:txBody>
      </p:sp>
      <p:pic>
        <p:nvPicPr>
          <p:cNvPr id="205" name="Google Shape;205;p8"/>
          <p:cNvPicPr preferRelativeResize="0"/>
          <p:nvPr/>
        </p:nvPicPr>
        <p:blipFill rotWithShape="1">
          <a:blip r:embed="rId3">
            <a:alphaModFix/>
          </a:blip>
          <a:srcRect b="0" l="0" r="0" t="0"/>
          <a:stretch/>
        </p:blipFill>
        <p:spPr>
          <a:xfrm>
            <a:off x="-1" y="0"/>
            <a:ext cx="1712867" cy="1226634"/>
          </a:xfrm>
          <a:prstGeom prst="rect">
            <a:avLst/>
          </a:prstGeom>
          <a:noFill/>
          <a:ln>
            <a:noFill/>
          </a:ln>
        </p:spPr>
      </p:pic>
      <p:sp>
        <p:nvSpPr>
          <p:cNvPr id="206" name="Google Shape;206;p8"/>
          <p:cNvSpPr txBox="1"/>
          <p:nvPr/>
        </p:nvSpPr>
        <p:spPr>
          <a:xfrm>
            <a:off x="1969590" y="1906859"/>
            <a:ext cx="7520098" cy="35394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Your own room</a:t>
            </a:r>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A large wardrobe</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Lots of clothes</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Your own bathroom</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Shoe storage</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A shared room</a:t>
            </a:r>
            <a:endParaRPr/>
          </a:p>
          <a:p>
            <a:pPr indent="0" lvl="0" marL="0" marR="0" rtl="0" algn="l">
              <a:spcBef>
                <a:spcPts val="0"/>
              </a:spcBef>
              <a:spcAft>
                <a:spcPts val="0"/>
              </a:spcAft>
              <a:buNone/>
            </a:pPr>
            <a:r>
              <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04"/>
                                        </p:tgtEl>
                                        <p:attrNameLst>
                                          <p:attrName>style.visibility</p:attrName>
                                        </p:attrNameLst>
                                      </p:cBhvr>
                                      <p:to>
                                        <p:strVal val="visible"/>
                                      </p:to>
                                    </p:set>
                                    <p:anim calcmode="lin" valueType="num">
                                      <p:cBhvr additive="base">
                                        <p:cTn dur="500"/>
                                        <p:tgtEl>
                                          <p:spTgt spid="204"/>
                                        </p:tgtEl>
                                        <p:attrNameLst>
                                          <p:attrName>ppt_w</p:attrName>
                                        </p:attrNameLst>
                                      </p:cBhvr>
                                      <p:tavLst>
                                        <p:tav fmla="" tm="0">
                                          <p:val>
                                            <p:strVal val="0"/>
                                          </p:val>
                                        </p:tav>
                                        <p:tav fmla="" tm="100000">
                                          <p:val>
                                            <p:strVal val="#ppt_w"/>
                                          </p:val>
                                        </p:tav>
                                      </p:tavLst>
                                    </p:anim>
                                    <p:anim calcmode="lin" valueType="num">
                                      <p:cBhvr additive="base">
                                        <p:cTn dur="500"/>
                                        <p:tgtEl>
                                          <p:spTgt spid="20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9"/>
          <p:cNvSpPr/>
          <p:nvPr/>
        </p:nvSpPr>
        <p:spPr>
          <a:xfrm>
            <a:off x="1969590" y="0"/>
            <a:ext cx="8913999" cy="959005"/>
          </a:xfrm>
          <a:prstGeom prst="rect">
            <a:avLst/>
          </a:prstGeom>
          <a:solidFill>
            <a:srgbClr val="09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hr-HR" sz="3600">
                <a:solidFill>
                  <a:schemeClr val="lt1"/>
                </a:solidFill>
                <a:latin typeface="Twentieth Century"/>
                <a:ea typeface="Twentieth Century"/>
                <a:cs typeface="Twentieth Century"/>
                <a:sym typeface="Twentieth Century"/>
              </a:rPr>
              <a:t>Discussion questions for students</a:t>
            </a:r>
            <a:endParaRPr sz="3600">
              <a:solidFill>
                <a:schemeClr val="lt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3200">
              <a:solidFill>
                <a:schemeClr val="lt1"/>
              </a:solidFill>
              <a:latin typeface="Twentieth Century"/>
              <a:ea typeface="Twentieth Century"/>
              <a:cs typeface="Twentieth Century"/>
              <a:sym typeface="Twentieth Century"/>
            </a:endParaRPr>
          </a:p>
          <a:p>
            <a:pPr indent="0" lvl="0" marL="0" marR="0" rtl="0" algn="ctr">
              <a:spcBef>
                <a:spcPts val="0"/>
              </a:spcBef>
              <a:spcAft>
                <a:spcPts val="0"/>
              </a:spcAft>
              <a:buNone/>
            </a:pPr>
            <a:r>
              <a:t/>
            </a:r>
            <a:endParaRPr sz="2800">
              <a:solidFill>
                <a:srgbClr val="000000"/>
              </a:solidFill>
              <a:latin typeface="Twentieth Century"/>
              <a:ea typeface="Twentieth Century"/>
              <a:cs typeface="Twentieth Century"/>
              <a:sym typeface="Twentieth Century"/>
            </a:endParaRPr>
          </a:p>
        </p:txBody>
      </p:sp>
      <p:pic>
        <p:nvPicPr>
          <p:cNvPr id="213" name="Google Shape;213;p9"/>
          <p:cNvPicPr preferRelativeResize="0"/>
          <p:nvPr/>
        </p:nvPicPr>
        <p:blipFill rotWithShape="1">
          <a:blip r:embed="rId3">
            <a:alphaModFix/>
          </a:blip>
          <a:srcRect b="0" l="0" r="0" t="0"/>
          <a:stretch/>
        </p:blipFill>
        <p:spPr>
          <a:xfrm>
            <a:off x="-1" y="0"/>
            <a:ext cx="1712867" cy="1226634"/>
          </a:xfrm>
          <a:prstGeom prst="rect">
            <a:avLst/>
          </a:prstGeom>
          <a:noFill/>
          <a:ln>
            <a:noFill/>
          </a:ln>
        </p:spPr>
      </p:pic>
      <p:sp>
        <p:nvSpPr>
          <p:cNvPr id="214" name="Google Shape;214;p9"/>
          <p:cNvSpPr txBox="1"/>
          <p:nvPr/>
        </p:nvSpPr>
        <p:spPr>
          <a:xfrm>
            <a:off x="1969590" y="1906859"/>
            <a:ext cx="7520098"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What would your ideal home look like?</a:t>
            </a:r>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How much space do you need?</a:t>
            </a:r>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Are you happy with the home you live in now?</a:t>
            </a:r>
            <a:endParaRPr sz="3200">
              <a:solidFill>
                <a:srgbClr val="0A8536"/>
              </a:solidFill>
              <a:latin typeface="Twentieth Century"/>
              <a:ea typeface="Twentieth Century"/>
              <a:cs typeface="Twentieth Century"/>
              <a:sym typeface="Twentieth Century"/>
            </a:endParaRPr>
          </a:p>
          <a:p>
            <a:pPr indent="0" lvl="0" marL="0" marR="0" rtl="0" algn="l">
              <a:spcBef>
                <a:spcPts val="0"/>
              </a:spcBef>
              <a:spcAft>
                <a:spcPts val="0"/>
              </a:spcAft>
              <a:buNone/>
            </a:pPr>
            <a:r>
              <a:rPr lang="hr-HR" sz="3200">
                <a:solidFill>
                  <a:srgbClr val="0A8536"/>
                </a:solidFill>
                <a:latin typeface="Twentieth Century"/>
                <a:ea typeface="Twentieth Century"/>
                <a:cs typeface="Twentieth Century"/>
                <a:sym typeface="Twentieth Century"/>
              </a:rPr>
              <a:t>How many things do you have?</a:t>
            </a:r>
            <a:endParaRPr sz="3200">
              <a:solidFill>
                <a:srgbClr val="0A8536"/>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12"/>
                                        </p:tgtEl>
                                        <p:attrNameLst>
                                          <p:attrName>style.visibility</p:attrName>
                                        </p:attrNameLst>
                                      </p:cBhvr>
                                      <p:to>
                                        <p:strVal val="visible"/>
                                      </p:to>
                                    </p:set>
                                    <p:anim calcmode="lin" valueType="num">
                                      <p:cBhvr additive="base">
                                        <p:cTn dur="500"/>
                                        <p:tgtEl>
                                          <p:spTgt spid="212"/>
                                        </p:tgtEl>
                                        <p:attrNameLst>
                                          <p:attrName>ppt_w</p:attrName>
                                        </p:attrNameLst>
                                      </p:cBhvr>
                                      <p:tavLst>
                                        <p:tav fmla="" tm="0">
                                          <p:val>
                                            <p:strVal val="0"/>
                                          </p:val>
                                        </p:tav>
                                        <p:tav fmla="" tm="100000">
                                          <p:val>
                                            <p:strVal val="#ppt_w"/>
                                          </p:val>
                                        </p:tav>
                                      </p:tavLst>
                                    </p:anim>
                                    <p:anim calcmode="lin" valueType="num">
                                      <p:cBhvr additive="base">
                                        <p:cTn dur="500"/>
                                        <p:tgtEl>
                                          <p:spTgt spid="21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
                                        <p:tgtEl>
                                          <p:spTgt spid="2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atural Leaves Powerpoint Slide，Freepptbackgrounds.net">
  <a:themeElements>
    <a:clrScheme name="Office">
      <a:dk1>
        <a:srgbClr val="000000"/>
      </a:dk1>
      <a:lt1>
        <a:srgbClr val="FFFFFF"/>
      </a:lt1>
      <a:dk2>
        <a:srgbClr val="778495"/>
      </a:dk2>
      <a:lt2>
        <a:srgbClr val="F0F0F0"/>
      </a:lt2>
      <a:accent1>
        <a:srgbClr val="0EB248"/>
      </a:accent1>
      <a:accent2>
        <a:srgbClr val="92D050"/>
      </a:accent2>
      <a:accent3>
        <a:srgbClr val="6CCEE5"/>
      </a:accent3>
      <a:accent4>
        <a:srgbClr val="0378B0"/>
      </a:accent4>
      <a:accent5>
        <a:srgbClr val="FFC000"/>
      </a:accent5>
      <a:accent6>
        <a:srgbClr val="FFFF00"/>
      </a:accent6>
      <a:hlink>
        <a:srgbClr val="0EB248"/>
      </a:hlink>
      <a:folHlink>
        <a:srgbClr val="BFBF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2017-05-10T12:04:11Z</dcterms:created>
  <dc:creator>Freepptbackgrounds.net</dc:creator>
</cp:coreProperties>
</file>