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y="6858000" cx="12192000"/>
  <p:notesSz cx="6858000" cy="9144000"/>
  <p:embeddedFontLst>
    <p:embeddedFont>
      <p:font typeface="Century Schoolbook"/>
      <p:regular r:id="rId40"/>
      <p:bold r:id="rId41"/>
      <p:italic r:id="rId42"/>
      <p:boldItalic r:id="rId43"/>
    </p:embeddedFont>
    <p:embeddedFont>
      <p:font typeface="Average"/>
      <p:regular r:id="rId44"/>
    </p:embeddedFont>
    <p:embeddedFont>
      <p:font typeface="Oswald"/>
      <p:regular r:id="rId45"/>
      <p:bold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7" roundtripDataSignature="AMtx7mgSe5Br6HeYPjhGtVqoitb4G47k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enturySchoolbook-regular.fntdata"/><Relationship Id="rId20" Type="http://schemas.openxmlformats.org/officeDocument/2006/relationships/slide" Target="slides/slide14.xml"/><Relationship Id="rId42" Type="http://schemas.openxmlformats.org/officeDocument/2006/relationships/font" Target="fonts/CenturySchoolbook-italic.fntdata"/><Relationship Id="rId41" Type="http://schemas.openxmlformats.org/officeDocument/2006/relationships/font" Target="fonts/CenturySchoolbook-bold.fntdata"/><Relationship Id="rId22" Type="http://schemas.openxmlformats.org/officeDocument/2006/relationships/slide" Target="slides/slide16.xml"/><Relationship Id="rId44" Type="http://schemas.openxmlformats.org/officeDocument/2006/relationships/font" Target="fonts/Average-regular.fntdata"/><Relationship Id="rId21" Type="http://schemas.openxmlformats.org/officeDocument/2006/relationships/slide" Target="slides/slide15.xml"/><Relationship Id="rId43" Type="http://schemas.openxmlformats.org/officeDocument/2006/relationships/font" Target="fonts/CenturySchoolbook-boldItalic.fntdata"/><Relationship Id="rId24" Type="http://schemas.openxmlformats.org/officeDocument/2006/relationships/slide" Target="slides/slide18.xml"/><Relationship Id="rId46" Type="http://schemas.openxmlformats.org/officeDocument/2006/relationships/font" Target="fonts/Oswald-bold.fntdata"/><Relationship Id="rId23" Type="http://schemas.openxmlformats.org/officeDocument/2006/relationships/slide" Target="slides/slide17.xml"/><Relationship Id="rId45" Type="http://schemas.openxmlformats.org/officeDocument/2006/relationships/font" Target="fonts/Oswald-regular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47" Type="http://customschemas.google.com/relationships/presentationmetadata" Target="meta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hr-H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8f2c0ee83c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g18f2c0ee83c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zno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i okomiti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5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komiti naslov i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5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ni slajd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i sadržaj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2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8" name="Google Shape;108;p42"/>
          <p:cNvSpPr txBox="1"/>
          <p:nvPr>
            <p:ph idx="1" type="body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indent="-304800" lvl="1" marL="914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109" name="Google Shape;109;p42"/>
          <p:cNvSpPr txBox="1"/>
          <p:nvPr>
            <p:ph idx="2" type="body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indent="-304800" lvl="1" marL="914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110" name="Google Shape;110;p42"/>
          <p:cNvSpPr txBox="1"/>
          <p:nvPr>
            <p:ph idx="12" type="sldNum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3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3" name="Google Shape;113;p43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4" name="Google Shape;114;p43"/>
          <p:cNvSpPr txBox="1"/>
          <p:nvPr>
            <p:ph idx="12" type="sldNum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 i sadržaj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slovni slajd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8" name="Google Shape;28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glavlje sekcije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sadržaja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4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sporedba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4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4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4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o naslov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držaj s opisom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ka s opisom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3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1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04" name="Google Shape;104;p41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b="0" i="0" sz="18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 b="0" i="0" sz="1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105" name="Google Shape;105;p41"/>
          <p:cNvSpPr txBox="1"/>
          <p:nvPr>
            <p:ph idx="12" type="sldNum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33"/>
              <a:buFont typeface="Average"/>
              <a:buNone/>
              <a:defRPr sz="1333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r-H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hyperlink" Target="http://drive.google.com/file/d/13Cd56lU9bQYWdVfSTEEYTAV-7-FMKUfu/view" TargetMode="External"/><Relationship Id="rId5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jpg"/><Relationship Id="rId4" Type="http://schemas.openxmlformats.org/officeDocument/2006/relationships/image" Target="../media/image22.jpg"/><Relationship Id="rId5" Type="http://schemas.openxmlformats.org/officeDocument/2006/relationships/image" Target="../media/image23.jpg"/><Relationship Id="rId6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jpg"/><Relationship Id="rId4" Type="http://schemas.openxmlformats.org/officeDocument/2006/relationships/image" Target="../media/image26.jpg"/><Relationship Id="rId5" Type="http://schemas.openxmlformats.org/officeDocument/2006/relationships/image" Target="../media/image3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thinglink.com/mediacard/1646685506110488577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3.jpg"/><Relationship Id="rId5" Type="http://schemas.openxmlformats.org/officeDocument/2006/relationships/image" Target="../media/image1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rotWithShape="0" algn="t" dir="5400000" dist="17780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" title="ER in the classroom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"/>
          <p:cNvSpPr txBox="1"/>
          <p:nvPr>
            <p:ph type="title"/>
          </p:nvPr>
        </p:nvSpPr>
        <p:spPr>
          <a:xfrm>
            <a:off x="415600" y="593367"/>
            <a:ext cx="11360800" cy="4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0"/>
          <p:cNvSpPr txBox="1"/>
          <p:nvPr>
            <p:ph idx="1" type="body"/>
          </p:nvPr>
        </p:nvSpPr>
        <p:spPr>
          <a:xfrm>
            <a:off x="415600" y="1023367"/>
            <a:ext cx="11360800" cy="50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609585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2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Up on the hedge you see the sign: </a:t>
            </a:r>
            <a:endParaRPr b="0" i="0" sz="2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2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Which way would you turn: left or right?</a:t>
            </a:r>
            <a:endParaRPr b="0" i="0" sz="2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8689" y="1833511"/>
            <a:ext cx="8090331" cy="2925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2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2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"/>
          <p:cNvSpPr txBox="1"/>
          <p:nvPr>
            <p:ph idx="1" type="body"/>
          </p:nvPr>
        </p:nvSpPr>
        <p:spPr>
          <a:xfrm>
            <a:off x="415600" y="649567"/>
            <a:ext cx="11360800" cy="54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609585" lvl="0" marL="12191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You walk along the path and then it splits into two pathways.</a:t>
            </a:r>
            <a:endParaRPr b="0" i="0" sz="1867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" name="Google Shape;21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9467" y="1573967"/>
            <a:ext cx="8128000" cy="4609467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1"/>
          <p:cNvSpPr txBox="1"/>
          <p:nvPr>
            <p:ph type="title"/>
          </p:nvPr>
        </p:nvSpPr>
        <p:spPr>
          <a:xfrm>
            <a:off x="415600" y="593367"/>
            <a:ext cx="11360800" cy="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4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4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2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609585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On the left there is a notice</a:t>
            </a:r>
            <a:endParaRPr b="0" i="0" sz="1867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9468" y="2529367"/>
            <a:ext cx="7959069" cy="3016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2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2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3"/>
          <p:cNvSpPr txBox="1"/>
          <p:nvPr>
            <p:ph type="title"/>
          </p:nvPr>
        </p:nvSpPr>
        <p:spPr>
          <a:xfrm>
            <a:off x="415600" y="593367"/>
            <a:ext cx="11360800" cy="14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hr-HR" sz="2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You move on and you notice a big X in the hedge and a paper attached</a:t>
            </a:r>
            <a:endParaRPr b="0" i="0" sz="2400" u="none" cap="none" strike="noStrike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3"/>
          <p:cNvSpPr txBox="1"/>
          <p:nvPr>
            <p:ph idx="1" type="body"/>
          </p:nvPr>
        </p:nvSpPr>
        <p:spPr>
          <a:xfrm>
            <a:off x="415600" y="2286000"/>
            <a:ext cx="11360800" cy="380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609585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32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CUT  THE HOL</a:t>
            </a:r>
            <a:r>
              <a:rPr b="0" i="0" lang="hr-HR" sz="3200" u="none" cap="none" strike="noStrike">
                <a:solidFill>
                  <a:srgbClr val="D8D8D8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r>
              <a:rPr b="0" i="0" lang="hr-HR" sz="32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  AND </a:t>
            </a:r>
            <a:endParaRPr b="0" i="0" sz="32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09585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32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			GO  _ _ _ _ </a:t>
            </a:r>
            <a:r>
              <a:rPr b="0" i="0" lang="hr-HR" sz="3200" u="none" cap="none" strike="noStrike">
                <a:solidFill>
                  <a:srgbClr val="D8D8D8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r>
              <a:rPr b="0" i="0" lang="hr-HR" sz="32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_ _  THE HEDGE !</a:t>
            </a:r>
            <a:endParaRPr b="0" i="0" sz="32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4"/>
          <p:cNvSpPr txBox="1"/>
          <p:nvPr>
            <p:ph type="title"/>
          </p:nvPr>
        </p:nvSpPr>
        <p:spPr>
          <a:xfrm>
            <a:off x="415600" y="593367"/>
            <a:ext cx="11360800" cy="6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b="0" i="0" lang="hr-HR" sz="2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On the other side you find two photos</a:t>
            </a:r>
            <a:endParaRPr b="0" i="0" sz="2400" u="none" cap="none" strike="noStrike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4"/>
          <p:cNvSpPr txBox="1"/>
          <p:nvPr>
            <p:ph idx="1" type="body"/>
          </p:nvPr>
        </p:nvSpPr>
        <p:spPr>
          <a:xfrm>
            <a:off x="415600" y="1586467"/>
            <a:ext cx="11360800" cy="45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hr-HR" sz="2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They are walking  </a:t>
            </a:r>
            <a:r>
              <a:rPr b="0" i="0" lang="hr-HR" sz="2000" u="none" cap="none" strike="noStrike">
                <a:solidFill>
                  <a:srgbClr val="D8D8D8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r>
              <a:rPr b="0" i="0" lang="hr-HR" sz="2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_ _ _ _ _ the road.      </a:t>
            </a:r>
            <a:r>
              <a:rPr b="0" i="0" lang="hr-HR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</a:t>
            </a:r>
            <a:r>
              <a:rPr b="0" i="0" lang="hr-HR" sz="1867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The train is going  _ _ </a:t>
            </a:r>
            <a:r>
              <a:rPr b="0" i="0" lang="hr-HR" sz="1867" u="none" cap="none" strike="noStrike">
                <a:solidFill>
                  <a:srgbClr val="D8D8D8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r>
              <a:rPr b="0" i="0" lang="hr-HR" sz="1867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_  the bridge.</a:t>
            </a:r>
            <a:endParaRPr b="0" i="0" sz="1867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901" y="2737568"/>
            <a:ext cx="3492801" cy="261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3133" y="3027400"/>
            <a:ext cx="3885500" cy="2329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5"/>
          <p:cNvSpPr txBox="1"/>
          <p:nvPr>
            <p:ph type="title"/>
          </p:nvPr>
        </p:nvSpPr>
        <p:spPr>
          <a:xfrm>
            <a:off x="415600" y="593367"/>
            <a:ext cx="11360800" cy="3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5"/>
          <p:cNvSpPr txBox="1"/>
          <p:nvPr>
            <p:ph idx="1" type="body"/>
          </p:nvPr>
        </p:nvSpPr>
        <p:spPr>
          <a:xfrm>
            <a:off x="415600" y="1111767"/>
            <a:ext cx="11360800" cy="4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hr-HR" sz="2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You continue walking and suddenly</a:t>
            </a:r>
            <a:endParaRPr b="0" i="0" sz="2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                        </a:t>
            </a:r>
            <a:r>
              <a:rPr b="0" i="0" lang="hr-HR" sz="1867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 dead end</a:t>
            </a:r>
            <a:endParaRPr b="0" i="0" sz="1867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0882" y="1798800"/>
            <a:ext cx="6698732" cy="4465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"/>
          <p:cNvSpPr txBox="1"/>
          <p:nvPr>
            <p:ph type="title"/>
          </p:nvPr>
        </p:nvSpPr>
        <p:spPr>
          <a:xfrm>
            <a:off x="415600" y="593367"/>
            <a:ext cx="11360800" cy="2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6"/>
          <p:cNvSpPr txBox="1"/>
          <p:nvPr>
            <p:ph idx="1" type="body"/>
          </p:nvPr>
        </p:nvSpPr>
        <p:spPr>
          <a:xfrm>
            <a:off x="415600" y="1099267"/>
            <a:ext cx="11360800" cy="49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hr-HR" sz="2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 big sign says:</a:t>
            </a:r>
            <a:endParaRPr b="0" i="0" sz="2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601" y="2281951"/>
            <a:ext cx="11174801" cy="229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7"/>
          <p:cNvSpPr txBox="1"/>
          <p:nvPr>
            <p:ph type="title"/>
          </p:nvPr>
        </p:nvSpPr>
        <p:spPr>
          <a:xfrm>
            <a:off x="415600" y="593367"/>
            <a:ext cx="11360800" cy="20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/>
          <p:nvPr>
            <p:ph idx="1" type="body"/>
          </p:nvPr>
        </p:nvSpPr>
        <p:spPr>
          <a:xfrm>
            <a:off x="415600" y="974367"/>
            <a:ext cx="11360800" cy="51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b="0" i="0" lang="hr-HR" sz="1867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You spot a ladder with a note</a:t>
            </a:r>
            <a:endParaRPr b="0" i="0" sz="1867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705432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32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BMILC  </a:t>
            </a:r>
            <a:r>
              <a:rPr b="0" i="0" lang="hr-HR" sz="3200" u="none" cap="none" strike="noStrike">
                <a:solidFill>
                  <a:srgbClr val="D8D8D8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r>
              <a:rPr b="0" i="0" lang="hr-HR" sz="32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 _ ! </a:t>
            </a:r>
            <a:endParaRPr b="0" i="0" sz="32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0829" y="1943700"/>
            <a:ext cx="5411899" cy="3603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8"/>
          <p:cNvSpPr txBox="1"/>
          <p:nvPr>
            <p:ph type="title"/>
          </p:nvPr>
        </p:nvSpPr>
        <p:spPr>
          <a:xfrm>
            <a:off x="415600" y="593367"/>
            <a:ext cx="11360800" cy="10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hr-HR" sz="2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You look around. You see that the gate is near. You start hearing a strange </a:t>
            </a:r>
            <a:endParaRPr b="0" i="0" sz="2400" u="none" cap="none" strike="noStrike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609585" lvl="0" marL="609585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hr-HR" sz="2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sound. Is it someone’s voice? Is it human or not?</a:t>
            </a:r>
            <a:endParaRPr b="0" i="0" sz="2400" u="none" cap="none" strike="noStrike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8"/>
          <p:cNvSpPr txBox="1"/>
          <p:nvPr>
            <p:ph idx="1" type="body"/>
          </p:nvPr>
        </p:nvSpPr>
        <p:spPr>
          <a:xfrm>
            <a:off x="415600" y="1798833"/>
            <a:ext cx="11360800" cy="42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4" lvl="0" marL="182875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cross over and follow the sign </a:t>
            </a:r>
            <a:endParaRPr b="0" i="0" sz="18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</a:t>
            </a:r>
            <a:r>
              <a:rPr b="0" i="0" lang="hr-H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 _ _ _ </a:t>
            </a:r>
            <a:r>
              <a:rPr b="0" i="0" lang="hr-HR" sz="3200" u="none" cap="none" strike="noStrike">
                <a:solidFill>
                  <a:schemeClr val="dk1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r>
              <a:rPr b="0" i="0" lang="hr-H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_ _ _ _  AHEAD!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0892" y="3279067"/>
            <a:ext cx="2517233" cy="25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9"/>
          <p:cNvSpPr txBox="1"/>
          <p:nvPr>
            <p:ph type="title"/>
          </p:nvPr>
        </p:nvSpPr>
        <p:spPr>
          <a:xfrm>
            <a:off x="478067" y="356033"/>
            <a:ext cx="11360800" cy="11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b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b="0" i="0" lang="hr-HR" sz="2400" u="none" cap="none" strike="noStrik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You are at the gate. </a:t>
            </a:r>
            <a:endParaRPr b="0" i="0" sz="2400" u="none" cap="none" strike="noStrike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9"/>
          <p:cNvSpPr txBox="1"/>
          <p:nvPr>
            <p:ph idx="1" type="body"/>
          </p:nvPr>
        </p:nvSpPr>
        <p:spPr>
          <a:xfrm>
            <a:off x="415600" y="1486533"/>
            <a:ext cx="11360800" cy="46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2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The sound is getting louder and louder.</a:t>
            </a:r>
            <a:endParaRPr b="0" i="0" sz="2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2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	You can clearly hear the familiar voice saying:</a:t>
            </a:r>
            <a:endParaRPr b="0" i="0" sz="2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1867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				__ __ __ __    __ __    __ __ __ __ !</a:t>
            </a:r>
            <a:endParaRPr b="0" i="0" sz="1867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65407" y="765867"/>
            <a:ext cx="2111800" cy="282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lika na kojoj se prikazuje strop, pod, na zatvorenom, zgrada&#10;&#10;Opis je automatski generiran" id="128" name="Google Shape;128;p2"/>
          <p:cNvPicPr preferRelativeResize="0"/>
          <p:nvPr/>
        </p:nvPicPr>
        <p:blipFill rotWithShape="1">
          <a:blip r:embed="rId3">
            <a:alphaModFix amt="50000"/>
          </a:blip>
          <a:srcRect b="0" l="0" r="0" t="13793"/>
          <a:stretch/>
        </p:blipFill>
        <p:spPr>
          <a:xfrm>
            <a:off x="0" y="1"/>
            <a:ext cx="1219198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"/>
          <p:cNvSpPr txBox="1"/>
          <p:nvPr>
            <p:ph type="ctrTitle"/>
          </p:nvPr>
        </p:nvSpPr>
        <p:spPr>
          <a:xfrm>
            <a:off x="1524000" y="1122362"/>
            <a:ext cx="9144000" cy="29005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5400"/>
              <a:buFont typeface="Century Schoolbook"/>
              <a:buNone/>
            </a:pPr>
            <a:r>
              <a:rPr lang="hr-HR" sz="54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Adapt Escape Room Ideas for your Teaching Context</a:t>
            </a:r>
            <a:endParaRPr sz="54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0" name="Google Shape;130;p2"/>
          <p:cNvSpPr txBox="1"/>
          <p:nvPr>
            <p:ph idx="1" type="subTitle"/>
          </p:nvPr>
        </p:nvSpPr>
        <p:spPr>
          <a:xfrm>
            <a:off x="1524000" y="4159404"/>
            <a:ext cx="9144000" cy="10983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None/>
            </a:pPr>
            <a:r>
              <a:rPr lang="hr-HR">
                <a:solidFill>
                  <a:srgbClr val="BFBFB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HUPE 2022, Poreč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2400"/>
              <a:buNone/>
            </a:pPr>
            <a:r>
              <a:rPr lang="hr-HR">
                <a:solidFill>
                  <a:srgbClr val="BFBFB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Branka Katalinić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0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0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609584" lvl="0" marL="304792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Wake up dear!</a:t>
            </a:r>
            <a:endParaRPr/>
          </a:p>
          <a:p>
            <a:pPr indent="609584" lvl="0" marL="304792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4" lvl="0" marL="304792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4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WELL DONE !</a:t>
            </a:r>
            <a:endParaRPr b="0" i="0" sz="4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4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		YOU  HAVE  ESCAPED</a:t>
            </a:r>
            <a:endParaRPr b="0" i="0" sz="4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2438339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4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FROM A NIGHTMARE!</a:t>
            </a:r>
            <a:endParaRPr b="0" i="0" sz="40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300"/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300"/>
                                        <p:tgtEl>
                                          <p:spTgt spid="2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300"/>
                                        <p:tgtEl>
                                          <p:spTgt spid="2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300"/>
                                        <p:tgtEl>
                                          <p:spTgt spid="2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300"/>
                                        <p:tgtEl>
                                          <p:spTgt spid="2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1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1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1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1"/>
          <p:cNvSpPr txBox="1"/>
          <p:nvPr>
            <p:ph type="title"/>
          </p:nvPr>
        </p:nvSpPr>
        <p:spPr>
          <a:xfrm>
            <a:off x="833002" y="365125"/>
            <a:ext cx="10520702" cy="10527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Font typeface="Century Schoolbook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Escape the Maze – follow-up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3" name="Google Shape;283;p21"/>
          <p:cNvSpPr txBox="1"/>
          <p:nvPr>
            <p:ph idx="1" type="body"/>
          </p:nvPr>
        </p:nvSpPr>
        <p:spPr>
          <a:xfrm>
            <a:off x="838201" y="1782959"/>
            <a:ext cx="10515598" cy="43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speaking &amp; writing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pair work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Font typeface="Century Schoolbook"/>
              <a:buChar char="-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pick a sentence and write a coded message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Font typeface="Century Schoolbook"/>
              <a:buChar char="-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give it to your classmate to read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Font typeface="Century Schoolbook"/>
              <a:buChar char="-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find an image and say a sentence – use a preposition of movement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2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2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2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2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2"/>
          <p:cNvSpPr txBox="1"/>
          <p:nvPr>
            <p:ph type="title"/>
          </p:nvPr>
        </p:nvSpPr>
        <p:spPr>
          <a:xfrm>
            <a:off x="833002" y="365125"/>
            <a:ext cx="10520702" cy="3159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2" name="Google Shape;292;p22"/>
          <p:cNvSpPr txBox="1"/>
          <p:nvPr>
            <p:ph idx="1" type="body"/>
          </p:nvPr>
        </p:nvSpPr>
        <p:spPr>
          <a:xfrm>
            <a:off x="838201" y="1397285"/>
            <a:ext cx="10515598" cy="4779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Font typeface="Century Schoolbook"/>
              <a:buChar char="-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write a short lead-in story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what vocabulary &amp; grammar structures to revise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3"/>
          <p:cNvSpPr/>
          <p:nvPr/>
        </p:nvSpPr>
        <p:spPr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cap="sq" cmpd="thinThick" w="12700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3"/>
          <p:cNvSpPr txBox="1"/>
          <p:nvPr>
            <p:ph type="title"/>
          </p:nvPr>
        </p:nvSpPr>
        <p:spPr>
          <a:xfrm>
            <a:off x="4798031" y="3812954"/>
            <a:ext cx="7900827" cy="15160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Font typeface="Century Schoolbook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THEFT AT GRAND HOTEL</a:t>
            </a:r>
            <a:endParaRPr/>
          </a:p>
        </p:txBody>
      </p:sp>
      <p:sp>
        <p:nvSpPr>
          <p:cNvPr id="299" name="Google Shape;299;p23"/>
          <p:cNvSpPr txBox="1"/>
          <p:nvPr>
            <p:ph idx="1" type="body"/>
          </p:nvPr>
        </p:nvSpPr>
        <p:spPr>
          <a:xfrm>
            <a:off x="5021821" y="5550568"/>
            <a:ext cx="6465286" cy="602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E6E6"/>
              </a:buClr>
              <a:buSzPts val="1700"/>
              <a:buNone/>
            </a:pPr>
            <a:r>
              <a:rPr lang="hr-HR" sz="1700">
                <a:solidFill>
                  <a:srgbClr val="E7E6E6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hr-HR" sz="36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Live Escape Room</a:t>
            </a:r>
            <a:endParaRPr/>
          </a:p>
        </p:txBody>
      </p:sp>
      <p:pic>
        <p:nvPicPr>
          <p:cNvPr descr="Slika na kojoj se prikazuje na zatvorenom&#10;&#10;Opis je automatski generiran" id="300" name="Google Shape;300;p23"/>
          <p:cNvPicPr preferRelativeResize="0"/>
          <p:nvPr/>
        </p:nvPicPr>
        <p:blipFill rotWithShape="1">
          <a:blip r:embed="rId3">
            <a:alphaModFix/>
          </a:blip>
          <a:srcRect b="19725" l="0" r="1" t="0"/>
          <a:stretch/>
        </p:blipFill>
        <p:spPr>
          <a:xfrm>
            <a:off x="317635" y="321733"/>
            <a:ext cx="4160452" cy="22224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1" name="Google Shape;301;p23"/>
          <p:cNvCxnSpPr/>
          <p:nvPr/>
        </p:nvCxnSpPr>
        <p:spPr>
          <a:xfrm>
            <a:off x="5138287" y="5443086"/>
            <a:ext cx="6400800" cy="0"/>
          </a:xfrm>
          <a:prstGeom prst="straightConnector1">
            <a:avLst/>
          </a:prstGeom>
          <a:noFill/>
          <a:ln cap="flat" cmpd="sng" w="22225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02" name="Google Shape;302;p23"/>
          <p:cNvPicPr preferRelativeResize="0"/>
          <p:nvPr/>
        </p:nvPicPr>
        <p:blipFill rotWithShape="1">
          <a:blip r:embed="rId4">
            <a:alphaModFix/>
          </a:blip>
          <a:srcRect b="0" l="6144" r="21369" t="0"/>
          <a:stretch/>
        </p:blipFill>
        <p:spPr>
          <a:xfrm>
            <a:off x="317635" y="2705099"/>
            <a:ext cx="4160452" cy="38311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ka na kojoj se prikazuje pod&#10;&#10;Opis je automatski generiran" id="303" name="Google Shape;303;p23"/>
          <p:cNvPicPr preferRelativeResize="0"/>
          <p:nvPr/>
        </p:nvPicPr>
        <p:blipFill rotWithShape="1">
          <a:blip r:embed="rId5">
            <a:alphaModFix/>
          </a:blip>
          <a:srcRect b="-5" l="6080" r="1655" t="0"/>
          <a:stretch/>
        </p:blipFill>
        <p:spPr>
          <a:xfrm>
            <a:off x="4638675" y="299364"/>
            <a:ext cx="2775313" cy="30081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ka na kojoj se prikazuje na zatvorenom, artikli, zatrpano&#10;&#10;Opis je automatski generiran" id="304" name="Google Shape;304;p23"/>
          <p:cNvPicPr preferRelativeResize="0"/>
          <p:nvPr/>
        </p:nvPicPr>
        <p:blipFill rotWithShape="1">
          <a:blip r:embed="rId6">
            <a:alphaModFix/>
          </a:blip>
          <a:srcRect b="0" l="0" r="4512" t="0"/>
          <a:stretch/>
        </p:blipFill>
        <p:spPr>
          <a:xfrm>
            <a:off x="7491885" y="177092"/>
            <a:ext cx="4308687" cy="3008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7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4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4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4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4"/>
          <p:cNvSpPr txBox="1"/>
          <p:nvPr>
            <p:ph type="title"/>
          </p:nvPr>
        </p:nvSpPr>
        <p:spPr>
          <a:xfrm>
            <a:off x="833002" y="365125"/>
            <a:ext cx="105207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3" name="Google Shape;313;p24"/>
          <p:cNvSpPr txBox="1"/>
          <p:nvPr>
            <p:ph idx="1" type="body"/>
          </p:nvPr>
        </p:nvSpPr>
        <p:spPr>
          <a:xfrm>
            <a:off x="838201" y="2022601"/>
            <a:ext cx="10515598" cy="41543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food vocabulary (menu, recipe)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everyday English (checking into a hotel)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5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5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5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5"/>
          <p:cNvSpPr txBox="1"/>
          <p:nvPr>
            <p:ph type="title"/>
          </p:nvPr>
        </p:nvSpPr>
        <p:spPr>
          <a:xfrm>
            <a:off x="833002" y="365125"/>
            <a:ext cx="105207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Font typeface="Century Schoolbook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Lead-in story</a:t>
            </a:r>
            <a:endParaRPr/>
          </a:p>
        </p:txBody>
      </p:sp>
      <p:sp>
        <p:nvSpPr>
          <p:cNvPr id="322" name="Google Shape;322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 diamond necklace was stolen during the banquet celebrating the 10th anniversary of the hotel.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Police suspect one of the guests is the thief.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6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6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6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6"/>
          <p:cNvSpPr txBox="1"/>
          <p:nvPr>
            <p:ph type="title"/>
          </p:nvPr>
        </p:nvSpPr>
        <p:spPr>
          <a:xfrm>
            <a:off x="833002" y="365125"/>
            <a:ext cx="10520702" cy="3159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331" name="Google Shape;331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9908" y="365125"/>
            <a:ext cx="4432659" cy="6268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28203" y="523081"/>
            <a:ext cx="4433483" cy="61669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ka na kojoj se prikazuje tekst&#10;&#10;Opis je automatski generiran" id="333" name="Google Shape;333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98174" y="1746607"/>
            <a:ext cx="484956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7"/>
          <p:cNvSpPr/>
          <p:nvPr/>
        </p:nvSpPr>
        <p:spPr>
          <a:xfrm>
            <a:off x="0" y="-3324"/>
            <a:ext cx="12192000" cy="68613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7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7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7"/>
          <p:cNvSpPr txBox="1"/>
          <p:nvPr>
            <p:ph type="title"/>
          </p:nvPr>
        </p:nvSpPr>
        <p:spPr>
          <a:xfrm>
            <a:off x="833002" y="365125"/>
            <a:ext cx="10520702" cy="282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2" name="Google Shape;342;p27"/>
          <p:cNvSpPr txBox="1"/>
          <p:nvPr>
            <p:ph idx="1" type="body"/>
          </p:nvPr>
        </p:nvSpPr>
        <p:spPr>
          <a:xfrm>
            <a:off x="838100" y="538974"/>
            <a:ext cx="10515600" cy="56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     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  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follow-up: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speaking: 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role play - pick              </a:t>
            </a: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</a:t>
            </a: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another guest and						                      check into a hotel 						                         </a:t>
            </a:r>
            <a:endParaRPr/>
          </a:p>
        </p:txBody>
      </p:sp>
      <p:pic>
        <p:nvPicPr>
          <p:cNvPr id="343" name="Google Shape;343;p27"/>
          <p:cNvPicPr preferRelativeResize="0"/>
          <p:nvPr/>
        </p:nvPicPr>
        <p:blipFill rotWithShape="1">
          <a:blip r:embed="rId3">
            <a:alphaModFix/>
          </a:blip>
          <a:srcRect b="2439" l="4880" r="-4879" t="-2440"/>
          <a:stretch/>
        </p:blipFill>
        <p:spPr>
          <a:xfrm>
            <a:off x="904064" y="98000"/>
            <a:ext cx="5299363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8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8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8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8"/>
          <p:cNvSpPr txBox="1"/>
          <p:nvPr>
            <p:ph type="title"/>
          </p:nvPr>
        </p:nvSpPr>
        <p:spPr>
          <a:xfrm>
            <a:off x="833002" y="365126"/>
            <a:ext cx="10520702" cy="46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2" name="Google Shape;352;p28"/>
          <p:cNvSpPr txBox="1"/>
          <p:nvPr>
            <p:ph idx="1" type="body"/>
          </p:nvPr>
        </p:nvSpPr>
        <p:spPr>
          <a:xfrm>
            <a:off x="838201" y="934948"/>
            <a:ext cx="10515598" cy="5242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   speaking: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explain the reason for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the menu choice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   writing: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write a menu for one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of the guests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t/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descr="Slika na kojoj se prikazuje stol&#10;&#10;Opis je automatski generiran" id="353" name="Google Shape;35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3002" y="832208"/>
            <a:ext cx="484956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9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29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9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29"/>
          <p:cNvSpPr txBox="1"/>
          <p:nvPr>
            <p:ph type="title"/>
          </p:nvPr>
        </p:nvSpPr>
        <p:spPr>
          <a:xfrm>
            <a:off x="833002" y="365125"/>
            <a:ext cx="10520702" cy="5287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2" name="Google Shape;362;p29"/>
          <p:cNvSpPr txBox="1"/>
          <p:nvPr>
            <p:ph idx="1" type="body"/>
          </p:nvPr>
        </p:nvSpPr>
        <p:spPr>
          <a:xfrm>
            <a:off x="838201" y="1613043"/>
            <a:ext cx="10515598" cy="4563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    writing: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write a recipe for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    a birthday cake                                   </a:t>
            </a:r>
            <a:endParaRPr/>
          </a:p>
        </p:txBody>
      </p:sp>
      <p:pic>
        <p:nvPicPr>
          <p:cNvPr descr="Slika na kojoj se prikazuje tekst&#10;&#10;Opis je automatski generiran" id="363" name="Google Shape;36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12" y="681038"/>
            <a:ext cx="484956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 txBox="1"/>
          <p:nvPr>
            <p:ph type="title"/>
          </p:nvPr>
        </p:nvSpPr>
        <p:spPr>
          <a:xfrm>
            <a:off x="833002" y="365125"/>
            <a:ext cx="105207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400"/>
              <a:buFont typeface="Century Schoolbook"/>
              <a:buNone/>
            </a:pPr>
            <a:r>
              <a:rPr lang="hr-HR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Escape</a:t>
            </a:r>
            <a:r>
              <a:rPr lang="hr-HR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lang="hr-HR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room</a:t>
            </a:r>
            <a:r>
              <a:rPr lang="hr-HR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/>
          </a:p>
        </p:txBody>
      </p:sp>
      <p:sp>
        <p:nvSpPr>
          <p:cNvPr id="139" name="Google Shape;139;p3"/>
          <p:cNvSpPr txBox="1"/>
          <p:nvPr>
            <p:ph idx="1" type="body"/>
          </p:nvPr>
        </p:nvSpPr>
        <p:spPr>
          <a:xfrm>
            <a:off x="838201" y="2022601"/>
            <a:ext cx="10515598" cy="41543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Char char="•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adventure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Char char="•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teamwork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Char char="•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time limit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Char char="•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clues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0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30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30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30"/>
          <p:cNvSpPr txBox="1"/>
          <p:nvPr>
            <p:ph type="title"/>
          </p:nvPr>
        </p:nvSpPr>
        <p:spPr>
          <a:xfrm>
            <a:off x="833002" y="606725"/>
            <a:ext cx="10520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400"/>
              <a:buFont typeface="Century Schoolbook"/>
              <a:buNone/>
            </a:pPr>
            <a:r>
              <a:rPr lang="hr-HR" u="sng">
                <a:solidFill>
                  <a:schemeClr val="hlink"/>
                </a:solidFill>
                <a:latin typeface="Century Schoolbook"/>
                <a:ea typeface="Century Schoolbook"/>
                <a:cs typeface="Century Schoolbook"/>
                <a:sym typeface="Century Schoolbook"/>
                <a:hlinkClick r:id="rId3"/>
              </a:rPr>
              <a:t>TSUNAMI ESCAPE</a:t>
            </a:r>
            <a:endParaRPr/>
          </a:p>
        </p:txBody>
      </p:sp>
      <p:sp>
        <p:nvSpPr>
          <p:cNvPr id="372" name="Google Shape;372;p30"/>
          <p:cNvSpPr txBox="1"/>
          <p:nvPr>
            <p:ph idx="1" type="body"/>
          </p:nvPr>
        </p:nvSpPr>
        <p:spPr>
          <a:xfrm>
            <a:off x="835550" y="2301400"/>
            <a:ext cx="10515600" cy="39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Past tenses (narrating a past event)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feelings idioms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disasters/weather conditions/holiday problems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t/>
            </a:r>
            <a:endParaRPr sz="2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hr-HR" sz="14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        </a:t>
            </a:r>
            <a:endParaRPr sz="14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37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2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2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2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32"/>
          <p:cNvSpPr txBox="1"/>
          <p:nvPr>
            <p:ph type="title"/>
          </p:nvPr>
        </p:nvSpPr>
        <p:spPr>
          <a:xfrm>
            <a:off x="833002" y="365126"/>
            <a:ext cx="10520702" cy="976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Font typeface="Century Schoolbook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Tsunami</a:t>
            </a:r>
            <a:r>
              <a:rPr lang="hr-HR" sz="4000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Escape – follow-up:</a:t>
            </a:r>
            <a:endParaRPr/>
          </a:p>
        </p:txBody>
      </p:sp>
      <p:sp>
        <p:nvSpPr>
          <p:cNvPr id="381" name="Google Shape;381;p32"/>
          <p:cNvSpPr txBox="1"/>
          <p:nvPr>
            <p:ph idx="1" type="body"/>
          </p:nvPr>
        </p:nvSpPr>
        <p:spPr>
          <a:xfrm>
            <a:off x="838201" y="1706691"/>
            <a:ext cx="10515598" cy="44702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speaking &amp; writing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 talk about your feelings (use idioms)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 act out a dialogue about a holiday problem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 narrate a similar experience during a disaster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3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3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33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3"/>
          <p:cNvSpPr txBox="1"/>
          <p:nvPr>
            <p:ph type="title"/>
          </p:nvPr>
        </p:nvSpPr>
        <p:spPr>
          <a:xfrm>
            <a:off x="833002" y="365126"/>
            <a:ext cx="10520702" cy="467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90" name="Google Shape;390;p33"/>
          <p:cNvSpPr txBox="1"/>
          <p:nvPr>
            <p:ph idx="1" type="body"/>
          </p:nvPr>
        </p:nvSpPr>
        <p:spPr>
          <a:xfrm>
            <a:off x="838201" y="1119883"/>
            <a:ext cx="10515598" cy="50570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t/>
            </a:r>
            <a:endParaRPr sz="6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5400"/>
              <a:buNone/>
            </a:pPr>
            <a:r>
              <a:rPr lang="hr-HR" sz="54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Thank you for your attention!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t/>
            </a:r>
            <a:endParaRPr sz="6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t/>
            </a:r>
            <a:endParaRPr sz="6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t/>
            </a:r>
            <a:endParaRPr sz="6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3200"/>
              <a:buNone/>
            </a:pPr>
            <a:r>
              <a:rPr lang="hr-HR" sz="32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mskatalinic@gmail.com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8f2c0ee83c_1_0"/>
          <p:cNvSpPr/>
          <p:nvPr/>
        </p:nvSpPr>
        <p:spPr>
          <a:xfrm>
            <a:off x="0" y="-3324"/>
            <a:ext cx="12192000" cy="68613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g18f2c0ee83c_1_0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g18f2c0ee83c_1_0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g18f2c0ee83c_1_0"/>
          <p:cNvSpPr txBox="1"/>
          <p:nvPr>
            <p:ph type="title"/>
          </p:nvPr>
        </p:nvSpPr>
        <p:spPr>
          <a:xfrm>
            <a:off x="833002" y="365126"/>
            <a:ext cx="105207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99" name="Google Shape;399;g18f2c0ee83c_1_0"/>
          <p:cNvSpPr txBox="1"/>
          <p:nvPr>
            <p:ph idx="1" type="body"/>
          </p:nvPr>
        </p:nvSpPr>
        <p:spPr>
          <a:xfrm>
            <a:off x="838201" y="1119883"/>
            <a:ext cx="10515600" cy="50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t/>
            </a:r>
            <a:endParaRPr sz="6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5400"/>
              <a:buNone/>
            </a:pPr>
            <a:r>
              <a:rPr lang="hr-HR" sz="54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</a:t>
            </a:r>
            <a:r>
              <a:rPr lang="hr-HR" sz="24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Sources and credits:</a:t>
            </a:r>
            <a:endParaRPr sz="24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5400"/>
              <a:buNone/>
            </a:pPr>
            <a:r>
              <a:rPr lang="hr-HR" sz="24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images: personal, pixabay, cluebox.eu</a:t>
            </a:r>
            <a:endParaRPr sz="24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5400"/>
              <a:buNone/>
            </a:pPr>
            <a:r>
              <a:rPr lang="hr-HR" sz="24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intro video: cluego.eu</a:t>
            </a:r>
            <a:endParaRPr sz="24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t/>
            </a:r>
            <a:endParaRPr sz="6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t/>
            </a:r>
            <a:endParaRPr sz="6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t/>
            </a:r>
            <a:endParaRPr sz="6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 txBox="1"/>
          <p:nvPr>
            <p:ph type="title"/>
          </p:nvPr>
        </p:nvSpPr>
        <p:spPr>
          <a:xfrm>
            <a:off x="833002" y="365125"/>
            <a:ext cx="10520702" cy="1691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8" name="Google Shape;148;p4"/>
          <p:cNvSpPr txBox="1"/>
          <p:nvPr>
            <p:ph idx="1" type="body"/>
          </p:nvPr>
        </p:nvSpPr>
        <p:spPr>
          <a:xfrm>
            <a:off x="838201" y="791111"/>
            <a:ext cx="10515598" cy="5385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Char char="•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background story</a:t>
            </a:r>
            <a:endParaRPr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D8D8"/>
              </a:buClr>
              <a:buSzPts val="4000"/>
              <a:buChar char="•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puzzles and coded messages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49" name="Google Shape;14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56803"/>
            <a:ext cx="5830584" cy="43729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ka na kojoj se prikazuje tekst, računalo, na zatvorenom, tipkovnica&#10;&#10;Opis je automatski generiran" id="150" name="Google Shape;15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5468" y="2341599"/>
            <a:ext cx="4188142" cy="41881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ka na kojoj se prikazuje slagalica&#10;&#10;Opis je automatski generiran" id="151" name="Google Shape;15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29813" y="2532553"/>
            <a:ext cx="4662187" cy="3534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 txBox="1"/>
          <p:nvPr>
            <p:ph type="title"/>
          </p:nvPr>
        </p:nvSpPr>
        <p:spPr>
          <a:xfrm>
            <a:off x="833002" y="365125"/>
            <a:ext cx="10520702" cy="128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0" name="Google Shape;160;p5"/>
          <p:cNvSpPr txBox="1"/>
          <p:nvPr>
            <p:ph idx="1" type="body"/>
          </p:nvPr>
        </p:nvSpPr>
        <p:spPr>
          <a:xfrm>
            <a:off x="838201" y="647273"/>
            <a:ext cx="10515598" cy="55296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Char char="•"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game design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t/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100" y="2022901"/>
            <a:ext cx="4365074" cy="43650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ka na kojoj se prikazuje tekst&#10;&#10;Opis je automatski generiran" id="162" name="Google Shape;16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55277" y="786365"/>
            <a:ext cx="5715000" cy="3105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ika na kojoj se prikazuje tekst, tiskanica, pisalica, pero&#10;&#10;Opis je automatski generiran" id="163" name="Google Shape;16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84931" y="3481665"/>
            <a:ext cx="4145534" cy="3105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 txBox="1"/>
          <p:nvPr>
            <p:ph type="title"/>
          </p:nvPr>
        </p:nvSpPr>
        <p:spPr>
          <a:xfrm>
            <a:off x="833002" y="365126"/>
            <a:ext cx="10520702" cy="2102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72" name="Google Shape;172;p6"/>
          <p:cNvSpPr txBox="1"/>
          <p:nvPr>
            <p:ph idx="1" type="body"/>
          </p:nvPr>
        </p:nvSpPr>
        <p:spPr>
          <a:xfrm>
            <a:off x="838201" y="940481"/>
            <a:ext cx="10515598" cy="5236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t/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t/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t/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t/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t/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descr="Slika na kojoj se prikazuje tekst, zavjesa, sat, uređeno&#10;&#10;Opis je automatski generiran" id="173" name="Google Shape;17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1" y="38528"/>
            <a:ext cx="10515597" cy="678094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6"/>
          <p:cNvSpPr txBox="1"/>
          <p:nvPr/>
        </p:nvSpPr>
        <p:spPr>
          <a:xfrm>
            <a:off x="739739" y="743604"/>
            <a:ext cx="3030877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r-HR" sz="4000" u="none" cap="none" strike="noStrike">
                <a:solidFill>
                  <a:srgbClr val="F2F2F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It tells time day and night</a:t>
            </a:r>
            <a:endParaRPr sz="4000">
              <a:solidFill>
                <a:srgbClr val="F2F2F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4000">
                <a:solidFill>
                  <a:srgbClr val="F2F2F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If you see double it’s just alright</a:t>
            </a:r>
            <a:endParaRPr sz="4000">
              <a:solidFill>
                <a:srgbClr val="F2F2F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4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040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 txBox="1"/>
          <p:nvPr>
            <p:ph type="title"/>
          </p:nvPr>
        </p:nvSpPr>
        <p:spPr>
          <a:xfrm>
            <a:off x="2515456" y="2103437"/>
            <a:ext cx="71610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4400"/>
              <a:buFont typeface="Century Schoolbook"/>
              <a:buNone/>
            </a:pPr>
            <a:r>
              <a:rPr lang="hr-HR">
                <a:solidFill>
                  <a:srgbClr val="F2F2F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ESCAPE THE MAZE</a:t>
            </a:r>
            <a:endParaRPr/>
          </a:p>
        </p:txBody>
      </p:sp>
      <p:sp>
        <p:nvSpPr>
          <p:cNvPr id="183" name="Google Shape;183;p7"/>
          <p:cNvSpPr txBox="1"/>
          <p:nvPr>
            <p:ph idx="1" type="body"/>
          </p:nvPr>
        </p:nvSpPr>
        <p:spPr>
          <a:xfrm>
            <a:off x="910120" y="3575406"/>
            <a:ext cx="10515598" cy="1646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000"/>
              <a:buNone/>
            </a:pPr>
            <a:r>
              <a:rPr lang="hr-HR" sz="4000">
                <a:solidFill>
                  <a:srgbClr val="D8D8D8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prepositions of movement</a:t>
            </a:r>
            <a:endParaRPr sz="4000">
              <a:solidFill>
                <a:srgbClr val="D8D8D8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"/>
          <p:cNvSpPr txBox="1"/>
          <p:nvPr>
            <p:ph type="title"/>
          </p:nvPr>
        </p:nvSpPr>
        <p:spPr>
          <a:xfrm>
            <a:off x="415600" y="593367"/>
            <a:ext cx="11360800" cy="3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hr-HR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"/>
          <p:cNvSpPr txBox="1"/>
          <p:nvPr>
            <p:ph idx="1" type="body"/>
          </p:nvPr>
        </p:nvSpPr>
        <p:spPr>
          <a:xfrm>
            <a:off x="303167" y="162528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167" y="1371134"/>
            <a:ext cx="5908635" cy="443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8"/>
          <p:cNvSpPr txBox="1"/>
          <p:nvPr>
            <p:ph idx="2" type="body"/>
          </p:nvPr>
        </p:nvSpPr>
        <p:spPr>
          <a:xfrm>
            <a:off x="6324000" y="1371133"/>
            <a:ext cx="5452400" cy="48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hr-HR" sz="24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It’s night. When you open your eyes you find yourself in the middle of a maze. Last thing you remember is the news about the Minotaur going on his regular medical check-up. You know that he always returns at dawn.</a:t>
            </a:r>
            <a:endParaRPr b="0" i="0" sz="24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hr-HR" sz="24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As it is nearly dawn, you have only a little time to escape from his habitat.</a:t>
            </a:r>
            <a:endParaRPr b="0" i="0" sz="24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"/>
          <p:cNvSpPr txBox="1"/>
          <p:nvPr>
            <p:ph type="title"/>
          </p:nvPr>
        </p:nvSpPr>
        <p:spPr>
          <a:xfrm>
            <a:off x="415600" y="593367"/>
            <a:ext cx="11360800" cy="2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9"/>
          <p:cNvSpPr txBox="1"/>
          <p:nvPr>
            <p:ph idx="1" type="body"/>
          </p:nvPr>
        </p:nvSpPr>
        <p:spPr>
          <a:xfrm>
            <a:off x="415600" y="968900"/>
            <a:ext cx="11360800" cy="51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609585" lvl="0" marL="6095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24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You look around and find a torch and hedge shears.</a:t>
            </a:r>
            <a:endParaRPr b="0" i="0" sz="24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121917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hr-HR" sz="24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Then you spot a piece of paper. It says: </a:t>
            </a:r>
            <a:endParaRPr b="0" i="0" sz="24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609585" lvl="0" marL="609585" marR="0" rtl="0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9200" y="2163034"/>
            <a:ext cx="8493568" cy="4340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3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3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sustava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sustava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sustava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2022-11-07T19:08:24Z</dcterms:created>
  <dc:creator>Branka Katalinić</dc:creator>
</cp:coreProperties>
</file>