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6" r:id="rId1"/>
  </p:sldMasterIdLst>
  <p:handoutMasterIdLst>
    <p:handoutMasterId r:id="rId33"/>
  </p:handoutMasterIdLst>
  <p:sldIdLst>
    <p:sldId id="256" r:id="rId2"/>
    <p:sldId id="257" r:id="rId3"/>
    <p:sldId id="258" r:id="rId4"/>
    <p:sldId id="259" r:id="rId5"/>
    <p:sldId id="295" r:id="rId6"/>
    <p:sldId id="260" r:id="rId7"/>
    <p:sldId id="262" r:id="rId8"/>
    <p:sldId id="263" r:id="rId9"/>
    <p:sldId id="265" r:id="rId10"/>
    <p:sldId id="296" r:id="rId11"/>
    <p:sldId id="261" r:id="rId12"/>
    <p:sldId id="283" r:id="rId13"/>
    <p:sldId id="284" r:id="rId14"/>
    <p:sldId id="266" r:id="rId15"/>
    <p:sldId id="267" r:id="rId16"/>
    <p:sldId id="268" r:id="rId17"/>
    <p:sldId id="269" r:id="rId18"/>
    <p:sldId id="286" r:id="rId19"/>
    <p:sldId id="299" r:id="rId20"/>
    <p:sldId id="288" r:id="rId21"/>
    <p:sldId id="279" r:id="rId22"/>
    <p:sldId id="280" r:id="rId23"/>
    <p:sldId id="271" r:id="rId24"/>
    <p:sldId id="272" r:id="rId25"/>
    <p:sldId id="273" r:id="rId26"/>
    <p:sldId id="294" r:id="rId27"/>
    <p:sldId id="292" r:id="rId28"/>
    <p:sldId id="276" r:id="rId29"/>
    <p:sldId id="290" r:id="rId30"/>
    <p:sldId id="277" r:id="rId31"/>
    <p:sldId id="291" r:id="rId32"/>
  </p:sldIdLst>
  <p:sldSz cx="12192000" cy="6858000"/>
  <p:notesSz cx="6888163" cy="10021888"/>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835"/>
          </a:xfrm>
          <a:prstGeom prst="rect">
            <a:avLst/>
          </a:prstGeom>
        </p:spPr>
        <p:txBody>
          <a:bodyPr vert="horz" lIns="96625" tIns="48312" rIns="96625" bIns="48312" rtlCol="0"/>
          <a:lstStyle>
            <a:lvl1pPr algn="l">
              <a:defRPr sz="1300"/>
            </a:lvl1pPr>
          </a:lstStyle>
          <a:p>
            <a:endParaRPr lang="hr-HR"/>
          </a:p>
        </p:txBody>
      </p:sp>
      <p:sp>
        <p:nvSpPr>
          <p:cNvPr id="3" name="Date Placeholder 2"/>
          <p:cNvSpPr>
            <a:spLocks noGrp="1"/>
          </p:cNvSpPr>
          <p:nvPr>
            <p:ph type="dt" sz="quarter" idx="1"/>
          </p:nvPr>
        </p:nvSpPr>
        <p:spPr>
          <a:xfrm>
            <a:off x="3901698" y="0"/>
            <a:ext cx="2984871" cy="502835"/>
          </a:xfrm>
          <a:prstGeom prst="rect">
            <a:avLst/>
          </a:prstGeom>
        </p:spPr>
        <p:txBody>
          <a:bodyPr vert="horz" lIns="96625" tIns="48312" rIns="96625" bIns="48312" rtlCol="0"/>
          <a:lstStyle>
            <a:lvl1pPr algn="r">
              <a:defRPr sz="1300"/>
            </a:lvl1pPr>
          </a:lstStyle>
          <a:p>
            <a:fld id="{CDDAB0E2-63E6-44CF-8DD2-0BB4415CE649}" type="datetimeFigureOut">
              <a:rPr lang="hr-HR" smtClean="0"/>
              <a:t>14.11.2022.</a:t>
            </a:fld>
            <a:endParaRPr lang="hr-HR"/>
          </a:p>
        </p:txBody>
      </p:sp>
      <p:sp>
        <p:nvSpPr>
          <p:cNvPr id="4" name="Footer Placeholder 3"/>
          <p:cNvSpPr>
            <a:spLocks noGrp="1"/>
          </p:cNvSpPr>
          <p:nvPr>
            <p:ph type="ftr" sz="quarter" idx="2"/>
          </p:nvPr>
        </p:nvSpPr>
        <p:spPr>
          <a:xfrm>
            <a:off x="0" y="9519055"/>
            <a:ext cx="2984871" cy="502834"/>
          </a:xfrm>
          <a:prstGeom prst="rect">
            <a:avLst/>
          </a:prstGeom>
        </p:spPr>
        <p:txBody>
          <a:bodyPr vert="horz" lIns="96625" tIns="48312" rIns="96625" bIns="48312" rtlCol="0" anchor="b"/>
          <a:lstStyle>
            <a:lvl1pPr algn="l">
              <a:defRPr sz="1300"/>
            </a:lvl1pPr>
          </a:lstStyle>
          <a:p>
            <a:endParaRPr lang="hr-HR"/>
          </a:p>
        </p:txBody>
      </p:sp>
      <p:sp>
        <p:nvSpPr>
          <p:cNvPr id="5" name="Slide Number Placeholder 4"/>
          <p:cNvSpPr>
            <a:spLocks noGrp="1"/>
          </p:cNvSpPr>
          <p:nvPr>
            <p:ph type="sldNum" sz="quarter" idx="3"/>
          </p:nvPr>
        </p:nvSpPr>
        <p:spPr>
          <a:xfrm>
            <a:off x="3901698" y="9519055"/>
            <a:ext cx="2984871" cy="502834"/>
          </a:xfrm>
          <a:prstGeom prst="rect">
            <a:avLst/>
          </a:prstGeom>
        </p:spPr>
        <p:txBody>
          <a:bodyPr vert="horz" lIns="96625" tIns="48312" rIns="96625" bIns="48312" rtlCol="0" anchor="b"/>
          <a:lstStyle>
            <a:lvl1pPr algn="r">
              <a:defRPr sz="1300"/>
            </a:lvl1pPr>
          </a:lstStyle>
          <a:p>
            <a:fld id="{1577D6DD-F61F-43A1-B1A3-9F983871628A}" type="slidenum">
              <a:rPr lang="hr-HR" smtClean="0"/>
              <a:t>‹#›</a:t>
            </a:fld>
            <a:endParaRPr lang="hr-HR"/>
          </a:p>
        </p:txBody>
      </p:sp>
    </p:spTree>
    <p:extLst>
      <p:ext uri="{BB962C8B-B14F-4D97-AF65-F5344CB8AC3E}">
        <p14:creationId xmlns:p14="http://schemas.microsoft.com/office/powerpoint/2010/main" val="1028080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D62AF90-3922-4612-98EC-345257EF0A14}" type="datetimeFigureOut">
              <a:rPr lang="hr-HR" smtClean="0"/>
              <a:t>14.11.2022.</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a:xfrm>
            <a:off x="9255346" y="2750337"/>
            <a:ext cx="1171888" cy="1356442"/>
          </a:xfrm>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244418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62AF90-3922-4612-98EC-345257EF0A14}" type="datetimeFigureOut">
              <a:rPr lang="hr-HR" smtClean="0"/>
              <a:t>14.11.2022.</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1558864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62AF90-3922-4612-98EC-345257EF0A14}" type="datetimeFigureOut">
              <a:rPr lang="hr-HR" smtClean="0"/>
              <a:t>14.11.2022.</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a:xfrm>
            <a:off x="10729455" y="2869895"/>
            <a:ext cx="1154151" cy="1090789"/>
          </a:xfrm>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4069172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62AF90-3922-4612-98EC-345257EF0A14}" type="datetimeFigureOut">
              <a:rPr lang="hr-HR" smtClean="0"/>
              <a:t>14.11.2022.</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127352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62AF90-3922-4612-98EC-345257EF0A14}" type="datetimeFigureOut">
              <a:rPr lang="hr-HR" smtClean="0"/>
              <a:t>14.11.2022.</a:t>
            </a:fld>
            <a:endParaRPr lang="hr-HR"/>
          </a:p>
        </p:txBody>
      </p:sp>
      <p:sp>
        <p:nvSpPr>
          <p:cNvPr id="8" name="Footer Placeholder 7"/>
          <p:cNvSpPr>
            <a:spLocks noGrp="1"/>
          </p:cNvSpPr>
          <p:nvPr>
            <p:ph type="ftr" sz="quarter" idx="11"/>
          </p:nvPr>
        </p:nvSpPr>
        <p:spPr/>
        <p:txBody>
          <a:bodyPr/>
          <a:lstStyle/>
          <a:p>
            <a:endParaRPr lang="hr-HR"/>
          </a:p>
        </p:txBody>
      </p:sp>
      <p:sp>
        <p:nvSpPr>
          <p:cNvPr id="9" name="Slide Number Placeholder 8"/>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1616606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62AF90-3922-4612-98EC-345257EF0A14}" type="datetimeFigureOut">
              <a:rPr lang="hr-HR" smtClean="0"/>
              <a:t>14.11.2022.</a:t>
            </a:fld>
            <a:endParaRPr lang="hr-HR"/>
          </a:p>
        </p:txBody>
      </p:sp>
      <p:sp>
        <p:nvSpPr>
          <p:cNvPr id="4" name="Footer Placeholder 3"/>
          <p:cNvSpPr>
            <a:spLocks noGrp="1"/>
          </p:cNvSpPr>
          <p:nvPr>
            <p:ph type="ftr" sz="quarter" idx="11"/>
          </p:nvPr>
        </p:nvSpPr>
        <p:spPr/>
        <p:txBody>
          <a:bodyPr/>
          <a:lstStyle/>
          <a:p>
            <a:endParaRPr lang="hr-HR"/>
          </a:p>
        </p:txBody>
      </p:sp>
      <p:sp>
        <p:nvSpPr>
          <p:cNvPr id="5" name="Slide Number Placeholder 4"/>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1740456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5D62AF90-3922-4612-98EC-345257EF0A14}" type="datetimeFigureOut">
              <a:rPr lang="hr-HR" smtClean="0"/>
              <a:t>14.11.2022.</a:t>
            </a:fld>
            <a:endParaRPr lang="hr-HR"/>
          </a:p>
        </p:txBody>
      </p:sp>
      <p:sp>
        <p:nvSpPr>
          <p:cNvPr id="3" name="Footer Placeholder 2"/>
          <p:cNvSpPr>
            <a:spLocks noGrp="1"/>
          </p:cNvSpPr>
          <p:nvPr>
            <p:ph type="ftr" sz="quarter" idx="11"/>
          </p:nvPr>
        </p:nvSpPr>
        <p:spPr/>
        <p:txBody>
          <a:bodyPr/>
          <a:lstStyle/>
          <a:p>
            <a:endParaRPr lang="hr-HR"/>
          </a:p>
        </p:txBody>
      </p:sp>
      <p:sp>
        <p:nvSpPr>
          <p:cNvPr id="4" name="Slide Number Placeholder 3"/>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1449967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62AF90-3922-4612-98EC-345257EF0A14}" type="datetimeFigureOut">
              <a:rPr lang="hr-HR" smtClean="0"/>
              <a:t>14.11.2022.</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3576740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62AF90-3922-4612-98EC-345257EF0A14}" type="datetimeFigureOut">
              <a:rPr lang="hr-HR" smtClean="0"/>
              <a:t>14.11.2022.</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3228805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62AF90-3922-4612-98EC-345257EF0A14}" type="datetimeFigureOut">
              <a:rPr lang="hr-HR" smtClean="0"/>
              <a:t>14.11.2022.</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a:xfrm>
            <a:off x="10729455" y="4711309"/>
            <a:ext cx="1154151" cy="1090789"/>
          </a:xfrm>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1787091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62AF90-3922-4612-98EC-345257EF0A14}" type="datetimeFigureOut">
              <a:rPr lang="hr-HR" smtClean="0"/>
              <a:t>14.11.2022.</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a:xfrm>
            <a:off x="10729455" y="4711615"/>
            <a:ext cx="1154151" cy="1090789"/>
          </a:xfrm>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2271370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62AF90-3922-4612-98EC-345257EF0A14}" type="datetimeFigureOut">
              <a:rPr lang="hr-HR" smtClean="0"/>
              <a:t>14.11.2022.</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a:xfrm>
            <a:off x="10729455" y="4709925"/>
            <a:ext cx="1154151" cy="1090789"/>
          </a:xfrm>
        </p:spPr>
        <p:txBody>
          <a:bodyPr/>
          <a:lstStyle/>
          <a:p>
            <a:fld id="{4FC365C1-9B0B-4478-90CD-708C838ED037}" type="slidenum">
              <a:rPr lang="hr-HR" smtClean="0"/>
              <a:t>‹#›</a:t>
            </a:fld>
            <a:endParaRPr lang="hr-HR"/>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5096163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62AF90-3922-4612-98EC-345257EF0A14}" type="datetimeFigureOut">
              <a:rPr lang="hr-HR" smtClean="0"/>
              <a:t>14.11.2022.</a:t>
            </a:fld>
            <a:endParaRPr lang="hr-HR"/>
          </a:p>
        </p:txBody>
      </p:sp>
      <p:sp>
        <p:nvSpPr>
          <p:cNvPr id="6" name="Footer Placeholder 5"/>
          <p:cNvSpPr>
            <a:spLocks noGrp="1"/>
          </p:cNvSpPr>
          <p:nvPr>
            <p:ph type="ftr" sz="quarter" idx="11"/>
          </p:nvPr>
        </p:nvSpPr>
        <p:spPr/>
        <p:txBody>
          <a:bodyPr/>
          <a:lstStyle/>
          <a:p>
            <a:endParaRPr lang="hr-HR"/>
          </a:p>
        </p:txBody>
      </p:sp>
      <p:sp>
        <p:nvSpPr>
          <p:cNvPr id="7" name="Slide Number Placeholder 6"/>
          <p:cNvSpPr>
            <a:spLocks noGrp="1"/>
          </p:cNvSpPr>
          <p:nvPr>
            <p:ph type="sldNum" sz="quarter" idx="12"/>
          </p:nvPr>
        </p:nvSpPr>
        <p:spPr>
          <a:xfrm>
            <a:off x="10729455" y="4709925"/>
            <a:ext cx="1154151" cy="1090789"/>
          </a:xfrm>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20123372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D62AF90-3922-4612-98EC-345257EF0A14}" type="datetimeFigureOut">
              <a:rPr lang="hr-HR" smtClean="0"/>
              <a:t>14.11.2022.</a:t>
            </a:fld>
            <a:endParaRPr lang="hr-HR"/>
          </a:p>
        </p:txBody>
      </p:sp>
      <p:sp>
        <p:nvSpPr>
          <p:cNvPr id="4" name="Footer Placeholder 3"/>
          <p:cNvSpPr>
            <a:spLocks noGrp="1"/>
          </p:cNvSpPr>
          <p:nvPr>
            <p:ph type="ftr" sz="quarter" idx="11"/>
          </p:nvPr>
        </p:nvSpPr>
        <p:spPr/>
        <p:txBody>
          <a:bodyPr/>
          <a:lstStyle/>
          <a:p>
            <a:endParaRPr lang="hr-HR"/>
          </a:p>
        </p:txBody>
      </p:sp>
      <p:sp>
        <p:nvSpPr>
          <p:cNvPr id="5" name="Slide Number Placeholder 4"/>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40490857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D62AF90-3922-4612-98EC-345257EF0A14}" type="datetimeFigureOut">
              <a:rPr lang="hr-HR" smtClean="0"/>
              <a:t>14.11.2022.</a:t>
            </a:fld>
            <a:endParaRPr lang="hr-HR"/>
          </a:p>
        </p:txBody>
      </p:sp>
      <p:sp>
        <p:nvSpPr>
          <p:cNvPr id="4" name="Footer Placeholder 3"/>
          <p:cNvSpPr>
            <a:spLocks noGrp="1"/>
          </p:cNvSpPr>
          <p:nvPr>
            <p:ph type="ftr" sz="quarter" idx="11"/>
          </p:nvPr>
        </p:nvSpPr>
        <p:spPr/>
        <p:txBody>
          <a:bodyPr/>
          <a:lstStyle/>
          <a:p>
            <a:endParaRPr lang="hr-HR"/>
          </a:p>
        </p:txBody>
      </p:sp>
      <p:sp>
        <p:nvSpPr>
          <p:cNvPr id="5" name="Slide Number Placeholder 4"/>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12841624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62AF90-3922-4612-98EC-345257EF0A14}" type="datetimeFigureOut">
              <a:rPr lang="hr-HR" smtClean="0"/>
              <a:t>14.11.2022.</a:t>
            </a:fld>
            <a:endParaRPr lang="hr-HR"/>
          </a:p>
        </p:txBody>
      </p:sp>
      <p:sp>
        <p:nvSpPr>
          <p:cNvPr id="5" name="Footer Placeholder 4"/>
          <p:cNvSpPr>
            <a:spLocks noGrp="1"/>
          </p:cNvSpPr>
          <p:nvPr>
            <p:ph type="ftr" sz="quarter" idx="11"/>
          </p:nvPr>
        </p:nvSpPr>
        <p:spPr/>
        <p:txBody>
          <a:bodyPr/>
          <a:lstStyle/>
          <a:p>
            <a:endParaRPr lang="hr-HR"/>
          </a:p>
        </p:txBody>
      </p:sp>
      <p:sp>
        <p:nvSpPr>
          <p:cNvPr id="6" name="Slide Number Placeholder 5"/>
          <p:cNvSpPr>
            <a:spLocks noGrp="1"/>
          </p:cNvSpPr>
          <p:nvPr>
            <p:ph type="sldNum" sz="quarter" idx="12"/>
          </p:nvPr>
        </p:nvSpPr>
        <p:spPr/>
        <p:txBody>
          <a:bodyPr/>
          <a:lstStyle/>
          <a:p>
            <a:fld id="{4FC365C1-9B0B-4478-90CD-708C838ED037}" type="slidenum">
              <a:rPr lang="hr-HR" smtClean="0"/>
              <a:t>‹#›</a:t>
            </a:fld>
            <a:endParaRPr lang="hr-HR"/>
          </a:p>
        </p:txBody>
      </p:sp>
    </p:spTree>
    <p:extLst>
      <p:ext uri="{BB962C8B-B14F-4D97-AF65-F5344CB8AC3E}">
        <p14:creationId xmlns:p14="http://schemas.microsoft.com/office/powerpoint/2010/main" val="39307179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5D62AF90-3922-4612-98EC-345257EF0A14}" type="datetimeFigureOut">
              <a:rPr lang="hr-HR" smtClean="0"/>
              <a:t>14.11.2022.</a:t>
            </a:fld>
            <a:endParaRPr lang="hr-HR"/>
          </a:p>
        </p:txBody>
      </p:sp>
      <p:sp>
        <p:nvSpPr>
          <p:cNvPr id="5" name="Footer Placeholder 4"/>
          <p:cNvSpPr>
            <a:spLocks noGrp="1"/>
          </p:cNvSpPr>
          <p:nvPr>
            <p:ph type="ftr" sz="quarter" idx="11"/>
          </p:nvPr>
        </p:nvSpPr>
        <p:spPr>
          <a:xfrm>
            <a:off x="680321" y="5936188"/>
            <a:ext cx="6126805" cy="365125"/>
          </a:xfrm>
        </p:spPr>
        <p:txBody>
          <a:bodyPr/>
          <a:lstStyle/>
          <a:p>
            <a:endParaRPr lang="hr-HR"/>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4FC365C1-9B0B-4478-90CD-708C838ED037}" type="slidenum">
              <a:rPr lang="hr-HR" smtClean="0"/>
              <a:t>‹#›</a:t>
            </a:fld>
            <a:endParaRPr lang="hr-HR"/>
          </a:p>
        </p:txBody>
      </p:sp>
    </p:spTree>
    <p:extLst>
      <p:ext uri="{BB962C8B-B14F-4D97-AF65-F5344CB8AC3E}">
        <p14:creationId xmlns:p14="http://schemas.microsoft.com/office/powerpoint/2010/main" val="1572422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D62AF90-3922-4612-98EC-345257EF0A14}" type="datetimeFigureOut">
              <a:rPr lang="hr-HR" smtClean="0"/>
              <a:t>14.11.2022.</a:t>
            </a:fld>
            <a:endParaRPr lang="hr-HR"/>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hr-H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4FC365C1-9B0B-4478-90CD-708C838ED037}" type="slidenum">
              <a:rPr lang="hr-HR" smtClean="0"/>
              <a:t>‹#›</a:t>
            </a:fld>
            <a:endParaRPr lang="hr-HR"/>
          </a:p>
        </p:txBody>
      </p:sp>
    </p:spTree>
    <p:extLst>
      <p:ext uri="{BB962C8B-B14F-4D97-AF65-F5344CB8AC3E}">
        <p14:creationId xmlns:p14="http://schemas.microsoft.com/office/powerpoint/2010/main" val="299062489"/>
      </p:ext>
    </p:extLst>
  </p:cSld>
  <p:clrMap bg1="dk1" tx1="lt1" bg2="dk2" tx2="lt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 id="2147483878" r:id="rId12"/>
    <p:sldLayoutId id="2147483879" r:id="rId13"/>
    <p:sldLayoutId id="2147483880" r:id="rId14"/>
    <p:sldLayoutId id="2147483881" r:id="rId15"/>
    <p:sldLayoutId id="2147483882" r:id="rId16"/>
    <p:sldLayoutId id="2147483883"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23.emf"/><Relationship Id="rId4" Type="http://schemas.openxmlformats.org/officeDocument/2006/relationships/package" Target="../embeddings/Microsoft_Word_Document1.docx"/></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Divide and conquer the English </a:t>
            </a:r>
            <a:r>
              <a:rPr lang="en-US" sz="5400" i="1" dirty="0" err="1"/>
              <a:t>matura</a:t>
            </a:r>
            <a:r>
              <a:rPr lang="en-US" sz="5400" dirty="0"/>
              <a:t> essay</a:t>
            </a:r>
            <a:endParaRPr lang="hr-HR" sz="5400" dirty="0"/>
          </a:p>
        </p:txBody>
      </p:sp>
      <p:sp>
        <p:nvSpPr>
          <p:cNvPr id="3" name="Subtitle 2"/>
          <p:cNvSpPr>
            <a:spLocks noGrp="1"/>
          </p:cNvSpPr>
          <p:nvPr>
            <p:ph type="subTitle" idx="1"/>
          </p:nvPr>
        </p:nvSpPr>
        <p:spPr/>
        <p:txBody>
          <a:bodyPr>
            <a:normAutofit/>
          </a:bodyPr>
          <a:lstStyle/>
          <a:p>
            <a:r>
              <a:rPr lang="en-GB" sz="3200" dirty="0"/>
              <a:t>The </a:t>
            </a:r>
            <a:r>
              <a:rPr lang="en-GB" sz="3200" i="1" dirty="0" err="1"/>
              <a:t>matura</a:t>
            </a:r>
            <a:r>
              <a:rPr lang="en-GB" sz="3200" dirty="0"/>
              <a:t> essay made easy</a:t>
            </a:r>
          </a:p>
        </p:txBody>
      </p:sp>
      <p:graphicFrame>
        <p:nvGraphicFramePr>
          <p:cNvPr id="5" name="Table 4"/>
          <p:cNvGraphicFramePr>
            <a:graphicFrameLocks noGrp="1"/>
          </p:cNvGraphicFramePr>
          <p:nvPr>
            <p:extLst>
              <p:ext uri="{D42A27DB-BD31-4B8C-83A1-F6EECF244321}">
                <p14:modId xmlns:p14="http://schemas.microsoft.com/office/powerpoint/2010/main" val="4007083216"/>
              </p:ext>
            </p:extLst>
          </p:nvPr>
        </p:nvGraphicFramePr>
        <p:xfrm>
          <a:off x="1021492" y="6016596"/>
          <a:ext cx="10651524" cy="370840"/>
        </p:xfrm>
        <a:graphic>
          <a:graphicData uri="http://schemas.openxmlformats.org/drawingml/2006/table">
            <a:tbl>
              <a:tblPr firstRow="1" bandRow="1">
                <a:tableStyleId>{5C22544A-7EE6-4342-B048-85BDC9FD1C3A}</a:tableStyleId>
              </a:tblPr>
              <a:tblGrid>
                <a:gridCol w="10651524">
                  <a:extLst>
                    <a:ext uri="{9D8B030D-6E8A-4147-A177-3AD203B41FA5}">
                      <a16:colId xmlns:a16="http://schemas.microsoft.com/office/drawing/2014/main" xmlns="" val="20000"/>
                    </a:ext>
                  </a:extLst>
                </a:gridCol>
              </a:tblGrid>
              <a:tr h="370840">
                <a:tc>
                  <a:txBody>
                    <a:bodyPr/>
                    <a:lstStyle/>
                    <a:p>
                      <a:r>
                        <a:rPr lang="en-GB" noProof="0" dirty="0"/>
                        <a:t>Dunja </a:t>
                      </a:r>
                      <a:r>
                        <a:rPr lang="en-GB" noProof="0" dirty="0" err="1"/>
                        <a:t>Krpanec</a:t>
                      </a:r>
                      <a:r>
                        <a:rPr lang="en-GB" noProof="0" dirty="0"/>
                        <a:t>, V. </a:t>
                      </a:r>
                      <a:r>
                        <a:rPr lang="en-GB" noProof="0" dirty="0" err="1"/>
                        <a:t>gimnazija</a:t>
                      </a:r>
                      <a:r>
                        <a:rPr lang="en-GB" noProof="0" dirty="0"/>
                        <a:t>,</a:t>
                      </a:r>
                      <a:r>
                        <a:rPr lang="en-GB" baseline="0" noProof="0" dirty="0"/>
                        <a:t> Zagreb</a:t>
                      </a:r>
                      <a:r>
                        <a:rPr lang="en-GB" noProof="0" dirty="0"/>
                        <a:t> – The </a:t>
                      </a:r>
                      <a:r>
                        <a:rPr lang="hr-HR" noProof="0" dirty="0"/>
                        <a:t>30th HUPE</a:t>
                      </a:r>
                      <a:r>
                        <a:rPr lang="en-GB" noProof="0" dirty="0"/>
                        <a:t> conference – </a:t>
                      </a:r>
                      <a:r>
                        <a:rPr lang="hr-HR" noProof="0" dirty="0"/>
                        <a:t>Poreč, 13</a:t>
                      </a:r>
                      <a:r>
                        <a:rPr lang="en-GB" noProof="0" dirty="0"/>
                        <a:t> November 202</a:t>
                      </a:r>
                      <a:r>
                        <a:rPr lang="hr-HR" noProof="0" dirty="0"/>
                        <a:t>2</a:t>
                      </a:r>
                      <a:endParaRPr lang="en-GB" noProof="0" dirty="0"/>
                    </a:p>
                  </a:txBody>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1022860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Divide and conquer approach</a:t>
            </a:r>
          </a:p>
        </p:txBody>
      </p:sp>
      <p:sp>
        <p:nvSpPr>
          <p:cNvPr id="3" name="Content Placeholder 2"/>
          <p:cNvSpPr>
            <a:spLocks noGrp="1"/>
          </p:cNvSpPr>
          <p:nvPr>
            <p:ph idx="1"/>
          </p:nvPr>
        </p:nvSpPr>
        <p:spPr/>
        <p:txBody>
          <a:bodyPr>
            <a:normAutofit fontScale="92500" lnSpcReduction="10000"/>
          </a:bodyPr>
          <a:lstStyle/>
          <a:p>
            <a:r>
              <a:rPr lang="en-GB" dirty="0"/>
              <a:t>five activities that can help you teach the elements of </a:t>
            </a:r>
            <a:r>
              <a:rPr lang="en-GB" i="1" dirty="0" err="1"/>
              <a:t>matura</a:t>
            </a:r>
            <a:r>
              <a:rPr lang="en-GB" dirty="0"/>
              <a:t> essay writing in an interesting and effective way:</a:t>
            </a:r>
          </a:p>
          <a:p>
            <a:pPr marL="342900" indent="-342900">
              <a:buAutoNum type="arabicParenR"/>
            </a:pPr>
            <a:r>
              <a:rPr lang="en-GB" b="1" dirty="0"/>
              <a:t>Quiz kids </a:t>
            </a:r>
            <a:r>
              <a:rPr lang="en-GB" dirty="0"/>
              <a:t>/ how to be more confident and score better in the </a:t>
            </a:r>
            <a:r>
              <a:rPr lang="en-GB" i="1" dirty="0" err="1"/>
              <a:t>matura</a:t>
            </a:r>
            <a:r>
              <a:rPr lang="en-GB" dirty="0"/>
              <a:t> exam</a:t>
            </a:r>
          </a:p>
          <a:p>
            <a:pPr marL="342900" indent="-342900">
              <a:buAutoNum type="arabicParenR"/>
            </a:pPr>
            <a:r>
              <a:rPr lang="en-GB" b="1" dirty="0"/>
              <a:t>The key question is…</a:t>
            </a:r>
            <a:r>
              <a:rPr lang="en-GB" dirty="0"/>
              <a:t> / how to write the thesis and the summary</a:t>
            </a:r>
          </a:p>
          <a:p>
            <a:pPr marL="342900" indent="-342900">
              <a:buAutoNum type="arabicParenR"/>
            </a:pPr>
            <a:r>
              <a:rPr lang="en-GB" b="1" dirty="0"/>
              <a:t>100-point game </a:t>
            </a:r>
            <a:r>
              <a:rPr lang="en-GB" dirty="0"/>
              <a:t>/ how to improve on coherence and cohesion of the text</a:t>
            </a:r>
          </a:p>
          <a:p>
            <a:pPr marL="342900" indent="-342900">
              <a:buAutoNum type="arabicParenR"/>
            </a:pPr>
            <a:r>
              <a:rPr lang="en-GB" b="1" dirty="0"/>
              <a:t>Jigsaw puzzles </a:t>
            </a:r>
            <a:r>
              <a:rPr lang="en-GB" dirty="0"/>
              <a:t>/ how to structure the essay </a:t>
            </a:r>
          </a:p>
          <a:p>
            <a:pPr marL="342900" indent="-342900">
              <a:buAutoNum type="arabicParenR"/>
            </a:pPr>
            <a:r>
              <a:rPr lang="en-GB" b="1" dirty="0"/>
              <a:t>World Schools Debate </a:t>
            </a:r>
            <a:r>
              <a:rPr lang="en-GB" dirty="0"/>
              <a:t>/ how to construct arguments and give</a:t>
            </a:r>
            <a:endParaRPr lang="hr-HR" dirty="0"/>
          </a:p>
          <a:p>
            <a:pPr marL="0" indent="0">
              <a:buNone/>
            </a:pPr>
            <a:r>
              <a:rPr lang="hr-HR" dirty="0"/>
              <a:t>    </a:t>
            </a:r>
            <a:r>
              <a:rPr lang="en-GB" dirty="0"/>
              <a:t>examples and support for them</a:t>
            </a:r>
          </a:p>
        </p:txBody>
      </p:sp>
      <p:pic>
        <p:nvPicPr>
          <p:cNvPr id="5122" name="Picture 2" descr="ESEJ - najnovije objave | 24sat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08103" y="4917988"/>
            <a:ext cx="3113875" cy="1869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805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0854" y="593167"/>
            <a:ext cx="10058400" cy="1371600"/>
          </a:xfrm>
        </p:spPr>
        <p:txBody>
          <a:bodyPr>
            <a:normAutofit/>
          </a:bodyPr>
          <a:lstStyle/>
          <a:p>
            <a:pPr algn="ctr"/>
            <a:r>
              <a:rPr lang="en-GB" dirty="0"/>
              <a:t>1) Quiz kids </a:t>
            </a:r>
            <a:br>
              <a:rPr lang="en-GB" dirty="0"/>
            </a:br>
            <a:r>
              <a:rPr lang="en-GB" sz="3100" dirty="0"/>
              <a:t>General information on the </a:t>
            </a:r>
            <a:r>
              <a:rPr lang="en-GB" sz="3100" i="1" dirty="0" err="1"/>
              <a:t>matura</a:t>
            </a:r>
            <a:r>
              <a:rPr lang="en-GB" sz="3100" dirty="0"/>
              <a:t> exam</a:t>
            </a:r>
            <a:endParaRPr lang="hr-HR" sz="3100" dirty="0"/>
          </a:p>
        </p:txBody>
      </p:sp>
      <p:sp>
        <p:nvSpPr>
          <p:cNvPr id="3" name="Content Placeholder 2"/>
          <p:cNvSpPr>
            <a:spLocks noGrp="1"/>
          </p:cNvSpPr>
          <p:nvPr>
            <p:ph idx="1"/>
          </p:nvPr>
        </p:nvSpPr>
        <p:spPr/>
        <p:txBody>
          <a:bodyPr/>
          <a:lstStyle/>
          <a:p>
            <a:r>
              <a:rPr lang="en-GB" dirty="0"/>
              <a:t>turn the exam guide (</a:t>
            </a:r>
            <a:r>
              <a:rPr lang="en-GB" b="1" i="1" dirty="0" err="1"/>
              <a:t>Ispitni</a:t>
            </a:r>
            <a:r>
              <a:rPr lang="en-GB" b="1" i="1" dirty="0"/>
              <a:t> </a:t>
            </a:r>
            <a:r>
              <a:rPr lang="en-GB" b="1" i="1" dirty="0" err="1"/>
              <a:t>katolog</a:t>
            </a:r>
            <a:r>
              <a:rPr lang="en-GB" dirty="0"/>
              <a:t>) into </a:t>
            </a:r>
            <a:r>
              <a:rPr lang="en-GB" b="1" dirty="0"/>
              <a:t>a multiple choice quiz</a:t>
            </a:r>
          </a:p>
          <a:p>
            <a:r>
              <a:rPr lang="en-GB" dirty="0"/>
              <a:t>a competitive or a cooperative game</a:t>
            </a:r>
          </a:p>
          <a:p>
            <a:r>
              <a:rPr lang="en-GB" dirty="0"/>
              <a:t>a worksheet, a PPT or a </a:t>
            </a:r>
            <a:r>
              <a:rPr lang="en-GB" dirty="0" err="1"/>
              <a:t>Kahoot</a:t>
            </a:r>
            <a:r>
              <a:rPr lang="en-GB" dirty="0"/>
              <a:t> quiz</a:t>
            </a:r>
          </a:p>
          <a:p>
            <a:endParaRPr lang="hr-HR"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80440" y="0"/>
            <a:ext cx="2011559" cy="2685535"/>
          </a:xfrm>
          <a:prstGeom prst="rect">
            <a:avLst/>
          </a:prstGeom>
        </p:spPr>
      </p:pic>
      <p:pic>
        <p:nvPicPr>
          <p:cNvPr id="6" name="Picture 8" descr="QUIZ: Should You Be Simulating Your Own Designs? | PT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8866" y="3887228"/>
            <a:ext cx="6343134" cy="2960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518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Style</a:t>
            </a:r>
          </a:p>
        </p:txBody>
      </p:sp>
      <p:sp>
        <p:nvSpPr>
          <p:cNvPr id="3" name="Content Placeholder 2"/>
          <p:cNvSpPr>
            <a:spLocks noGrp="1"/>
          </p:cNvSpPr>
          <p:nvPr>
            <p:ph idx="1"/>
          </p:nvPr>
        </p:nvSpPr>
        <p:spPr/>
        <p:txBody>
          <a:bodyPr/>
          <a:lstStyle/>
          <a:p>
            <a:pPr lvl="0">
              <a:buNone/>
            </a:pPr>
            <a:r>
              <a:rPr lang="en-GB" dirty="0"/>
              <a:t>The style of the </a:t>
            </a:r>
            <a:r>
              <a:rPr lang="en-GB" i="1" dirty="0" err="1"/>
              <a:t>matura</a:t>
            </a:r>
            <a:r>
              <a:rPr lang="en-GB" dirty="0"/>
              <a:t> essay should be:</a:t>
            </a:r>
          </a:p>
          <a:p>
            <a:pPr lvl="0">
              <a:buNone/>
            </a:pPr>
            <a:endParaRPr lang="en-GB" dirty="0"/>
          </a:p>
          <a:p>
            <a:pPr lvl="0">
              <a:buNone/>
            </a:pPr>
            <a:r>
              <a:rPr lang="en-GB" dirty="0"/>
              <a:t>a) formal (you have to use a serious tone and full forms of verbs)</a:t>
            </a:r>
          </a:p>
          <a:p>
            <a:pPr lvl="0">
              <a:buNone/>
            </a:pPr>
            <a:r>
              <a:rPr lang="en-GB" dirty="0"/>
              <a:t>b) semi-formal (you can use contractions (</a:t>
            </a:r>
            <a:r>
              <a:rPr lang="en-GB" i="1" dirty="0"/>
              <a:t>don’t, won’t, aren’t</a:t>
            </a:r>
            <a:r>
              <a:rPr lang="en-GB" dirty="0"/>
              <a:t>) and phrasal verbs)</a:t>
            </a:r>
          </a:p>
          <a:p>
            <a:pPr lvl="0">
              <a:buNone/>
            </a:pPr>
            <a:r>
              <a:rPr lang="en-GB" dirty="0"/>
              <a:t>c) informal (you can use short sentences and some slang)</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500932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Types of sentences</a:t>
            </a:r>
            <a:endParaRPr lang="hr-HR" dirty="0"/>
          </a:p>
        </p:txBody>
      </p:sp>
      <p:sp>
        <p:nvSpPr>
          <p:cNvPr id="3" name="Content Placeholder 2"/>
          <p:cNvSpPr>
            <a:spLocks noGrp="1"/>
          </p:cNvSpPr>
          <p:nvPr>
            <p:ph idx="1"/>
          </p:nvPr>
        </p:nvSpPr>
        <p:spPr/>
        <p:txBody>
          <a:bodyPr/>
          <a:lstStyle/>
          <a:p>
            <a:pPr lvl="0">
              <a:buNone/>
            </a:pPr>
            <a:r>
              <a:rPr lang="en-GB" dirty="0"/>
              <a:t>Sentences in the essay have to be:</a:t>
            </a:r>
          </a:p>
          <a:p>
            <a:pPr lvl="0">
              <a:buNone/>
            </a:pPr>
            <a:endParaRPr lang="hr-HR" dirty="0"/>
          </a:p>
          <a:p>
            <a:pPr lvl="0">
              <a:buNone/>
            </a:pPr>
            <a:r>
              <a:rPr lang="hr-HR" dirty="0"/>
              <a:t>a) </a:t>
            </a:r>
            <a:r>
              <a:rPr lang="en-GB" dirty="0"/>
              <a:t>mostly simple (containing 1 verb)</a:t>
            </a:r>
            <a:endParaRPr lang="hr-HR" dirty="0"/>
          </a:p>
          <a:p>
            <a:pPr lvl="0">
              <a:buNone/>
            </a:pPr>
            <a:r>
              <a:rPr lang="hr-HR" dirty="0"/>
              <a:t>b) </a:t>
            </a:r>
            <a:r>
              <a:rPr lang="en-GB" dirty="0"/>
              <a:t>a mixture of simple and complex sentences</a:t>
            </a:r>
            <a:endParaRPr lang="hr-HR" dirty="0"/>
          </a:p>
          <a:p>
            <a:pPr lvl="0">
              <a:buNone/>
            </a:pPr>
            <a:r>
              <a:rPr lang="hr-HR" dirty="0"/>
              <a:t>c) </a:t>
            </a:r>
            <a:r>
              <a:rPr lang="en-GB" dirty="0"/>
              <a:t>mostly complex (containing 2 or more verbs</a:t>
            </a:r>
            <a:r>
              <a:rPr lang="hr-HR" dirty="0"/>
              <a:t>)</a:t>
            </a:r>
          </a:p>
          <a:p>
            <a:endParaRPr lang="hr-HR" dirty="0"/>
          </a:p>
        </p:txBody>
      </p:sp>
    </p:spTree>
    <p:extLst>
      <p:ext uri="{BB962C8B-B14F-4D97-AF65-F5344CB8AC3E}">
        <p14:creationId xmlns:p14="http://schemas.microsoft.com/office/powerpoint/2010/main" val="2520584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number of </a:t>
            </a:r>
            <a:r>
              <a:rPr lang="en-GB" dirty="0"/>
              <a:t>words in the </a:t>
            </a:r>
            <a:r>
              <a:rPr lang="en-GB" i="1" dirty="0" err="1"/>
              <a:t>matura</a:t>
            </a:r>
            <a:r>
              <a:rPr lang="en-GB" dirty="0"/>
              <a:t> essay</a:t>
            </a:r>
          </a:p>
        </p:txBody>
      </p:sp>
      <p:sp>
        <p:nvSpPr>
          <p:cNvPr id="3" name="Content Placeholder 2"/>
          <p:cNvSpPr>
            <a:spLocks noGrp="1"/>
          </p:cNvSpPr>
          <p:nvPr>
            <p:ph idx="1"/>
          </p:nvPr>
        </p:nvSpPr>
        <p:spPr/>
        <p:txBody>
          <a:bodyPr/>
          <a:lstStyle/>
          <a:p>
            <a:pPr lvl="0">
              <a:buNone/>
            </a:pPr>
            <a:r>
              <a:rPr lang="en-GB" dirty="0"/>
              <a:t>In the </a:t>
            </a:r>
            <a:r>
              <a:rPr lang="en-GB" i="1" dirty="0" err="1"/>
              <a:t>matura</a:t>
            </a:r>
            <a:r>
              <a:rPr lang="en-GB" dirty="0"/>
              <a:t> essay, you will lose points if you write:</a:t>
            </a:r>
          </a:p>
          <a:p>
            <a:pPr lvl="0">
              <a:buNone/>
            </a:pPr>
            <a:endParaRPr lang="hr-HR" dirty="0"/>
          </a:p>
          <a:p>
            <a:pPr lvl="0">
              <a:buNone/>
            </a:pPr>
            <a:r>
              <a:rPr lang="hr-HR" dirty="0"/>
              <a:t>a) </a:t>
            </a:r>
            <a:r>
              <a:rPr lang="en-GB" dirty="0"/>
              <a:t>fewer than 200 words</a:t>
            </a:r>
            <a:endParaRPr lang="hr-HR" dirty="0"/>
          </a:p>
          <a:p>
            <a:pPr lvl="0">
              <a:buNone/>
            </a:pPr>
            <a:r>
              <a:rPr lang="hr-HR" dirty="0"/>
              <a:t>b) </a:t>
            </a:r>
            <a:r>
              <a:rPr lang="en-GB" dirty="0"/>
              <a:t>between 200 an 250 words</a:t>
            </a:r>
            <a:endParaRPr lang="hr-HR" dirty="0"/>
          </a:p>
          <a:p>
            <a:pPr lvl="0">
              <a:buNone/>
            </a:pPr>
            <a:r>
              <a:rPr lang="hr-HR" dirty="0"/>
              <a:t>c) </a:t>
            </a:r>
            <a:r>
              <a:rPr lang="en-GB" dirty="0"/>
              <a:t>more than 250 words</a:t>
            </a:r>
            <a:endParaRPr lang="hr-HR" dirty="0"/>
          </a:p>
          <a:p>
            <a:endParaRPr lang="hr-HR" dirty="0"/>
          </a:p>
        </p:txBody>
      </p:sp>
    </p:spTree>
    <p:extLst>
      <p:ext uri="{BB962C8B-B14F-4D97-AF65-F5344CB8AC3E}">
        <p14:creationId xmlns:p14="http://schemas.microsoft.com/office/powerpoint/2010/main" val="1055251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Common topics</a:t>
            </a:r>
            <a:endParaRPr lang="hr-HR" dirty="0"/>
          </a:p>
        </p:txBody>
      </p:sp>
      <p:sp>
        <p:nvSpPr>
          <p:cNvPr id="3" name="Content Placeholder 2"/>
          <p:cNvSpPr>
            <a:spLocks noGrp="1"/>
          </p:cNvSpPr>
          <p:nvPr>
            <p:ph idx="1"/>
          </p:nvPr>
        </p:nvSpPr>
        <p:spPr/>
        <p:txBody>
          <a:bodyPr/>
          <a:lstStyle/>
          <a:p>
            <a:pPr lvl="0">
              <a:buNone/>
            </a:pPr>
            <a:r>
              <a:rPr lang="en-GB" dirty="0"/>
              <a:t>A typical </a:t>
            </a:r>
            <a:r>
              <a:rPr lang="en-GB" i="1" dirty="0" err="1"/>
              <a:t>matura</a:t>
            </a:r>
            <a:r>
              <a:rPr lang="en-GB" dirty="0"/>
              <a:t> essay would NOT be entitled:</a:t>
            </a:r>
          </a:p>
          <a:p>
            <a:pPr lvl="0">
              <a:buNone/>
            </a:pPr>
            <a:endParaRPr lang="hr-HR" dirty="0"/>
          </a:p>
          <a:p>
            <a:pPr lvl="0">
              <a:buNone/>
            </a:pPr>
            <a:r>
              <a:rPr lang="hr-HR" dirty="0"/>
              <a:t>a) </a:t>
            </a:r>
            <a:r>
              <a:rPr lang="en-GB" dirty="0"/>
              <a:t>Some people say that being a teenager is the most beautiful time in life, others disagree.</a:t>
            </a:r>
            <a:endParaRPr lang="hr-HR" dirty="0"/>
          </a:p>
          <a:p>
            <a:pPr lvl="0">
              <a:buNone/>
            </a:pPr>
            <a:r>
              <a:rPr lang="hr-HR" dirty="0"/>
              <a:t>b) </a:t>
            </a:r>
            <a:r>
              <a:rPr lang="en-GB" dirty="0"/>
              <a:t>Some people say that life without social networks would be impossible. Others say that it would be better.</a:t>
            </a:r>
            <a:endParaRPr lang="hr-HR" dirty="0"/>
          </a:p>
          <a:p>
            <a:pPr lvl="0">
              <a:buNone/>
            </a:pPr>
            <a:r>
              <a:rPr lang="hr-HR" dirty="0"/>
              <a:t>c) </a:t>
            </a:r>
            <a:r>
              <a:rPr lang="en-GB" dirty="0"/>
              <a:t>Some people say that capital punishment is just.</a:t>
            </a:r>
            <a:endParaRPr lang="hr-HR" dirty="0"/>
          </a:p>
        </p:txBody>
      </p:sp>
    </p:spTree>
    <p:extLst>
      <p:ext uri="{BB962C8B-B14F-4D97-AF65-F5344CB8AC3E}">
        <p14:creationId xmlns:p14="http://schemas.microsoft.com/office/powerpoint/2010/main" val="1703649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Corrections</a:t>
            </a:r>
            <a:endParaRPr lang="hr-HR" dirty="0"/>
          </a:p>
        </p:txBody>
      </p:sp>
      <p:sp>
        <p:nvSpPr>
          <p:cNvPr id="3" name="Content Placeholder 2"/>
          <p:cNvSpPr>
            <a:spLocks noGrp="1"/>
          </p:cNvSpPr>
          <p:nvPr>
            <p:ph idx="1"/>
          </p:nvPr>
        </p:nvSpPr>
        <p:spPr/>
        <p:txBody>
          <a:bodyPr/>
          <a:lstStyle/>
          <a:p>
            <a:pPr lvl="0">
              <a:buNone/>
            </a:pPr>
            <a:r>
              <a:rPr lang="en-GB" dirty="0"/>
              <a:t>If you want to change something in the final version of your essay you should:</a:t>
            </a:r>
          </a:p>
          <a:p>
            <a:pPr lvl="0">
              <a:buNone/>
            </a:pPr>
            <a:endParaRPr lang="en-GB" dirty="0"/>
          </a:p>
          <a:p>
            <a:pPr lvl="0">
              <a:buNone/>
            </a:pPr>
            <a:r>
              <a:rPr lang="en-GB" dirty="0"/>
              <a:t>a) mask the errors with correction fluid</a:t>
            </a:r>
          </a:p>
          <a:p>
            <a:pPr lvl="0">
              <a:buNone/>
            </a:pPr>
            <a:r>
              <a:rPr lang="en-GB" dirty="0"/>
              <a:t>b) cross the errors out and put them in brackets </a:t>
            </a:r>
          </a:p>
          <a:p>
            <a:pPr>
              <a:buNone/>
            </a:pPr>
            <a:r>
              <a:rPr lang="en-GB" dirty="0"/>
              <a:t>c) cross the errors out, put them in brackets and write your initials </a:t>
            </a:r>
            <a:r>
              <a:rPr lang="hr-HR" dirty="0"/>
              <a:t>(</a:t>
            </a:r>
            <a:r>
              <a:rPr lang="hr-HR" dirty="0">
                <a:latin typeface="Lucida Calligraphy" panose="03010101010101010101" pitchFamily="66" charset="0"/>
              </a:rPr>
              <a:t>D.K.</a:t>
            </a:r>
            <a:r>
              <a:rPr lang="hr-HR" dirty="0"/>
              <a:t>) </a:t>
            </a:r>
            <a:r>
              <a:rPr lang="en-GB" dirty="0"/>
              <a:t>next to them</a:t>
            </a:r>
          </a:p>
        </p:txBody>
      </p:sp>
    </p:spTree>
    <p:extLst>
      <p:ext uri="{BB962C8B-B14F-4D97-AF65-F5344CB8AC3E}">
        <p14:creationId xmlns:p14="http://schemas.microsoft.com/office/powerpoint/2010/main" val="3240779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Style</a:t>
            </a:r>
            <a:endParaRPr lang="hr-HR" dirty="0"/>
          </a:p>
        </p:txBody>
      </p:sp>
      <p:sp>
        <p:nvSpPr>
          <p:cNvPr id="3" name="Content Placeholder 2"/>
          <p:cNvSpPr>
            <a:spLocks noGrp="1"/>
          </p:cNvSpPr>
          <p:nvPr>
            <p:ph idx="1"/>
          </p:nvPr>
        </p:nvSpPr>
        <p:spPr/>
        <p:txBody>
          <a:bodyPr/>
          <a:lstStyle/>
          <a:p>
            <a:pPr lvl="0">
              <a:buNone/>
            </a:pPr>
            <a:r>
              <a:rPr lang="en-GB" dirty="0"/>
              <a:t>The style of the </a:t>
            </a:r>
            <a:r>
              <a:rPr lang="en-GB" i="1" dirty="0" err="1"/>
              <a:t>matura</a:t>
            </a:r>
            <a:r>
              <a:rPr lang="en-GB" dirty="0"/>
              <a:t> essay should be:</a:t>
            </a:r>
            <a:endParaRPr lang="hr-HR" dirty="0"/>
          </a:p>
          <a:p>
            <a:pPr lvl="0">
              <a:buNone/>
            </a:pPr>
            <a:endParaRPr lang="hr-HR" dirty="0"/>
          </a:p>
          <a:p>
            <a:pPr lvl="0">
              <a:buNone/>
            </a:pPr>
            <a:r>
              <a:rPr lang="en-GB" dirty="0"/>
              <a:t>a) formal (you have to use a serious tone and full forms of verbs)</a:t>
            </a:r>
          </a:p>
          <a:p>
            <a:pPr lvl="0">
              <a:buNone/>
            </a:pPr>
            <a:r>
              <a:rPr lang="en-GB" b="1" dirty="0"/>
              <a:t>b) semi-formal (you can use contractions (</a:t>
            </a:r>
            <a:r>
              <a:rPr lang="en-GB" b="1" i="1" dirty="0"/>
              <a:t>don’t, won’t, aren’t</a:t>
            </a:r>
            <a:r>
              <a:rPr lang="en-GB" b="1" dirty="0"/>
              <a:t>) and phrasal verbs)</a:t>
            </a:r>
          </a:p>
          <a:p>
            <a:pPr lvl="0">
              <a:buNone/>
            </a:pPr>
            <a:r>
              <a:rPr lang="en-GB" dirty="0"/>
              <a:t>c) informal (you can use short sentences and some slang)</a:t>
            </a:r>
          </a:p>
        </p:txBody>
      </p:sp>
    </p:spTree>
    <p:extLst>
      <p:ext uri="{BB962C8B-B14F-4D97-AF65-F5344CB8AC3E}">
        <p14:creationId xmlns:p14="http://schemas.microsoft.com/office/powerpoint/2010/main" val="2147200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Types of sentences</a:t>
            </a:r>
            <a:endParaRPr lang="hr-HR" dirty="0"/>
          </a:p>
        </p:txBody>
      </p:sp>
      <p:sp>
        <p:nvSpPr>
          <p:cNvPr id="3" name="Content Placeholder 2"/>
          <p:cNvSpPr>
            <a:spLocks noGrp="1"/>
          </p:cNvSpPr>
          <p:nvPr>
            <p:ph idx="1"/>
          </p:nvPr>
        </p:nvSpPr>
        <p:spPr/>
        <p:txBody>
          <a:bodyPr/>
          <a:lstStyle/>
          <a:p>
            <a:pPr lvl="0">
              <a:buNone/>
            </a:pPr>
            <a:r>
              <a:rPr lang="en-GB" dirty="0"/>
              <a:t>Sentences in the essay have to be:</a:t>
            </a:r>
          </a:p>
          <a:p>
            <a:pPr lvl="0">
              <a:buNone/>
            </a:pPr>
            <a:endParaRPr lang="hr-HR" dirty="0"/>
          </a:p>
          <a:p>
            <a:pPr lvl="0">
              <a:buNone/>
            </a:pPr>
            <a:r>
              <a:rPr lang="hr-HR" dirty="0"/>
              <a:t>a) </a:t>
            </a:r>
            <a:r>
              <a:rPr lang="en-GB" dirty="0"/>
              <a:t>mostly simple (containing 1 verb)</a:t>
            </a:r>
            <a:endParaRPr lang="hr-HR" dirty="0"/>
          </a:p>
          <a:p>
            <a:pPr lvl="0">
              <a:buNone/>
            </a:pPr>
            <a:r>
              <a:rPr lang="hr-HR" dirty="0"/>
              <a:t>b) </a:t>
            </a:r>
            <a:r>
              <a:rPr lang="en-GB" dirty="0"/>
              <a:t>a mixture of simple and complex sentences</a:t>
            </a:r>
            <a:endParaRPr lang="hr-HR" dirty="0"/>
          </a:p>
          <a:p>
            <a:pPr lvl="0">
              <a:buNone/>
            </a:pPr>
            <a:r>
              <a:rPr lang="hr-HR" b="1" dirty="0"/>
              <a:t>c) </a:t>
            </a:r>
            <a:r>
              <a:rPr lang="en-GB" b="1" dirty="0"/>
              <a:t>mostly complex (containing 2 or more verbs</a:t>
            </a:r>
            <a:r>
              <a:rPr lang="hr-HR" b="1" dirty="0"/>
              <a:t>)</a:t>
            </a:r>
          </a:p>
          <a:p>
            <a:endParaRPr lang="hr-HR" dirty="0"/>
          </a:p>
          <a:p>
            <a:endParaRPr lang="hr-HR" dirty="0"/>
          </a:p>
        </p:txBody>
      </p:sp>
    </p:spTree>
    <p:extLst>
      <p:ext uri="{BB962C8B-B14F-4D97-AF65-F5344CB8AC3E}">
        <p14:creationId xmlns:p14="http://schemas.microsoft.com/office/powerpoint/2010/main" val="23688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number of </a:t>
            </a:r>
            <a:r>
              <a:rPr lang="en-GB" dirty="0"/>
              <a:t>words in the </a:t>
            </a:r>
            <a:r>
              <a:rPr lang="en-GB" i="1" dirty="0" err="1"/>
              <a:t>matura</a:t>
            </a:r>
            <a:r>
              <a:rPr lang="en-GB" dirty="0"/>
              <a:t> essay</a:t>
            </a:r>
            <a:endParaRPr lang="hr-HR" dirty="0"/>
          </a:p>
        </p:txBody>
      </p:sp>
      <p:sp>
        <p:nvSpPr>
          <p:cNvPr id="3" name="Content Placeholder 2"/>
          <p:cNvSpPr>
            <a:spLocks noGrp="1"/>
          </p:cNvSpPr>
          <p:nvPr>
            <p:ph idx="1"/>
          </p:nvPr>
        </p:nvSpPr>
        <p:spPr/>
        <p:txBody>
          <a:bodyPr>
            <a:normAutofit fontScale="77500" lnSpcReduction="20000"/>
          </a:bodyPr>
          <a:lstStyle/>
          <a:p>
            <a:pPr lvl="0">
              <a:buNone/>
            </a:pPr>
            <a:r>
              <a:rPr lang="en-GB" dirty="0"/>
              <a:t>In the </a:t>
            </a:r>
            <a:r>
              <a:rPr lang="en-GB" i="1" dirty="0" err="1"/>
              <a:t>matura</a:t>
            </a:r>
            <a:r>
              <a:rPr lang="en-GB" dirty="0"/>
              <a:t> essay, you will lose points if you write:</a:t>
            </a:r>
          </a:p>
          <a:p>
            <a:pPr lvl="0">
              <a:buNone/>
            </a:pPr>
            <a:endParaRPr lang="hr-HR" dirty="0"/>
          </a:p>
          <a:p>
            <a:pPr lvl="0">
              <a:buNone/>
            </a:pPr>
            <a:r>
              <a:rPr lang="hr-HR" b="1" dirty="0"/>
              <a:t>a) </a:t>
            </a:r>
            <a:r>
              <a:rPr lang="en-GB" b="1" dirty="0"/>
              <a:t>fewer than 200 words</a:t>
            </a:r>
            <a:endParaRPr lang="hr-HR" b="1" dirty="0"/>
          </a:p>
          <a:p>
            <a:pPr lvl="0">
              <a:buNone/>
            </a:pPr>
            <a:r>
              <a:rPr lang="hr-HR" dirty="0"/>
              <a:t>b) </a:t>
            </a:r>
            <a:r>
              <a:rPr lang="en-GB" dirty="0"/>
              <a:t>between 200 an 250 words</a:t>
            </a:r>
            <a:endParaRPr lang="hr-HR" dirty="0"/>
          </a:p>
          <a:p>
            <a:pPr lvl="0">
              <a:buNone/>
            </a:pPr>
            <a:r>
              <a:rPr lang="hr-HR" dirty="0"/>
              <a:t>c) </a:t>
            </a:r>
            <a:r>
              <a:rPr lang="en-GB" dirty="0"/>
              <a:t>more than 250 words</a:t>
            </a:r>
            <a:endParaRPr lang="hr-HR" dirty="0"/>
          </a:p>
          <a:p>
            <a:pPr>
              <a:buNone/>
            </a:pPr>
            <a:endParaRPr lang="hr-HR" dirty="0"/>
          </a:p>
          <a:p>
            <a:pPr>
              <a:buNone/>
            </a:pPr>
            <a:r>
              <a:rPr lang="en-GB" dirty="0">
                <a:solidFill>
                  <a:srgbClr val="FFFF00"/>
                </a:solidFill>
              </a:rPr>
              <a:t>Losing points:</a:t>
            </a:r>
          </a:p>
          <a:p>
            <a:r>
              <a:rPr lang="en-GB" i="1" dirty="0">
                <a:solidFill>
                  <a:srgbClr val="FFFF00"/>
                </a:solidFill>
              </a:rPr>
              <a:t>160 – 190 words: -1 point</a:t>
            </a:r>
          </a:p>
          <a:p>
            <a:r>
              <a:rPr lang="en-GB" i="1" dirty="0">
                <a:solidFill>
                  <a:srgbClr val="FFFF00"/>
                </a:solidFill>
              </a:rPr>
              <a:t>130 – 159 words: -2 points</a:t>
            </a:r>
          </a:p>
          <a:p>
            <a:r>
              <a:rPr lang="en-GB" i="1" dirty="0">
                <a:solidFill>
                  <a:srgbClr val="FFFF00"/>
                </a:solidFill>
              </a:rPr>
              <a:t>100 – 129 words: -3 points</a:t>
            </a:r>
          </a:p>
          <a:p>
            <a:r>
              <a:rPr lang="en-GB" i="1" dirty="0">
                <a:solidFill>
                  <a:srgbClr val="FFFF00"/>
                </a:solidFill>
              </a:rPr>
              <a:t>50 – 99 words: -4 points</a:t>
            </a:r>
            <a:endParaRPr lang="en-GB" dirty="0">
              <a:solidFill>
                <a:srgbClr val="FFFF00"/>
              </a:solidFill>
            </a:endParaRPr>
          </a:p>
          <a:p>
            <a:endParaRPr lang="hr-HR" dirty="0"/>
          </a:p>
        </p:txBody>
      </p:sp>
    </p:spTree>
    <p:extLst>
      <p:ext uri="{BB962C8B-B14F-4D97-AF65-F5344CB8AC3E}">
        <p14:creationId xmlns:p14="http://schemas.microsoft.com/office/powerpoint/2010/main" val="50178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Common topics</a:t>
            </a:r>
            <a:endParaRPr lang="hr-HR" dirty="0"/>
          </a:p>
        </p:txBody>
      </p:sp>
      <p:sp>
        <p:nvSpPr>
          <p:cNvPr id="3" name="Content Placeholder 2"/>
          <p:cNvSpPr>
            <a:spLocks noGrp="1"/>
          </p:cNvSpPr>
          <p:nvPr>
            <p:ph idx="1"/>
          </p:nvPr>
        </p:nvSpPr>
        <p:spPr/>
        <p:txBody>
          <a:bodyPr/>
          <a:lstStyle/>
          <a:p>
            <a:pPr lvl="0">
              <a:buNone/>
            </a:pPr>
            <a:r>
              <a:rPr lang="en-GB" dirty="0"/>
              <a:t>A typical </a:t>
            </a:r>
            <a:r>
              <a:rPr lang="en-GB" i="1" dirty="0" err="1"/>
              <a:t>matura</a:t>
            </a:r>
            <a:r>
              <a:rPr lang="en-GB" dirty="0"/>
              <a:t> essay would NOT be entitled:</a:t>
            </a:r>
            <a:endParaRPr lang="hr-HR" dirty="0"/>
          </a:p>
          <a:p>
            <a:pPr lvl="0">
              <a:buNone/>
            </a:pPr>
            <a:endParaRPr lang="hr-HR" dirty="0"/>
          </a:p>
          <a:p>
            <a:pPr lvl="0">
              <a:buNone/>
            </a:pPr>
            <a:r>
              <a:rPr lang="hr-HR" dirty="0"/>
              <a:t>a) </a:t>
            </a:r>
            <a:r>
              <a:rPr lang="en-GB" dirty="0"/>
              <a:t>Some people say that being a teenager is the most beautiful time in life, others disagree.</a:t>
            </a:r>
            <a:endParaRPr lang="hr-HR" dirty="0"/>
          </a:p>
          <a:p>
            <a:pPr lvl="0">
              <a:buNone/>
            </a:pPr>
            <a:r>
              <a:rPr lang="hr-HR" dirty="0"/>
              <a:t>b) </a:t>
            </a:r>
            <a:r>
              <a:rPr lang="en-GB" dirty="0"/>
              <a:t>Some people say that life without social networks would be impossible. Others say that it would be better.</a:t>
            </a:r>
            <a:endParaRPr lang="hr-HR" dirty="0"/>
          </a:p>
          <a:p>
            <a:pPr lvl="0">
              <a:buNone/>
            </a:pPr>
            <a:r>
              <a:rPr lang="hr-HR" dirty="0"/>
              <a:t>c) </a:t>
            </a:r>
            <a:r>
              <a:rPr lang="en-GB" b="1" dirty="0"/>
              <a:t>Some people say that capital punishment is just.</a:t>
            </a:r>
            <a:endParaRPr lang="hr-HR" dirty="0"/>
          </a:p>
          <a:p>
            <a:endParaRPr lang="hr-HR" dirty="0"/>
          </a:p>
        </p:txBody>
      </p:sp>
    </p:spTree>
    <p:extLst>
      <p:ext uri="{BB962C8B-B14F-4D97-AF65-F5344CB8AC3E}">
        <p14:creationId xmlns:p14="http://schemas.microsoft.com/office/powerpoint/2010/main" val="1841049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Corrections</a:t>
            </a:r>
            <a:endParaRPr lang="hr-HR" dirty="0"/>
          </a:p>
        </p:txBody>
      </p:sp>
      <p:sp>
        <p:nvSpPr>
          <p:cNvPr id="3" name="Content Placeholder 2"/>
          <p:cNvSpPr>
            <a:spLocks noGrp="1"/>
          </p:cNvSpPr>
          <p:nvPr>
            <p:ph idx="1"/>
          </p:nvPr>
        </p:nvSpPr>
        <p:spPr/>
        <p:txBody>
          <a:bodyPr/>
          <a:lstStyle/>
          <a:p>
            <a:pPr lvl="0">
              <a:buNone/>
            </a:pPr>
            <a:r>
              <a:rPr lang="en-GB" dirty="0"/>
              <a:t>If you want to change something in the final version of your essay you should:</a:t>
            </a:r>
            <a:endParaRPr lang="hr-HR" dirty="0"/>
          </a:p>
          <a:p>
            <a:pPr lvl="0">
              <a:buNone/>
            </a:pPr>
            <a:endParaRPr lang="en-GB" dirty="0"/>
          </a:p>
          <a:p>
            <a:pPr lvl="0">
              <a:buNone/>
            </a:pPr>
            <a:r>
              <a:rPr lang="en-GB" dirty="0"/>
              <a:t>a) mask the errors with correction fluid</a:t>
            </a:r>
          </a:p>
          <a:p>
            <a:pPr lvl="0">
              <a:buNone/>
            </a:pPr>
            <a:r>
              <a:rPr lang="en-GB" dirty="0"/>
              <a:t>b) cross the errors out and put them in brackets </a:t>
            </a:r>
          </a:p>
          <a:p>
            <a:pPr>
              <a:buNone/>
            </a:pPr>
            <a:r>
              <a:rPr lang="en-GB" b="1" dirty="0"/>
              <a:t>c) cross the errors out, put them in brackets and write your initials </a:t>
            </a:r>
            <a:r>
              <a:rPr lang="hr-HR" b="1" dirty="0"/>
              <a:t>(</a:t>
            </a:r>
            <a:r>
              <a:rPr lang="hr-HR" b="1" dirty="0">
                <a:latin typeface="Lucida Calligraphy" panose="03010101010101010101" pitchFamily="66" charset="0"/>
              </a:rPr>
              <a:t>D.K.</a:t>
            </a:r>
            <a:r>
              <a:rPr lang="hr-HR" b="1" dirty="0"/>
              <a:t>) </a:t>
            </a:r>
            <a:r>
              <a:rPr lang="en-GB" b="1" dirty="0"/>
              <a:t>next to them</a:t>
            </a:r>
          </a:p>
        </p:txBody>
      </p:sp>
    </p:spTree>
    <p:extLst>
      <p:ext uri="{BB962C8B-B14F-4D97-AF65-F5344CB8AC3E}">
        <p14:creationId xmlns:p14="http://schemas.microsoft.com/office/powerpoint/2010/main" val="3124889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7395" y="617881"/>
            <a:ext cx="10058400" cy="1371600"/>
          </a:xfrm>
        </p:spPr>
        <p:txBody>
          <a:bodyPr>
            <a:normAutofit fontScale="90000"/>
          </a:bodyPr>
          <a:lstStyle/>
          <a:p>
            <a:pPr algn="ctr"/>
            <a:r>
              <a:rPr lang="en-GB" dirty="0"/>
              <a:t/>
            </a:r>
            <a:br>
              <a:rPr lang="en-GB" dirty="0"/>
            </a:br>
            <a:r>
              <a:rPr lang="en-GB" dirty="0"/>
              <a:t>2)The key question is… </a:t>
            </a:r>
            <a:br>
              <a:rPr lang="en-GB" dirty="0"/>
            </a:br>
            <a:r>
              <a:rPr lang="en-GB" sz="3600" dirty="0"/>
              <a:t>Drilling indirect questions</a:t>
            </a:r>
            <a:br>
              <a:rPr lang="en-GB" sz="3600" dirty="0"/>
            </a:br>
            <a:endParaRPr lang="hr-HR" sz="3600" dirty="0"/>
          </a:p>
        </p:txBody>
      </p:sp>
      <p:sp>
        <p:nvSpPr>
          <p:cNvPr id="3" name="Content Placeholder 2"/>
          <p:cNvSpPr>
            <a:spLocks noGrp="1"/>
          </p:cNvSpPr>
          <p:nvPr>
            <p:ph idx="1"/>
          </p:nvPr>
        </p:nvSpPr>
        <p:spPr>
          <a:xfrm>
            <a:off x="1087395" y="3457377"/>
            <a:ext cx="10058400" cy="3931920"/>
          </a:xfrm>
        </p:spPr>
        <p:txBody>
          <a:bodyPr>
            <a:normAutofit/>
          </a:bodyPr>
          <a:lstStyle/>
          <a:p>
            <a:pPr marL="0" indent="0">
              <a:buNone/>
            </a:pPr>
            <a:endParaRPr lang="en-GB" dirty="0"/>
          </a:p>
          <a:p>
            <a:pPr marL="0" indent="0">
              <a:buNone/>
            </a:pPr>
            <a:r>
              <a:rPr lang="hr-HR" dirty="0"/>
              <a:t>1) </a:t>
            </a:r>
            <a:r>
              <a:rPr lang="en-GB" dirty="0"/>
              <a:t>Should all people be paid a regular monthly income?  </a:t>
            </a:r>
            <a:endParaRPr lang="hr-HR" dirty="0"/>
          </a:p>
          <a:p>
            <a:pPr marL="0" indent="0">
              <a:buNone/>
            </a:pPr>
            <a:r>
              <a:rPr lang="en-GB" dirty="0"/>
              <a:t>2) Does advertising have a negative influence on our lifestyle?</a:t>
            </a:r>
            <a:endParaRPr lang="hr-HR" dirty="0"/>
          </a:p>
          <a:p>
            <a:pPr marL="0" indent="0">
              <a:buNone/>
            </a:pPr>
            <a:r>
              <a:rPr lang="en-GB" dirty="0"/>
              <a:t>3) Are young drivers a threat to road safety?</a:t>
            </a:r>
          </a:p>
          <a:p>
            <a:pPr marL="0" indent="0">
              <a:buNone/>
            </a:pPr>
            <a:r>
              <a:rPr lang="en-GB" dirty="0"/>
              <a:t>4) Would it be better if there were only one language in the world?</a:t>
            </a:r>
            <a:endParaRPr lang="hr-HR" dirty="0"/>
          </a:p>
          <a:p>
            <a:pPr marL="0" indent="0">
              <a:buNone/>
            </a:pPr>
            <a:r>
              <a:rPr lang="en-GB" dirty="0"/>
              <a:t>5) Is it important to explore space?</a:t>
            </a:r>
            <a:endParaRPr lang="hr-HR" dirty="0"/>
          </a:p>
        </p:txBody>
      </p:sp>
      <p:graphicFrame>
        <p:nvGraphicFramePr>
          <p:cNvPr id="5" name="Table 4"/>
          <p:cNvGraphicFramePr>
            <a:graphicFrameLocks noGrp="1"/>
          </p:cNvGraphicFramePr>
          <p:nvPr>
            <p:extLst>
              <p:ext uri="{D42A27DB-BD31-4B8C-83A1-F6EECF244321}">
                <p14:modId xmlns:p14="http://schemas.microsoft.com/office/powerpoint/2010/main" val="3836263835"/>
              </p:ext>
            </p:extLst>
          </p:nvPr>
        </p:nvGraphicFramePr>
        <p:xfrm>
          <a:off x="1087394" y="2241472"/>
          <a:ext cx="4621427" cy="1463040"/>
        </p:xfrm>
        <a:graphic>
          <a:graphicData uri="http://schemas.openxmlformats.org/drawingml/2006/table">
            <a:tbl>
              <a:tblPr firstRow="1" bandRow="1">
                <a:tableStyleId>{5C22544A-7EE6-4342-B048-85BDC9FD1C3A}</a:tableStyleId>
              </a:tblPr>
              <a:tblGrid>
                <a:gridCol w="4621427">
                  <a:extLst>
                    <a:ext uri="{9D8B030D-6E8A-4147-A177-3AD203B41FA5}">
                      <a16:colId xmlns:a16="http://schemas.microsoft.com/office/drawing/2014/main" xmlns="" val="20000"/>
                    </a:ext>
                  </a:extLst>
                </a:gridCol>
              </a:tblGrid>
              <a:tr h="14407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key question is …</a:t>
                      </a:r>
                      <a:endParaRPr lang="hr-HR" dirty="0"/>
                    </a:p>
                    <a:p>
                      <a:r>
                        <a:rPr lang="en-GB" dirty="0"/>
                        <a:t>What it comes down to is …</a:t>
                      </a:r>
                      <a:endParaRPr lang="hr-HR" dirty="0"/>
                    </a:p>
                    <a:p>
                      <a:r>
                        <a:rPr lang="en-GB" dirty="0"/>
                        <a:t>What needs to be decided is …</a:t>
                      </a:r>
                      <a:endParaRPr lang="hr-HR" dirty="0"/>
                    </a:p>
                    <a:p>
                      <a:r>
                        <a:rPr lang="en-GB" dirty="0"/>
                        <a:t>Many people are starting to wonder …</a:t>
                      </a:r>
                    </a:p>
                    <a:p>
                      <a:endParaRPr lang="hr-HR" dirty="0"/>
                    </a:p>
                  </a:txBody>
                  <a:tcPr/>
                </a:tc>
                <a:extLst>
                  <a:ext uri="{0D108BD9-81ED-4DB2-BD59-A6C34878D82A}">
                    <a16:rowId xmlns:a16="http://schemas.microsoft.com/office/drawing/2014/main" xmlns="" val="10000"/>
                  </a:ext>
                </a:extLst>
              </a:tr>
            </a:tbl>
          </a:graphicData>
        </a:graphic>
      </p:graphicFrame>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46293" y="269438"/>
            <a:ext cx="3245707" cy="1825710"/>
          </a:xfrm>
          <a:prstGeom prst="rect">
            <a:avLst/>
          </a:prstGeom>
        </p:spPr>
      </p:pic>
    </p:spTree>
    <p:extLst>
      <p:ext uri="{BB962C8B-B14F-4D97-AF65-F5344CB8AC3E}">
        <p14:creationId xmlns:p14="http://schemas.microsoft.com/office/powerpoint/2010/main" val="1745288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
            </a:r>
            <a:br>
              <a:rPr lang="en-GB" dirty="0"/>
            </a:br>
            <a:r>
              <a:rPr lang="en-GB" sz="5300" dirty="0"/>
              <a:t>Answers:</a:t>
            </a:r>
            <a:br>
              <a:rPr lang="en-GB" sz="5300" dirty="0"/>
            </a:br>
            <a:endParaRPr lang="hr-HR" sz="5300" dirty="0"/>
          </a:p>
        </p:txBody>
      </p:sp>
      <p:sp>
        <p:nvSpPr>
          <p:cNvPr id="3" name="Content Placeholder 2"/>
          <p:cNvSpPr>
            <a:spLocks noGrp="1"/>
          </p:cNvSpPr>
          <p:nvPr>
            <p:ph idx="1"/>
          </p:nvPr>
        </p:nvSpPr>
        <p:spPr/>
        <p:txBody>
          <a:bodyPr>
            <a:normAutofit lnSpcReduction="10000"/>
          </a:bodyPr>
          <a:lstStyle/>
          <a:p>
            <a:pPr marL="0" indent="0">
              <a:buNone/>
            </a:pPr>
            <a:r>
              <a:rPr lang="hr-HR" dirty="0"/>
              <a:t>1) </a:t>
            </a:r>
            <a:r>
              <a:rPr lang="en-GB" dirty="0"/>
              <a:t>The key question is </a:t>
            </a:r>
            <a:r>
              <a:rPr lang="en-GB" b="1" dirty="0">
                <a:solidFill>
                  <a:srgbClr val="FFFF00"/>
                </a:solidFill>
              </a:rPr>
              <a:t>if </a:t>
            </a:r>
            <a:r>
              <a:rPr lang="en-GB" dirty="0">
                <a:solidFill>
                  <a:srgbClr val="FFFF00"/>
                </a:solidFill>
              </a:rPr>
              <a:t>all people </a:t>
            </a:r>
            <a:r>
              <a:rPr lang="en-GB" b="1" dirty="0">
                <a:solidFill>
                  <a:srgbClr val="FFFF00"/>
                </a:solidFill>
              </a:rPr>
              <a:t>should be paid </a:t>
            </a:r>
            <a:r>
              <a:rPr lang="en-GB" dirty="0">
                <a:solidFill>
                  <a:srgbClr val="FFFF00"/>
                </a:solidFill>
              </a:rPr>
              <a:t>a regular monthly income</a:t>
            </a:r>
            <a:r>
              <a:rPr lang="en-GB" dirty="0"/>
              <a:t>.</a:t>
            </a:r>
          </a:p>
          <a:p>
            <a:pPr marL="0" indent="0">
              <a:buNone/>
            </a:pPr>
            <a:r>
              <a:rPr lang="en-GB" dirty="0"/>
              <a:t>2) What it comes down to is </a:t>
            </a:r>
            <a:r>
              <a:rPr lang="en-GB" b="1" dirty="0">
                <a:solidFill>
                  <a:srgbClr val="FFFF00"/>
                </a:solidFill>
              </a:rPr>
              <a:t>whether </a:t>
            </a:r>
            <a:r>
              <a:rPr lang="en-GB" dirty="0">
                <a:solidFill>
                  <a:srgbClr val="FFFF00"/>
                </a:solidFill>
              </a:rPr>
              <a:t>advertising </a:t>
            </a:r>
            <a:r>
              <a:rPr lang="en-GB" b="1" dirty="0">
                <a:solidFill>
                  <a:srgbClr val="FFFF00"/>
                </a:solidFill>
              </a:rPr>
              <a:t>has</a:t>
            </a:r>
            <a:r>
              <a:rPr lang="en-GB" dirty="0">
                <a:solidFill>
                  <a:srgbClr val="FFFF00"/>
                </a:solidFill>
              </a:rPr>
              <a:t> a negative influence on our lifestyle</a:t>
            </a:r>
            <a:r>
              <a:rPr lang="en-GB" dirty="0"/>
              <a:t>.</a:t>
            </a:r>
          </a:p>
          <a:p>
            <a:pPr marL="0" indent="0">
              <a:buNone/>
            </a:pPr>
            <a:r>
              <a:rPr lang="en-GB" dirty="0"/>
              <a:t>3) What needs to be decided is</a:t>
            </a:r>
            <a:r>
              <a:rPr lang="en-GB" b="1" dirty="0"/>
              <a:t> </a:t>
            </a:r>
            <a:r>
              <a:rPr lang="en-GB" b="1" dirty="0">
                <a:solidFill>
                  <a:srgbClr val="FFFF00"/>
                </a:solidFill>
              </a:rPr>
              <a:t>whether </a:t>
            </a:r>
            <a:r>
              <a:rPr lang="en-GB" dirty="0">
                <a:solidFill>
                  <a:srgbClr val="FFFF00"/>
                </a:solidFill>
              </a:rPr>
              <a:t>young drivers </a:t>
            </a:r>
            <a:r>
              <a:rPr lang="en-GB" b="1" dirty="0">
                <a:solidFill>
                  <a:srgbClr val="FFFF00"/>
                </a:solidFill>
              </a:rPr>
              <a:t>are </a:t>
            </a:r>
            <a:r>
              <a:rPr lang="en-GB" dirty="0">
                <a:solidFill>
                  <a:srgbClr val="FFFF00"/>
                </a:solidFill>
              </a:rPr>
              <a:t>a threat to road safety</a:t>
            </a:r>
            <a:r>
              <a:rPr lang="en-GB" dirty="0"/>
              <a:t>.</a:t>
            </a:r>
          </a:p>
          <a:p>
            <a:pPr marL="0" indent="0">
              <a:buNone/>
            </a:pPr>
            <a:r>
              <a:rPr lang="en-GB" dirty="0"/>
              <a:t>4) The key question is </a:t>
            </a:r>
            <a:r>
              <a:rPr lang="en-GB" b="1" dirty="0">
                <a:solidFill>
                  <a:srgbClr val="FFFF00"/>
                </a:solidFill>
              </a:rPr>
              <a:t>whether </a:t>
            </a:r>
            <a:r>
              <a:rPr lang="en-GB" dirty="0">
                <a:solidFill>
                  <a:srgbClr val="FFFF00"/>
                </a:solidFill>
              </a:rPr>
              <a:t>it </a:t>
            </a:r>
            <a:r>
              <a:rPr lang="en-GB" b="1" dirty="0">
                <a:solidFill>
                  <a:srgbClr val="FFFF00"/>
                </a:solidFill>
              </a:rPr>
              <a:t>would be</a:t>
            </a:r>
            <a:r>
              <a:rPr lang="en-GB" dirty="0">
                <a:solidFill>
                  <a:srgbClr val="FFFF00"/>
                </a:solidFill>
              </a:rPr>
              <a:t> better if there were only one language in the world</a:t>
            </a:r>
            <a:r>
              <a:rPr lang="en-GB" dirty="0"/>
              <a:t>.</a:t>
            </a:r>
          </a:p>
          <a:p>
            <a:pPr marL="0" indent="0">
              <a:buNone/>
            </a:pPr>
            <a:r>
              <a:rPr lang="en-GB" dirty="0"/>
              <a:t>5) Many people are starting to wonder </a:t>
            </a:r>
            <a:r>
              <a:rPr lang="en-GB" b="1" dirty="0">
                <a:solidFill>
                  <a:srgbClr val="FFFF00"/>
                </a:solidFill>
              </a:rPr>
              <a:t>if </a:t>
            </a:r>
            <a:r>
              <a:rPr lang="en-GB" dirty="0">
                <a:solidFill>
                  <a:srgbClr val="FFFF00"/>
                </a:solidFill>
              </a:rPr>
              <a:t>it </a:t>
            </a:r>
            <a:r>
              <a:rPr lang="en-GB" b="1" dirty="0">
                <a:solidFill>
                  <a:srgbClr val="FFFF00"/>
                </a:solidFill>
              </a:rPr>
              <a:t>is</a:t>
            </a:r>
            <a:r>
              <a:rPr lang="en-GB" dirty="0">
                <a:solidFill>
                  <a:srgbClr val="FFFF00"/>
                </a:solidFill>
              </a:rPr>
              <a:t> important to explore space</a:t>
            </a:r>
            <a:r>
              <a:rPr lang="en-GB" dirty="0"/>
              <a:t>.</a:t>
            </a:r>
          </a:p>
        </p:txBody>
      </p:sp>
    </p:spTree>
    <p:extLst>
      <p:ext uri="{BB962C8B-B14F-4D97-AF65-F5344CB8AC3E}">
        <p14:creationId xmlns:p14="http://schemas.microsoft.com/office/powerpoint/2010/main" val="122188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600" dirty="0">
                <a:solidFill>
                  <a:srgbClr val="FF0000"/>
                </a:solidFill>
              </a:rPr>
              <a:t/>
            </a:r>
            <a:br>
              <a:rPr lang="en-GB" sz="3600" dirty="0">
                <a:solidFill>
                  <a:srgbClr val="FF0000"/>
                </a:solidFill>
              </a:rPr>
            </a:br>
            <a:r>
              <a:rPr lang="en-GB" sz="3600" dirty="0">
                <a:solidFill>
                  <a:schemeClr val="tx1"/>
                </a:solidFill>
              </a:rPr>
              <a:t>Follow-up activity: Paraphrasing</a:t>
            </a:r>
            <a:endParaRPr lang="hr-HR" sz="3600" dirty="0">
              <a:solidFill>
                <a:schemeClr val="tx1"/>
              </a:solidFill>
            </a:endParaRPr>
          </a:p>
        </p:txBody>
      </p:sp>
      <p:sp>
        <p:nvSpPr>
          <p:cNvPr id="3" name="Content Placeholder 2"/>
          <p:cNvSpPr>
            <a:spLocks noGrp="1"/>
          </p:cNvSpPr>
          <p:nvPr>
            <p:ph idx="1"/>
          </p:nvPr>
        </p:nvSpPr>
        <p:spPr/>
        <p:txBody>
          <a:bodyPr>
            <a:normAutofit fontScale="85000" lnSpcReduction="20000"/>
          </a:bodyPr>
          <a:lstStyle/>
          <a:p>
            <a:pPr marL="0" indent="0">
              <a:buNone/>
            </a:pPr>
            <a:r>
              <a:rPr lang="en-GB" dirty="0">
                <a:solidFill>
                  <a:srgbClr val="FFFF00"/>
                </a:solidFill>
              </a:rPr>
              <a:t>Paraphrase (express the same idea using different words) the yellow part of the sentence.</a:t>
            </a:r>
          </a:p>
          <a:p>
            <a:pPr marL="0" indent="0">
              <a:buNone/>
            </a:pPr>
            <a:r>
              <a:rPr lang="en-GB" dirty="0">
                <a:solidFill>
                  <a:srgbClr val="0070C0"/>
                </a:solidFill>
              </a:rPr>
              <a:t> </a:t>
            </a:r>
            <a:r>
              <a:rPr lang="en-GB" dirty="0"/>
              <a:t>Then </a:t>
            </a:r>
            <a:r>
              <a:rPr lang="en-GB" dirty="0">
                <a:solidFill>
                  <a:srgbClr val="C00000"/>
                </a:solidFill>
              </a:rPr>
              <a:t>add the opposite or second idea.</a:t>
            </a:r>
          </a:p>
          <a:p>
            <a:pPr marL="0" indent="0">
              <a:buNone/>
            </a:pPr>
            <a:endParaRPr lang="en-GB" dirty="0"/>
          </a:p>
          <a:p>
            <a:r>
              <a:rPr lang="en-GB" dirty="0"/>
              <a:t>The key question is </a:t>
            </a:r>
            <a:r>
              <a:rPr lang="en-GB" b="1" dirty="0"/>
              <a:t>if </a:t>
            </a:r>
            <a:r>
              <a:rPr lang="en-GB" dirty="0">
                <a:solidFill>
                  <a:srgbClr val="FFFF00"/>
                </a:solidFill>
              </a:rPr>
              <a:t>all people should be paid a regular monthly income</a:t>
            </a:r>
            <a:r>
              <a:rPr lang="en-GB" dirty="0"/>
              <a:t>.</a:t>
            </a:r>
          </a:p>
          <a:p>
            <a:r>
              <a:rPr lang="en-GB" dirty="0"/>
              <a:t>The key question is if </a:t>
            </a:r>
            <a:r>
              <a:rPr lang="en-GB" dirty="0">
                <a:solidFill>
                  <a:srgbClr val="FFFF00"/>
                </a:solidFill>
              </a:rPr>
              <a:t>each citizen is entitled to get minimum wage each month </a:t>
            </a:r>
            <a:r>
              <a:rPr lang="en-GB" dirty="0">
                <a:solidFill>
                  <a:srgbClr val="C00000"/>
                </a:solidFill>
              </a:rPr>
              <a:t>or the budget must not be wasted in such a way. </a:t>
            </a:r>
          </a:p>
          <a:p>
            <a:endParaRPr lang="en-GB" dirty="0">
              <a:solidFill>
                <a:srgbClr val="C00000"/>
              </a:solidFill>
            </a:endParaRPr>
          </a:p>
          <a:p>
            <a:r>
              <a:rPr lang="en-GB" dirty="0"/>
              <a:t>What it comes down to is </a:t>
            </a:r>
            <a:r>
              <a:rPr lang="en-GB" b="1" dirty="0"/>
              <a:t>whether </a:t>
            </a:r>
            <a:r>
              <a:rPr lang="en-GB" dirty="0">
                <a:solidFill>
                  <a:srgbClr val="FFFF00"/>
                </a:solidFill>
              </a:rPr>
              <a:t>advertising has a negative influence on our lifestyle.</a:t>
            </a:r>
          </a:p>
          <a:p>
            <a:r>
              <a:rPr lang="en-GB" dirty="0"/>
              <a:t>What it comes down to is whether </a:t>
            </a:r>
            <a:r>
              <a:rPr lang="en-GB" dirty="0">
                <a:solidFill>
                  <a:srgbClr val="FFFF00"/>
                </a:solidFill>
              </a:rPr>
              <a:t>being exposed to commercials and billboards can damage our life </a:t>
            </a:r>
            <a:r>
              <a:rPr lang="en-GB" dirty="0">
                <a:solidFill>
                  <a:srgbClr val="C00000"/>
                </a:solidFill>
              </a:rPr>
              <a:t>or improve it greatly. </a:t>
            </a:r>
            <a:endParaRPr lang="en-GB" dirty="0">
              <a:solidFill>
                <a:srgbClr val="0070C0"/>
              </a:solidFill>
            </a:endParaRPr>
          </a:p>
          <a:p>
            <a:endParaRPr lang="en-GB" dirty="0"/>
          </a:p>
          <a:p>
            <a:endParaRPr lang="hr-HR" dirty="0"/>
          </a:p>
        </p:txBody>
      </p:sp>
    </p:spTree>
    <p:extLst>
      <p:ext uri="{BB962C8B-B14F-4D97-AF65-F5344CB8AC3E}">
        <p14:creationId xmlns:p14="http://schemas.microsoft.com/office/powerpoint/2010/main" val="2039519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3)100-point game</a:t>
            </a:r>
            <a:br>
              <a:rPr lang="en-GB" dirty="0"/>
            </a:br>
            <a:r>
              <a:rPr lang="en-GB" sz="3600" dirty="0"/>
              <a:t>Linking words</a:t>
            </a:r>
            <a:endParaRPr lang="hr-HR" sz="3600" dirty="0"/>
          </a:p>
        </p:txBody>
      </p:sp>
      <p:sp>
        <p:nvSpPr>
          <p:cNvPr id="3" name="Content Placeholder 2"/>
          <p:cNvSpPr>
            <a:spLocks noGrp="1"/>
          </p:cNvSpPr>
          <p:nvPr>
            <p:ph idx="1"/>
          </p:nvPr>
        </p:nvSpPr>
        <p:spPr/>
        <p:txBody>
          <a:bodyPr>
            <a:normAutofit/>
          </a:bodyPr>
          <a:lstStyle/>
          <a:p>
            <a:r>
              <a:rPr lang="en-GB" dirty="0"/>
              <a:t>aim: writing </a:t>
            </a:r>
            <a:r>
              <a:rPr lang="en-GB" b="1" dirty="0"/>
              <a:t>the longest sentence </a:t>
            </a:r>
            <a:r>
              <a:rPr lang="en-GB" dirty="0"/>
              <a:t>about a certain </a:t>
            </a:r>
            <a:r>
              <a:rPr lang="en-GB" b="1" dirty="0"/>
              <a:t>topic</a:t>
            </a:r>
            <a:r>
              <a:rPr lang="en-GB" dirty="0"/>
              <a:t> in a limited period of time starting with a given </a:t>
            </a:r>
            <a:r>
              <a:rPr lang="en-GB" b="1" dirty="0"/>
              <a:t>linking word</a:t>
            </a:r>
          </a:p>
          <a:p>
            <a:r>
              <a:rPr lang="en-GB" b="1" dirty="0"/>
              <a:t>set the time limit </a:t>
            </a:r>
            <a:r>
              <a:rPr lang="en-GB" dirty="0"/>
              <a:t>depending on your students’ level of language and the available time</a:t>
            </a:r>
          </a:p>
          <a:p>
            <a:r>
              <a:rPr lang="en-GB" dirty="0"/>
              <a:t>all students have to begin their sentence</a:t>
            </a:r>
            <a:r>
              <a:rPr lang="hr-HR" dirty="0"/>
              <a:t>s</a:t>
            </a:r>
            <a:r>
              <a:rPr lang="en-GB" dirty="0"/>
              <a:t> with </a:t>
            </a:r>
            <a:r>
              <a:rPr lang="en-GB" b="1" dirty="0"/>
              <a:t>the same linking word(s)</a:t>
            </a:r>
            <a:r>
              <a:rPr lang="en-GB" dirty="0"/>
              <a:t>, e.g. </a:t>
            </a:r>
            <a:r>
              <a:rPr lang="en-GB" i="1" dirty="0"/>
              <a:t>While, Owing to, In addition to, Even though, In spite of </a:t>
            </a:r>
          </a:p>
          <a:p>
            <a:endParaRPr lang="en-GB" i="1" dirty="0"/>
          </a:p>
          <a:p>
            <a:endParaRPr lang="en-GB" i="1" dirty="0"/>
          </a:p>
          <a:p>
            <a:endParaRPr lang="hr-HR" i="1" dirty="0"/>
          </a:p>
          <a:p>
            <a:endParaRPr lang="en-GB" dirty="0"/>
          </a:p>
        </p:txBody>
      </p:sp>
      <p:pic>
        <p:nvPicPr>
          <p:cNvPr id="4"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3045" y="5247760"/>
            <a:ext cx="2862649" cy="1610240"/>
          </a:xfrm>
          <a:prstGeom prst="rect">
            <a:avLst/>
          </a:prstGeom>
        </p:spPr>
      </p:pic>
      <p:pic>
        <p:nvPicPr>
          <p:cNvPr id="6146" name="Picture 2" descr="Samsung Galaxy S5: How to Use a Stop Watch - YouTub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79985" y="5247760"/>
            <a:ext cx="2842056" cy="159865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Linking Words, Connecting Words: Full List and Useful Examples • 7ES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76376" y="5229908"/>
            <a:ext cx="3088868" cy="1616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394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hr-HR" dirty="0"/>
              <a:t>Use </a:t>
            </a:r>
            <a:r>
              <a:rPr lang="hr-HR" dirty="0" err="1"/>
              <a:t>Padlet</a:t>
            </a:r>
            <a:endParaRPr lang="hr-HR" dirty="0"/>
          </a:p>
        </p:txBody>
      </p:sp>
      <p:sp>
        <p:nvSpPr>
          <p:cNvPr id="3" name="Content Placeholder 2"/>
          <p:cNvSpPr>
            <a:spLocks noGrp="1"/>
          </p:cNvSpPr>
          <p:nvPr>
            <p:ph idx="1"/>
          </p:nvPr>
        </p:nvSpPr>
        <p:spPr/>
        <p:txBody>
          <a:bodyPr>
            <a:normAutofit/>
          </a:bodyPr>
          <a:lstStyle/>
          <a:p>
            <a:r>
              <a:rPr lang="en-GB" dirty="0"/>
              <a:t>the game can be played on </a:t>
            </a:r>
            <a:r>
              <a:rPr lang="en-GB" b="1" dirty="0" err="1"/>
              <a:t>Padlet</a:t>
            </a:r>
            <a:r>
              <a:rPr lang="en-GB" b="1" dirty="0"/>
              <a:t> </a:t>
            </a:r>
            <a:r>
              <a:rPr lang="en-GB" dirty="0"/>
              <a:t>/ students have to use their </a:t>
            </a:r>
            <a:r>
              <a:rPr lang="en-GB" b="1" dirty="0"/>
              <a:t>mobile phones</a:t>
            </a:r>
          </a:p>
          <a:p>
            <a:r>
              <a:rPr lang="en-GB" dirty="0"/>
              <a:t>the teacher opens a page on </a:t>
            </a:r>
            <a:r>
              <a:rPr lang="en-GB" dirty="0" err="1"/>
              <a:t>Padlet</a:t>
            </a:r>
            <a:r>
              <a:rPr lang="en-GB" dirty="0"/>
              <a:t> and sends </a:t>
            </a:r>
            <a:r>
              <a:rPr lang="en-GB" b="1" dirty="0"/>
              <a:t>a link</a:t>
            </a:r>
            <a:r>
              <a:rPr lang="en-GB" dirty="0"/>
              <a:t> to students</a:t>
            </a:r>
          </a:p>
          <a:p>
            <a:r>
              <a:rPr lang="en-GB" dirty="0"/>
              <a:t>groups of </a:t>
            </a:r>
            <a:r>
              <a:rPr lang="en-GB" b="1" dirty="0"/>
              <a:t>four students </a:t>
            </a:r>
            <a:r>
              <a:rPr lang="en-GB" dirty="0"/>
              <a:t>should take turns to play four rounds of the game so that each student types one answer and other students help him</a:t>
            </a:r>
          </a:p>
          <a:p>
            <a:r>
              <a:rPr lang="en-GB" dirty="0"/>
              <a:t>when the time is up students have to send their sentences to </a:t>
            </a:r>
            <a:r>
              <a:rPr lang="en-GB" dirty="0" err="1"/>
              <a:t>Padlet</a:t>
            </a:r>
            <a:r>
              <a:rPr lang="en-GB" dirty="0"/>
              <a:t> </a:t>
            </a:r>
          </a:p>
          <a:p>
            <a:r>
              <a:rPr lang="en-GB" dirty="0"/>
              <a:t>everyone can see if the sentences are correct</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54733" y="0"/>
            <a:ext cx="1937267" cy="6858000"/>
          </a:xfrm>
          <a:prstGeom prst="rect">
            <a:avLst/>
          </a:prstGeom>
        </p:spPr>
      </p:pic>
    </p:spTree>
    <p:extLst>
      <p:ext uri="{BB962C8B-B14F-4D97-AF65-F5344CB8AC3E}">
        <p14:creationId xmlns:p14="http://schemas.microsoft.com/office/powerpoint/2010/main" val="3418337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Scoring</a:t>
            </a:r>
            <a:endParaRPr lang="hr-HR" dirty="0"/>
          </a:p>
        </p:txBody>
      </p:sp>
      <p:sp>
        <p:nvSpPr>
          <p:cNvPr id="3" name="Content Placeholder 2"/>
          <p:cNvSpPr>
            <a:spLocks noGrp="1"/>
          </p:cNvSpPr>
          <p:nvPr>
            <p:ph idx="1"/>
          </p:nvPr>
        </p:nvSpPr>
        <p:spPr/>
        <p:txBody>
          <a:bodyPr/>
          <a:lstStyle/>
          <a:p>
            <a:r>
              <a:rPr lang="en-GB" dirty="0">
                <a:solidFill>
                  <a:srgbClr val="FFFF00"/>
                </a:solidFill>
              </a:rPr>
              <a:t>establish a scoring system in advance with your students</a:t>
            </a:r>
          </a:p>
          <a:p>
            <a:r>
              <a:rPr lang="en-GB" dirty="0"/>
              <a:t>wrong construction-all words lost</a:t>
            </a:r>
          </a:p>
          <a:p>
            <a:r>
              <a:rPr lang="en-GB" dirty="0"/>
              <a:t>a misspelled word – minus one</a:t>
            </a:r>
          </a:p>
          <a:p>
            <a:r>
              <a:rPr lang="en-GB" dirty="0"/>
              <a:t>a missing full stop or comma – minus one</a:t>
            </a:r>
          </a:p>
          <a:p>
            <a:r>
              <a:rPr lang="en-GB" dirty="0"/>
              <a:t>making lists of words (e.g. swimming, football, handball, running) – minus all the words in the list</a:t>
            </a:r>
          </a:p>
          <a:p>
            <a:r>
              <a:rPr lang="en-GB" dirty="0"/>
              <a:t>etc.</a:t>
            </a:r>
          </a:p>
          <a:p>
            <a:endParaRPr lang="hr-HR" dirty="0"/>
          </a:p>
        </p:txBody>
      </p:sp>
    </p:spTree>
    <p:extLst>
      <p:ext uri="{BB962C8B-B14F-4D97-AF65-F5344CB8AC3E}">
        <p14:creationId xmlns:p14="http://schemas.microsoft.com/office/powerpoint/2010/main" val="22523859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Scoring</a:t>
            </a:r>
            <a:endParaRPr lang="hr-HR" dirty="0"/>
          </a:p>
        </p:txBody>
      </p:sp>
      <p:sp>
        <p:nvSpPr>
          <p:cNvPr id="3" name="Content Placeholder 2"/>
          <p:cNvSpPr>
            <a:spLocks noGrp="1"/>
          </p:cNvSpPr>
          <p:nvPr>
            <p:ph idx="1"/>
          </p:nvPr>
        </p:nvSpPr>
        <p:spPr/>
        <p:txBody>
          <a:bodyPr/>
          <a:lstStyle/>
          <a:p>
            <a:r>
              <a:rPr lang="en-GB" dirty="0"/>
              <a:t>students count the number of correct words and take the number away from one hundred</a:t>
            </a:r>
          </a:p>
          <a:p>
            <a:r>
              <a:rPr lang="en-GB" dirty="0"/>
              <a:t>the group that reaches zero first are the winners </a:t>
            </a:r>
            <a:endParaRPr lang="hr-HR" dirty="0"/>
          </a:p>
          <a:p>
            <a:endParaRPr lang="hr-HR" dirty="0"/>
          </a:p>
          <a:p>
            <a:endParaRPr lang="hr-HR" dirty="0"/>
          </a:p>
        </p:txBody>
      </p:sp>
      <p:graphicFrame>
        <p:nvGraphicFramePr>
          <p:cNvPr id="4" name="Table 3"/>
          <p:cNvGraphicFramePr>
            <a:graphicFrameLocks noGrp="1"/>
          </p:cNvGraphicFramePr>
          <p:nvPr>
            <p:extLst>
              <p:ext uri="{D42A27DB-BD31-4B8C-83A1-F6EECF244321}">
                <p14:modId xmlns:p14="http://schemas.microsoft.com/office/powerpoint/2010/main" val="3749501310"/>
              </p:ext>
            </p:extLst>
          </p:nvPr>
        </p:nvGraphicFramePr>
        <p:xfrm>
          <a:off x="2097902" y="3858282"/>
          <a:ext cx="8128002" cy="2397760"/>
        </p:xfrm>
        <a:graphic>
          <a:graphicData uri="http://schemas.openxmlformats.org/drawingml/2006/table">
            <a:tbl>
              <a:tblPr firstRow="1" bandRow="1">
                <a:tableStyleId>{5C22544A-7EE6-4342-B048-85BDC9FD1C3A}</a:tableStyleId>
              </a:tblPr>
              <a:tblGrid>
                <a:gridCol w="1354667">
                  <a:extLst>
                    <a:ext uri="{9D8B030D-6E8A-4147-A177-3AD203B41FA5}">
                      <a16:colId xmlns:a16="http://schemas.microsoft.com/office/drawing/2014/main" xmlns="" val="20000"/>
                    </a:ext>
                  </a:extLst>
                </a:gridCol>
                <a:gridCol w="1354667">
                  <a:extLst>
                    <a:ext uri="{9D8B030D-6E8A-4147-A177-3AD203B41FA5}">
                      <a16:colId xmlns:a16="http://schemas.microsoft.com/office/drawing/2014/main" xmlns="" val="20001"/>
                    </a:ext>
                  </a:extLst>
                </a:gridCol>
                <a:gridCol w="1354667">
                  <a:extLst>
                    <a:ext uri="{9D8B030D-6E8A-4147-A177-3AD203B41FA5}">
                      <a16:colId xmlns:a16="http://schemas.microsoft.com/office/drawing/2014/main" xmlns="" val="20002"/>
                    </a:ext>
                  </a:extLst>
                </a:gridCol>
                <a:gridCol w="1354667">
                  <a:extLst>
                    <a:ext uri="{9D8B030D-6E8A-4147-A177-3AD203B41FA5}">
                      <a16:colId xmlns:a16="http://schemas.microsoft.com/office/drawing/2014/main" xmlns="" val="20003"/>
                    </a:ext>
                  </a:extLst>
                </a:gridCol>
                <a:gridCol w="1354667">
                  <a:extLst>
                    <a:ext uri="{9D8B030D-6E8A-4147-A177-3AD203B41FA5}">
                      <a16:colId xmlns:a16="http://schemas.microsoft.com/office/drawing/2014/main" xmlns="" val="20004"/>
                    </a:ext>
                  </a:extLst>
                </a:gridCol>
                <a:gridCol w="1354667">
                  <a:extLst>
                    <a:ext uri="{9D8B030D-6E8A-4147-A177-3AD203B41FA5}">
                      <a16:colId xmlns:a16="http://schemas.microsoft.com/office/drawing/2014/main" xmlns="" val="20005"/>
                    </a:ext>
                  </a:extLst>
                </a:gridCol>
              </a:tblGrid>
              <a:tr h="370840">
                <a:tc>
                  <a:txBody>
                    <a:bodyPr/>
                    <a:lstStyle/>
                    <a:p>
                      <a:endParaRPr lang="en-GB" noProof="0" dirty="0"/>
                    </a:p>
                  </a:txBody>
                  <a:tcPr/>
                </a:tc>
                <a:tc>
                  <a:txBody>
                    <a:bodyPr/>
                    <a:lstStyle/>
                    <a:p>
                      <a:pPr algn="ctr"/>
                      <a:r>
                        <a:rPr lang="en-GB" noProof="0" dirty="0"/>
                        <a:t>Group A</a:t>
                      </a:r>
                    </a:p>
                    <a:p>
                      <a:pPr algn="ctr"/>
                      <a:r>
                        <a:rPr lang="en-GB" noProof="0" dirty="0"/>
                        <a:t>100</a:t>
                      </a:r>
                    </a:p>
                  </a:txBody>
                  <a:tcPr/>
                </a:tc>
                <a:tc>
                  <a:txBody>
                    <a:bodyPr/>
                    <a:lstStyle/>
                    <a:p>
                      <a:pPr algn="ctr"/>
                      <a:r>
                        <a:rPr lang="en-GB" noProof="0" dirty="0"/>
                        <a:t>Group B</a:t>
                      </a:r>
                    </a:p>
                    <a:p>
                      <a:pPr algn="ctr"/>
                      <a:r>
                        <a:rPr lang="en-GB" noProof="0" dirty="0"/>
                        <a:t>100</a:t>
                      </a:r>
                    </a:p>
                    <a:p>
                      <a:pPr algn="ctr"/>
                      <a:endParaRPr lang="en-GB" noProof="0" dirty="0"/>
                    </a:p>
                  </a:txBody>
                  <a:tcPr/>
                </a:tc>
                <a:tc>
                  <a:txBody>
                    <a:bodyPr/>
                    <a:lstStyle/>
                    <a:p>
                      <a:pPr algn="ctr"/>
                      <a:r>
                        <a:rPr lang="en-GB" noProof="0" dirty="0"/>
                        <a:t>Group C</a:t>
                      </a:r>
                    </a:p>
                    <a:p>
                      <a:pPr algn="ctr"/>
                      <a:r>
                        <a:rPr lang="en-GB" noProof="0" dirty="0"/>
                        <a:t>100</a:t>
                      </a:r>
                    </a:p>
                    <a:p>
                      <a:pPr algn="ctr"/>
                      <a:endParaRPr lang="en-GB" noProof="0" dirty="0"/>
                    </a:p>
                  </a:txBody>
                  <a:tcPr/>
                </a:tc>
                <a:tc>
                  <a:txBody>
                    <a:bodyPr/>
                    <a:lstStyle/>
                    <a:p>
                      <a:pPr algn="ctr"/>
                      <a:r>
                        <a:rPr lang="en-GB" noProof="0" dirty="0"/>
                        <a:t>Group D</a:t>
                      </a:r>
                    </a:p>
                    <a:p>
                      <a:pPr algn="ctr"/>
                      <a:r>
                        <a:rPr lang="en-GB" noProof="0" dirty="0"/>
                        <a:t>100</a:t>
                      </a:r>
                    </a:p>
                  </a:txBody>
                  <a:tcPr/>
                </a:tc>
                <a:tc>
                  <a:txBody>
                    <a:bodyPr/>
                    <a:lstStyle/>
                    <a:p>
                      <a:pPr algn="ctr"/>
                      <a:r>
                        <a:rPr lang="en-GB" noProof="0" dirty="0"/>
                        <a:t>Group E</a:t>
                      </a:r>
                    </a:p>
                    <a:p>
                      <a:pPr algn="ctr"/>
                      <a:r>
                        <a:rPr lang="en-GB" noProof="0" dirty="0"/>
                        <a:t>100</a:t>
                      </a:r>
                    </a:p>
                    <a:p>
                      <a:pPr algn="ctr"/>
                      <a:endParaRPr lang="en-GB" noProof="0" dirty="0"/>
                    </a:p>
                  </a:txBody>
                  <a:tcPr/>
                </a:tc>
                <a:extLst>
                  <a:ext uri="{0D108BD9-81ED-4DB2-BD59-A6C34878D82A}">
                    <a16:rowId xmlns:a16="http://schemas.microsoft.com/office/drawing/2014/main" xmlns="" val="10000"/>
                  </a:ext>
                </a:extLst>
              </a:tr>
              <a:tr h="370840">
                <a:tc>
                  <a:txBody>
                    <a:bodyPr/>
                    <a:lstStyle/>
                    <a:p>
                      <a:r>
                        <a:rPr lang="en-GB" noProof="0" dirty="0"/>
                        <a:t>Round 1</a:t>
                      </a:r>
                    </a:p>
                  </a:txBody>
                  <a:tcPr/>
                </a:tc>
                <a:tc>
                  <a:txBody>
                    <a:bodyPr/>
                    <a:lstStyle/>
                    <a:p>
                      <a:pPr algn="ctr"/>
                      <a:r>
                        <a:rPr lang="hr-HR" noProof="0" dirty="0">
                          <a:latin typeface="Lucida Handwriting" panose="03010101010101010101" pitchFamily="66" charset="0"/>
                        </a:rPr>
                        <a:t>82</a:t>
                      </a:r>
                      <a:endParaRPr lang="en-GB" noProof="0" dirty="0">
                        <a:latin typeface="Lucida Handwriting" panose="03010101010101010101" pitchFamily="66" charset="0"/>
                      </a:endParaRPr>
                    </a:p>
                  </a:txBody>
                  <a:tcPr/>
                </a:tc>
                <a:tc>
                  <a:txBody>
                    <a:bodyPr/>
                    <a:lstStyle/>
                    <a:p>
                      <a:pPr algn="ctr"/>
                      <a:r>
                        <a:rPr lang="hr-HR" noProof="0" dirty="0">
                          <a:latin typeface="Lucida Handwriting" panose="03010101010101010101" pitchFamily="66" charset="0"/>
                        </a:rPr>
                        <a:t>85</a:t>
                      </a:r>
                      <a:endParaRPr lang="en-GB" noProof="0" dirty="0">
                        <a:latin typeface="Lucida Handwriting" panose="03010101010101010101" pitchFamily="66" charset="0"/>
                      </a:endParaRPr>
                    </a:p>
                  </a:txBody>
                  <a:tcPr/>
                </a:tc>
                <a:tc>
                  <a:txBody>
                    <a:bodyPr/>
                    <a:lstStyle/>
                    <a:p>
                      <a:pPr algn="ctr"/>
                      <a:r>
                        <a:rPr lang="hr-HR" noProof="0" dirty="0">
                          <a:latin typeface="Lucida Handwriting" panose="03010101010101010101" pitchFamily="66" charset="0"/>
                        </a:rPr>
                        <a:t>79</a:t>
                      </a:r>
                      <a:endParaRPr lang="en-GB" noProof="0" dirty="0">
                        <a:latin typeface="Lucida Handwriting" panose="03010101010101010101" pitchFamily="66" charset="0"/>
                      </a:endParaRPr>
                    </a:p>
                  </a:txBody>
                  <a:tcPr/>
                </a:tc>
                <a:tc>
                  <a:txBody>
                    <a:bodyPr/>
                    <a:lstStyle/>
                    <a:p>
                      <a:pPr algn="ctr"/>
                      <a:r>
                        <a:rPr lang="hr-HR" noProof="0" dirty="0">
                          <a:latin typeface="Lucida Handwriting" panose="03010101010101010101" pitchFamily="66" charset="0"/>
                        </a:rPr>
                        <a:t>90</a:t>
                      </a:r>
                      <a:endParaRPr lang="en-GB" noProof="0" dirty="0">
                        <a:latin typeface="Lucida Handwriting" panose="03010101010101010101" pitchFamily="66" charset="0"/>
                      </a:endParaRPr>
                    </a:p>
                  </a:txBody>
                  <a:tcPr/>
                </a:tc>
                <a:tc>
                  <a:txBody>
                    <a:bodyPr/>
                    <a:lstStyle/>
                    <a:p>
                      <a:pPr algn="ctr"/>
                      <a:r>
                        <a:rPr lang="hr-HR" noProof="0" dirty="0">
                          <a:latin typeface="Lucida Handwriting" panose="03010101010101010101" pitchFamily="66" charset="0"/>
                        </a:rPr>
                        <a:t>100</a:t>
                      </a:r>
                      <a:endParaRPr lang="en-GB" noProof="0" dirty="0">
                        <a:latin typeface="Lucida Handwriting" panose="03010101010101010101" pitchFamily="66" charset="0"/>
                      </a:endParaRPr>
                    </a:p>
                  </a:txBody>
                  <a:tcPr/>
                </a:tc>
                <a:extLst>
                  <a:ext uri="{0D108BD9-81ED-4DB2-BD59-A6C34878D82A}">
                    <a16:rowId xmlns:a16="http://schemas.microsoft.com/office/drawing/2014/main" xmlns="" val="10001"/>
                  </a:ext>
                </a:extLst>
              </a:tr>
              <a:tr h="370840">
                <a:tc>
                  <a:txBody>
                    <a:bodyPr/>
                    <a:lstStyle/>
                    <a:p>
                      <a:r>
                        <a:rPr lang="en-GB" noProof="0" dirty="0"/>
                        <a:t>Round</a:t>
                      </a:r>
                      <a:r>
                        <a:rPr lang="en-GB" baseline="0" noProof="0" dirty="0"/>
                        <a:t> 2</a:t>
                      </a:r>
                      <a:endParaRPr lang="en-GB" noProof="0" dirty="0"/>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extLst>
                  <a:ext uri="{0D108BD9-81ED-4DB2-BD59-A6C34878D82A}">
                    <a16:rowId xmlns:a16="http://schemas.microsoft.com/office/drawing/2014/main" xmlns="" val="10002"/>
                  </a:ext>
                </a:extLst>
              </a:tr>
              <a:tr h="370840">
                <a:tc>
                  <a:txBody>
                    <a:bodyPr/>
                    <a:lstStyle/>
                    <a:p>
                      <a:r>
                        <a:rPr lang="en-GB" noProof="0" dirty="0"/>
                        <a:t>Round 3</a:t>
                      </a:r>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extLst>
                  <a:ext uri="{0D108BD9-81ED-4DB2-BD59-A6C34878D82A}">
                    <a16:rowId xmlns:a16="http://schemas.microsoft.com/office/drawing/2014/main" xmlns="" val="10003"/>
                  </a:ext>
                </a:extLst>
              </a:tr>
              <a:tr h="370840">
                <a:tc>
                  <a:txBody>
                    <a:bodyPr/>
                    <a:lstStyle/>
                    <a:p>
                      <a:r>
                        <a:rPr lang="en-GB" noProof="0" dirty="0"/>
                        <a:t>Round 4</a:t>
                      </a:r>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tc>
                  <a:txBody>
                    <a:bodyPr/>
                    <a:lstStyle/>
                    <a:p>
                      <a:pPr algn="ctr"/>
                      <a:endParaRPr lang="en-GB" noProof="0" dirty="0"/>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793337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4734" y="197708"/>
            <a:ext cx="11501850" cy="6469792"/>
          </a:xfrm>
        </p:spPr>
      </p:pic>
    </p:spTree>
    <p:extLst>
      <p:ext uri="{BB962C8B-B14F-4D97-AF65-F5344CB8AC3E}">
        <p14:creationId xmlns:p14="http://schemas.microsoft.com/office/powerpoint/2010/main" val="4195815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hr-H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11892" y="86090"/>
            <a:ext cx="11548340" cy="6495942"/>
          </a:xfrm>
        </p:spPr>
      </p:pic>
    </p:spTree>
    <p:extLst>
      <p:ext uri="{BB962C8B-B14F-4D97-AF65-F5344CB8AC3E}">
        <p14:creationId xmlns:p14="http://schemas.microsoft.com/office/powerpoint/2010/main" val="5133799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Correcting mistakes</a:t>
            </a:r>
            <a:endParaRPr lang="hr-HR" dirty="0"/>
          </a:p>
        </p:txBody>
      </p:sp>
      <p:sp>
        <p:nvSpPr>
          <p:cNvPr id="3" name="Content Placeholder 2"/>
          <p:cNvSpPr>
            <a:spLocks noGrp="1"/>
          </p:cNvSpPr>
          <p:nvPr>
            <p:ph idx="1"/>
          </p:nvPr>
        </p:nvSpPr>
        <p:spPr/>
        <p:txBody>
          <a:bodyPr>
            <a:normAutofit fontScale="85000" lnSpcReduction="10000"/>
          </a:bodyPr>
          <a:lstStyle/>
          <a:p>
            <a:pPr marL="0" indent="0">
              <a:buNone/>
            </a:pPr>
            <a:r>
              <a:rPr lang="en-GB" dirty="0"/>
              <a:t>Topic: Immigration</a:t>
            </a:r>
            <a:endParaRPr lang="en-US" dirty="0"/>
          </a:p>
          <a:p>
            <a:r>
              <a:rPr lang="en-US" dirty="0">
                <a:solidFill>
                  <a:srgbClr val="FFFF00"/>
                </a:solidFill>
              </a:rPr>
              <a:t>Full stop: </a:t>
            </a:r>
            <a:r>
              <a:rPr lang="en-US" dirty="0"/>
              <a:t>While the immigration has been going on since beginning of the mankind, there have been a few mass immigration waves throughout </a:t>
            </a:r>
            <a:r>
              <a:rPr lang="en-US" dirty="0">
                <a:solidFill>
                  <a:srgbClr val="FF0000"/>
                </a:solidFill>
              </a:rPr>
              <a:t>history </a:t>
            </a:r>
          </a:p>
          <a:p>
            <a:r>
              <a:rPr lang="en-US" dirty="0">
                <a:solidFill>
                  <a:srgbClr val="FFFF00"/>
                </a:solidFill>
              </a:rPr>
              <a:t>Capital letters and spelling: </a:t>
            </a:r>
            <a:r>
              <a:rPr lang="en-US" dirty="0">
                <a:solidFill>
                  <a:srgbClr val="FF0000"/>
                </a:solidFill>
              </a:rPr>
              <a:t>while </a:t>
            </a:r>
            <a:r>
              <a:rPr lang="en-US" dirty="0"/>
              <a:t>many people say that immigrants cannot ever assimilate the </a:t>
            </a:r>
            <a:r>
              <a:rPr lang="en-US" dirty="0" err="1">
                <a:solidFill>
                  <a:srgbClr val="FF0000"/>
                </a:solidFill>
              </a:rPr>
              <a:t>uk</a:t>
            </a:r>
            <a:r>
              <a:rPr lang="en-US" dirty="0"/>
              <a:t> has proven that the opposite is true, </a:t>
            </a:r>
            <a:r>
              <a:rPr lang="en-US" dirty="0" err="1">
                <a:solidFill>
                  <a:srgbClr val="FF0000"/>
                </a:solidFill>
              </a:rPr>
              <a:t>vecoming</a:t>
            </a:r>
            <a:r>
              <a:rPr lang="en-US" dirty="0"/>
              <a:t> a melting pot of various different cultures including many cuisines that have become an essential part of </a:t>
            </a:r>
            <a:r>
              <a:rPr lang="en-US" dirty="0" err="1">
                <a:solidFill>
                  <a:srgbClr val="FF0000"/>
                </a:solidFill>
              </a:rPr>
              <a:t>britain</a:t>
            </a:r>
            <a:r>
              <a:rPr lang="en-US" dirty="0"/>
              <a:t> today.</a:t>
            </a:r>
          </a:p>
          <a:p>
            <a:r>
              <a:rPr lang="en-GB" dirty="0">
                <a:solidFill>
                  <a:srgbClr val="FFFF00"/>
                </a:solidFill>
              </a:rPr>
              <a:t>Lists are forbidden: </a:t>
            </a:r>
            <a:r>
              <a:rPr lang="en-GB" dirty="0"/>
              <a:t>While my step brother is from Somalia, he </a:t>
            </a:r>
            <a:r>
              <a:rPr lang="en-GB" dirty="0" err="1">
                <a:solidFill>
                  <a:srgbClr val="FF0000"/>
                </a:solidFill>
              </a:rPr>
              <a:t>excells</a:t>
            </a:r>
            <a:r>
              <a:rPr lang="en-GB" dirty="0"/>
              <a:t> in many languages such as </a:t>
            </a:r>
            <a:r>
              <a:rPr lang="en-GB" dirty="0">
                <a:solidFill>
                  <a:srgbClr val="FF0000"/>
                </a:solidFill>
              </a:rPr>
              <a:t>Japanese, English, German, Spanish, Mandarin Chinese, Korean, Turkish </a:t>
            </a:r>
            <a:r>
              <a:rPr lang="en-GB" dirty="0"/>
              <a:t>and</a:t>
            </a:r>
            <a:r>
              <a:rPr lang="en-GB" dirty="0">
                <a:solidFill>
                  <a:srgbClr val="FF0000"/>
                </a:solidFill>
              </a:rPr>
              <a:t> Croatian</a:t>
            </a:r>
            <a:r>
              <a:rPr lang="en-GB" dirty="0"/>
              <a:t>.</a:t>
            </a:r>
          </a:p>
          <a:p>
            <a:r>
              <a:rPr lang="en-GB" dirty="0">
                <a:solidFill>
                  <a:srgbClr val="FFFF00"/>
                </a:solidFill>
              </a:rPr>
              <a:t>Linker: </a:t>
            </a:r>
            <a:r>
              <a:rPr lang="en-GB" dirty="0">
                <a:solidFill>
                  <a:srgbClr val="FF0000"/>
                </a:solidFill>
              </a:rPr>
              <a:t>While immigrants make a great impact on the culture they come to, they bring a lot of new things to culture.</a:t>
            </a:r>
          </a:p>
        </p:txBody>
      </p:sp>
    </p:spTree>
    <p:extLst>
      <p:ext uri="{BB962C8B-B14F-4D97-AF65-F5344CB8AC3E}">
        <p14:creationId xmlns:p14="http://schemas.microsoft.com/office/powerpoint/2010/main" val="31265216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Play one round of</a:t>
            </a:r>
            <a:r>
              <a:rPr lang="hr-HR" dirty="0"/>
              <a:t> </a:t>
            </a:r>
            <a:r>
              <a:rPr lang="en-GB" dirty="0"/>
              <a:t>100-point game</a:t>
            </a:r>
          </a:p>
        </p:txBody>
      </p:sp>
      <p:sp>
        <p:nvSpPr>
          <p:cNvPr id="3" name="Content Placeholder 2"/>
          <p:cNvSpPr>
            <a:spLocks noGrp="1"/>
          </p:cNvSpPr>
          <p:nvPr>
            <p:ph idx="1"/>
          </p:nvPr>
        </p:nvSpPr>
        <p:spPr/>
        <p:txBody>
          <a:bodyPr>
            <a:normAutofit fontScale="77500" lnSpcReduction="20000"/>
          </a:bodyPr>
          <a:lstStyle/>
          <a:p>
            <a:r>
              <a:rPr lang="en-GB" dirty="0"/>
              <a:t>topic: </a:t>
            </a:r>
          </a:p>
          <a:p>
            <a:pPr marL="0" indent="0">
              <a:buNone/>
            </a:pPr>
            <a:r>
              <a:rPr lang="en-GB" dirty="0"/>
              <a:t>	</a:t>
            </a:r>
          </a:p>
          <a:p>
            <a:pPr marL="0" indent="0">
              <a:buNone/>
            </a:pPr>
            <a:r>
              <a:rPr lang="en-GB" dirty="0"/>
              <a:t>		</a:t>
            </a:r>
            <a:r>
              <a:rPr lang="en-GB" sz="6200" b="1" dirty="0">
                <a:solidFill>
                  <a:schemeClr val="bg1"/>
                </a:solidFill>
              </a:rPr>
              <a:t>30 years of HUPE</a:t>
            </a:r>
          </a:p>
          <a:p>
            <a:pPr marL="0" indent="0">
              <a:buNone/>
            </a:pPr>
            <a:endParaRPr lang="en-GB" b="1" dirty="0">
              <a:solidFill>
                <a:schemeClr val="bg1"/>
              </a:solidFill>
            </a:endParaRPr>
          </a:p>
          <a:p>
            <a:r>
              <a:rPr lang="en-GB" dirty="0"/>
              <a:t>linking words: </a:t>
            </a:r>
            <a:r>
              <a:rPr lang="en-GB" sz="4200" b="1" dirty="0"/>
              <a:t>In spite of</a:t>
            </a:r>
            <a:endParaRPr lang="hr-HR" sz="4200" b="1" dirty="0"/>
          </a:p>
          <a:p>
            <a:r>
              <a:rPr lang="en-GB" dirty="0"/>
              <a:t>write the longest sentence</a:t>
            </a:r>
          </a:p>
          <a:p>
            <a:r>
              <a:rPr lang="en-GB" dirty="0"/>
              <a:t>the</a:t>
            </a:r>
            <a:r>
              <a:rPr lang="hr-HR" dirty="0"/>
              <a:t> </a:t>
            </a:r>
            <a:r>
              <a:rPr lang="en-GB" dirty="0"/>
              <a:t>link to </a:t>
            </a:r>
            <a:r>
              <a:rPr lang="hr-HR" dirty="0" err="1"/>
              <a:t>P</a:t>
            </a:r>
            <a:r>
              <a:rPr lang="en-GB" dirty="0" err="1"/>
              <a:t>adlet</a:t>
            </a:r>
            <a:r>
              <a:rPr lang="en-GB" dirty="0"/>
              <a:t>:	</a:t>
            </a:r>
          </a:p>
          <a:p>
            <a:pPr marL="0" indent="0">
              <a:buNone/>
            </a:pPr>
            <a:endParaRPr lang="en-GB" dirty="0"/>
          </a:p>
          <a:p>
            <a:pPr marL="0" indent="0" algn="ctr">
              <a:buNone/>
            </a:pPr>
            <a:r>
              <a:rPr lang="en-GB" sz="3600" dirty="0">
                <a:solidFill>
                  <a:schemeClr val="bg1"/>
                </a:solidFill>
              </a:rPr>
              <a:t>https://padlet.com/dkrdunja/l0lf790gjsltwes8</a:t>
            </a:r>
            <a:r>
              <a:rPr lang="en-GB" dirty="0"/>
              <a:t>		</a:t>
            </a:r>
          </a:p>
          <a:p>
            <a:pPr marL="0" indent="0">
              <a:buNone/>
            </a:pPr>
            <a:endParaRPr lang="en-GB" dirty="0"/>
          </a:p>
        </p:txBody>
      </p:sp>
      <p:pic>
        <p:nvPicPr>
          <p:cNvPr id="1028" name="Picture 4" descr="QR code for this padlet">
            <a:extLst>
              <a:ext uri="{FF2B5EF4-FFF2-40B4-BE49-F238E27FC236}">
                <a16:creationId xmlns:a16="http://schemas.microsoft.com/office/drawing/2014/main" xmlns="" id="{B4520C24-3F06-400C-A824-81D9B477B8B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21431" y="2008761"/>
            <a:ext cx="3670570" cy="3670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177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4) Jigsaw puzzles</a:t>
            </a:r>
            <a:br>
              <a:rPr lang="en-GB" dirty="0"/>
            </a:br>
            <a:r>
              <a:rPr lang="en-GB" sz="3600" dirty="0"/>
              <a:t>How to structure an essay</a:t>
            </a:r>
            <a:endParaRPr lang="hr-HR" sz="3600" dirty="0"/>
          </a:p>
        </p:txBody>
      </p:sp>
      <p:sp>
        <p:nvSpPr>
          <p:cNvPr id="3" name="Content Placeholder 2"/>
          <p:cNvSpPr>
            <a:spLocks noGrp="1"/>
          </p:cNvSpPr>
          <p:nvPr>
            <p:ph idx="1"/>
          </p:nvPr>
        </p:nvSpPr>
        <p:spPr/>
        <p:txBody>
          <a:bodyPr>
            <a:normAutofit fontScale="92500" lnSpcReduction="10000"/>
          </a:bodyPr>
          <a:lstStyle/>
          <a:p>
            <a:r>
              <a:rPr lang="en-GB" dirty="0"/>
              <a:t>copy and cut two well-written </a:t>
            </a:r>
            <a:r>
              <a:rPr lang="en-GB" i="1" dirty="0" err="1"/>
              <a:t>matura</a:t>
            </a:r>
            <a:r>
              <a:rPr lang="en-GB" dirty="0"/>
              <a:t> essays into 11 pieces each covering one main part of the </a:t>
            </a:r>
            <a:r>
              <a:rPr lang="en-GB" i="1" dirty="0" err="1"/>
              <a:t>matura</a:t>
            </a:r>
            <a:r>
              <a:rPr lang="en-GB" dirty="0"/>
              <a:t> essay: </a:t>
            </a:r>
          </a:p>
          <a:p>
            <a:r>
              <a:rPr lang="en-GB" dirty="0"/>
              <a:t>1) title, 2) introduction, 3) thesis, 4) the first topic sentence, 5) the first argument with support, 6) the second argument with support, 7) the second topic sentence, 8) the first argument with support, 9) the second argument with support, 10) summary, 11) personal opinion</a:t>
            </a:r>
          </a:p>
          <a:p>
            <a:r>
              <a:rPr lang="en-GB" dirty="0"/>
              <a:t>one set (22 pieces) for 4 students</a:t>
            </a:r>
          </a:p>
          <a:p>
            <a:r>
              <a:rPr lang="en-GB" dirty="0"/>
              <a:t>students first have to find the titles </a:t>
            </a:r>
            <a:endParaRPr lang="hr-HR" dirty="0"/>
          </a:p>
          <a:p>
            <a:r>
              <a:rPr lang="en-GB" dirty="0"/>
              <a:t>then they have to separate the two texts</a:t>
            </a:r>
          </a:p>
          <a:p>
            <a:r>
              <a:rPr lang="en-GB" dirty="0"/>
              <a:t>in pairs, students put the pieces in the correct order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37124" y="3823857"/>
            <a:ext cx="2003840" cy="2671266"/>
          </a:xfrm>
          <a:prstGeom prst="rect">
            <a:avLst/>
          </a:prstGeom>
        </p:spPr>
      </p:pic>
    </p:spTree>
    <p:extLst>
      <p:ext uri="{BB962C8B-B14F-4D97-AF65-F5344CB8AC3E}">
        <p14:creationId xmlns:p14="http://schemas.microsoft.com/office/powerpoint/2010/main" val="32779180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278539510"/>
              </p:ext>
            </p:extLst>
          </p:nvPr>
        </p:nvGraphicFramePr>
        <p:xfrm>
          <a:off x="523102" y="409233"/>
          <a:ext cx="5515232" cy="6069933"/>
        </p:xfrm>
        <a:graphic>
          <a:graphicData uri="http://schemas.openxmlformats.org/drawingml/2006/table">
            <a:tbl>
              <a:tblPr firstRow="1" bandRow="1">
                <a:tableStyleId>{5C22544A-7EE6-4342-B048-85BDC9FD1C3A}</a:tableStyleId>
              </a:tblPr>
              <a:tblGrid>
                <a:gridCol w="5515232">
                  <a:extLst>
                    <a:ext uri="{9D8B030D-6E8A-4147-A177-3AD203B41FA5}">
                      <a16:colId xmlns:a16="http://schemas.microsoft.com/office/drawing/2014/main" xmlns="" val="20000"/>
                    </a:ext>
                  </a:extLst>
                </a:gridCol>
              </a:tblGrid>
              <a:tr h="533213">
                <a:tc>
                  <a:txBody>
                    <a:bodyPr/>
                    <a:lstStyle/>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Is it really because we want to have glamorous lives like theirs or we are well-aware of the numerous problems they have and the difficulties common people do not encounter?</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0"/>
                  </a:ext>
                </a:extLst>
              </a:tr>
              <a:tr h="5332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Drugs are everywhere. It seems the more we try to root them out the more they grow. However, people often distinguish between so called </a:t>
                      </a:r>
                      <a:r>
                        <a:rPr lang="en-GB" sz="900" i="1" kern="1200" dirty="0">
                          <a:solidFill>
                            <a:schemeClr val="dk1"/>
                          </a:solidFill>
                          <a:effectLst/>
                          <a:latin typeface="+mn-lt"/>
                          <a:ea typeface="+mn-ea"/>
                          <a:cs typeface="+mn-cs"/>
                        </a:rPr>
                        <a:t>soft </a:t>
                      </a:r>
                      <a:r>
                        <a:rPr lang="en-GB" sz="900" kern="1200" dirty="0">
                          <a:solidFill>
                            <a:schemeClr val="dk1"/>
                          </a:solidFill>
                          <a:effectLst/>
                          <a:latin typeface="+mn-lt"/>
                          <a:ea typeface="+mn-ea"/>
                          <a:cs typeface="+mn-cs"/>
                        </a:rPr>
                        <a:t>drugs, such as marijuana, and </a:t>
                      </a:r>
                      <a:r>
                        <a:rPr lang="en-GB" sz="900" i="1" kern="1200" dirty="0">
                          <a:solidFill>
                            <a:schemeClr val="dk1"/>
                          </a:solidFill>
                          <a:effectLst/>
                          <a:latin typeface="+mn-lt"/>
                          <a:ea typeface="+mn-ea"/>
                          <a:cs typeface="+mn-cs"/>
                        </a:rPr>
                        <a:t>hard</a:t>
                      </a:r>
                      <a:r>
                        <a:rPr lang="en-GB" sz="900" kern="1200" dirty="0">
                          <a:solidFill>
                            <a:schemeClr val="dk1"/>
                          </a:solidFill>
                          <a:effectLst/>
                          <a:latin typeface="+mn-lt"/>
                          <a:ea typeface="+mn-ea"/>
                          <a:cs typeface="+mn-cs"/>
                        </a:rPr>
                        <a:t> drugs, such as heroin.</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1"/>
                  </a:ext>
                </a:extLst>
              </a:tr>
              <a:tr h="5332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Secondly, many people hate them. They often get hate mail and a lot of them need to be accompanied by bodyguards every waking moment.</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2"/>
                  </a:ext>
                </a:extLst>
              </a:tr>
              <a:tr h="5332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First of all, they do cause some kind of psychological dependence. Long term users vey often become lethargic and emotionless.</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3"/>
                  </a:ext>
                </a:extLst>
              </a:tr>
              <a:tr h="533213">
                <a:tc>
                  <a:txBody>
                    <a:bodyPr/>
                    <a:lstStyle/>
                    <a:p>
                      <a:pPr algn="ctr"/>
                      <a:r>
                        <a:rPr lang="en-GB" sz="900" kern="1200" dirty="0">
                          <a:solidFill>
                            <a:schemeClr val="dk1"/>
                          </a:solidFill>
                          <a:effectLst/>
                          <a:latin typeface="+mn-lt"/>
                          <a:ea typeface="+mn-ea"/>
                          <a:cs typeface="+mn-cs"/>
                        </a:rPr>
                        <a:t>Some people say that celebrities have dream lives.</a:t>
                      </a:r>
                      <a:endParaRPr lang="hr-HR" sz="900" kern="1200" dirty="0">
                        <a:solidFill>
                          <a:schemeClr val="dk1"/>
                        </a:solidFill>
                        <a:effectLst/>
                        <a:latin typeface="+mn-lt"/>
                        <a:ea typeface="+mn-ea"/>
                        <a:cs typeface="+mn-cs"/>
                      </a:endParaRPr>
                    </a:p>
                    <a:p>
                      <a:pPr algn="ctr"/>
                      <a:r>
                        <a:rPr lang="en-GB" sz="900" kern="1200" dirty="0">
                          <a:solidFill>
                            <a:schemeClr val="dk1"/>
                          </a:solidFill>
                          <a:effectLst/>
                          <a:latin typeface="+mn-lt"/>
                          <a:ea typeface="+mn-ea"/>
                          <a:cs typeface="+mn-cs"/>
                        </a:rPr>
                        <a:t>Others say that being a celebrity is not good at all.</a:t>
                      </a:r>
                      <a:endParaRPr lang="hr-HR" sz="900" kern="1200" dirty="0">
                        <a:solidFill>
                          <a:schemeClr val="dk1"/>
                        </a:solidFill>
                        <a:effectLst/>
                        <a:latin typeface="+mn-lt"/>
                        <a:ea typeface="+mn-ea"/>
                        <a:cs typeface="+mn-cs"/>
                      </a:endParaRPr>
                    </a:p>
                    <a:p>
                      <a:pPr algn="ctr"/>
                      <a:endParaRPr lang="hr-HR" sz="900" dirty="0"/>
                    </a:p>
                  </a:txBody>
                  <a:tcPr/>
                </a:tc>
                <a:extLst>
                  <a:ext uri="{0D108BD9-81ED-4DB2-BD59-A6C34878D82A}">
                    <a16:rowId xmlns:a16="http://schemas.microsoft.com/office/drawing/2014/main" xmlns="" val="10004"/>
                  </a:ext>
                </a:extLst>
              </a:tr>
              <a:tr h="533213">
                <a:tc>
                  <a:txBody>
                    <a:bodyPr/>
                    <a:lstStyle/>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As I see it, we all dream about living like famous people but maybe it is better to leave it at that.</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5"/>
                  </a:ext>
                </a:extLst>
              </a:tr>
              <a:tr h="5332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However, there is the other, darker side of their lives. </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6"/>
                  </a:ext>
                </a:extLst>
              </a:tr>
              <a:tr h="533213">
                <a:tc>
                  <a:txBody>
                    <a:bodyPr/>
                    <a:lstStyle/>
                    <a:p>
                      <a:r>
                        <a:rPr lang="en-GB" sz="900" kern="1200" dirty="0">
                          <a:solidFill>
                            <a:schemeClr val="dk1"/>
                          </a:solidFill>
                          <a:effectLst/>
                          <a:latin typeface="+mn-lt"/>
                          <a:ea typeface="+mn-ea"/>
                          <a:cs typeface="+mn-cs"/>
                        </a:rPr>
                        <a:t>They have a lot of money which enables them to do whatever they want, buy whatever they like and travel to whichever destination comes to their mind. They live in big houses and drive the best cars.</a:t>
                      </a:r>
                      <a:endParaRPr lang="hr-HR" sz="900" dirty="0"/>
                    </a:p>
                  </a:txBody>
                  <a:tcPr/>
                </a:tc>
                <a:extLst>
                  <a:ext uri="{0D108BD9-81ED-4DB2-BD59-A6C34878D82A}">
                    <a16:rowId xmlns:a16="http://schemas.microsoft.com/office/drawing/2014/main" xmlns="" val="10007"/>
                  </a:ext>
                </a:extLst>
              </a:tr>
              <a:tr h="5332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Many believe marijuana should be made legal because it is harmless. Others claim the opposite and say that any drug is dangerous and it therefore should not be available to a broader public.</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8"/>
                  </a:ext>
                </a:extLst>
              </a:tr>
              <a:tr h="5332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Also, some people see legalisation of marijuana as the beginning of a long road to hell of “real” drugs. They say legalisation is the same as opening the door to drugs and inviting them in. </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9"/>
                  </a:ext>
                </a:extLst>
              </a:tr>
              <a:tr h="5332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The main advantage, however, would be for the state – it could collect taxes on drugs and ultimately, citizens would benefit from this.</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10"/>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202377745"/>
              </p:ext>
            </p:extLst>
          </p:nvPr>
        </p:nvGraphicFramePr>
        <p:xfrm>
          <a:off x="6128951" y="422919"/>
          <a:ext cx="5535827" cy="6003036"/>
        </p:xfrm>
        <a:graphic>
          <a:graphicData uri="http://schemas.openxmlformats.org/drawingml/2006/table">
            <a:tbl>
              <a:tblPr firstRow="1" bandRow="1">
                <a:tableStyleId>{5C22544A-7EE6-4342-B048-85BDC9FD1C3A}</a:tableStyleId>
              </a:tblPr>
              <a:tblGrid>
                <a:gridCol w="5535827">
                  <a:extLst>
                    <a:ext uri="{9D8B030D-6E8A-4147-A177-3AD203B41FA5}">
                      <a16:colId xmlns:a16="http://schemas.microsoft.com/office/drawing/2014/main" xmlns="" val="20000"/>
                    </a:ext>
                  </a:extLst>
                </a:gridCol>
              </a:tblGrid>
              <a:tr h="354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kern="1200" dirty="0">
                          <a:solidFill>
                            <a:schemeClr val="lt1"/>
                          </a:solidFill>
                          <a:effectLst/>
                          <a:latin typeface="+mn-lt"/>
                          <a:ea typeface="+mn-ea"/>
                          <a:cs typeface="+mn-cs"/>
                        </a:rPr>
                        <a:t>On the negative side, one must say that although soft drugs might not be as addictive as heroin, they are still a danger to society.</a:t>
                      </a:r>
                      <a:endParaRPr lang="hr-HR" sz="900" b="1" kern="1200" dirty="0">
                        <a:solidFill>
                          <a:schemeClr val="lt1"/>
                        </a:solidFill>
                        <a:effectLst/>
                        <a:latin typeface="+mn-lt"/>
                        <a:ea typeface="+mn-ea"/>
                        <a:cs typeface="+mn-cs"/>
                      </a:endParaRPr>
                    </a:p>
                    <a:p>
                      <a:endParaRPr lang="hr-HR" sz="900" dirty="0"/>
                    </a:p>
                  </a:txBody>
                  <a:tcPr/>
                </a:tc>
                <a:extLst>
                  <a:ext uri="{0D108BD9-81ED-4DB2-BD59-A6C34878D82A}">
                    <a16:rowId xmlns:a16="http://schemas.microsoft.com/office/drawing/2014/main" xmlns="" val="10000"/>
                  </a:ext>
                </a:extLst>
              </a:tr>
              <a:tr h="354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On the top of all that, they have millions of fans who are willing to do everything in their power to see them or meet them, either online or in public events. </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1"/>
                  </a:ext>
                </a:extLst>
              </a:tr>
              <a:tr h="354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Numerous people say soft drugs do not damage a person’s psyche or body and they do not cause addiction, so, what is the harm in legalising them?</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2"/>
                  </a:ext>
                </a:extLst>
              </a:tr>
              <a:tr h="4258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All in all, to be a celebrity is not the most amazing thing. It would be nice to have all the positive sides of their lives such as money and fans, but with the positive necessarily comes the negative, for instance, lack of privacy and stalkers. </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3"/>
                  </a:ext>
                </a:extLst>
              </a:tr>
              <a:tr h="419723">
                <a:tc>
                  <a:txBody>
                    <a:bodyPr/>
                    <a:lstStyle/>
                    <a:p>
                      <a:pPr marL="457200">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If you ask me, there are many dangers that await people in the world today so there is no need to add one more to the list. Some doors should remain closed for good.</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4"/>
                  </a:ext>
                </a:extLst>
              </a:tr>
              <a:tr h="419723">
                <a:tc>
                  <a:txBody>
                    <a:bodyPr/>
                    <a:lstStyle/>
                    <a:p>
                      <a:pPr marL="457200">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In the end, I wish to emphasize that although there are several positive sides of the legalisation of soft drugs such as the potential reduction of crime and larger state budget, they are outnumbered by the negative ones such as loss of health and the rising need for more dangerous opiates.</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5"/>
                  </a:ext>
                </a:extLst>
              </a:tr>
              <a:tr h="51705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It is practically impossible to go through one single day without hearing something about one celebrity or another. Someone got married, someone got divorced and so on. We all read about them and, no matter what some of us claim, we all enjoy finding out new things about their lives.</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6"/>
                  </a:ext>
                </a:extLst>
              </a:tr>
              <a:tr h="354714">
                <a:tc>
                  <a:txBody>
                    <a:bodyPr/>
                    <a:lstStyle/>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On the one hand, it is undeniable that celebrities lead exciting lives.</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7"/>
                  </a:ext>
                </a:extLst>
              </a:tr>
              <a:tr h="354714">
                <a:tc>
                  <a:txBody>
                    <a:bodyPr/>
                    <a:lstStyle/>
                    <a:p>
                      <a:pPr algn="ctr"/>
                      <a:r>
                        <a:rPr lang="en-GB" sz="900" kern="1200" dirty="0">
                          <a:solidFill>
                            <a:schemeClr val="dk1"/>
                          </a:solidFill>
                          <a:effectLst/>
                          <a:latin typeface="+mn-lt"/>
                          <a:ea typeface="+mn-ea"/>
                          <a:cs typeface="+mn-cs"/>
                        </a:rPr>
                        <a:t>Some people say that soft drugs like marijuana should be legalized. </a:t>
                      </a:r>
                    </a:p>
                    <a:p>
                      <a:pPr algn="ctr"/>
                      <a:r>
                        <a:rPr lang="en-GB" sz="900" kern="1200" dirty="0">
                          <a:solidFill>
                            <a:schemeClr val="dk1"/>
                          </a:solidFill>
                          <a:effectLst/>
                          <a:latin typeface="+mn-lt"/>
                          <a:ea typeface="+mn-ea"/>
                          <a:cs typeface="+mn-cs"/>
                        </a:rPr>
                        <a:t>Others claim that all drugs should remain illegal.</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8"/>
                  </a:ext>
                </a:extLst>
              </a:tr>
              <a:tr h="3547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mn-lt"/>
                          <a:ea typeface="+mn-ea"/>
                          <a:cs typeface="+mn-cs"/>
                        </a:rPr>
                        <a:t>Firstly, they have no privacy. They cannot go for a coffee with their friends without someone asking them for an autograph or a selfie.</a:t>
                      </a:r>
                      <a:endParaRPr lang="hr-HR" sz="900" kern="1200" dirty="0">
                        <a:solidFill>
                          <a:schemeClr val="dk1"/>
                        </a:solidFill>
                        <a:effectLst/>
                        <a:latin typeface="+mn-lt"/>
                        <a:ea typeface="+mn-ea"/>
                        <a:cs typeface="+mn-cs"/>
                      </a:endParaRPr>
                    </a:p>
                    <a:p>
                      <a:endParaRPr lang="hr-HR" sz="900" dirty="0"/>
                    </a:p>
                  </a:txBody>
                  <a:tcPr/>
                </a:tc>
                <a:extLst>
                  <a:ext uri="{0D108BD9-81ED-4DB2-BD59-A6C34878D82A}">
                    <a16:rowId xmlns:a16="http://schemas.microsoft.com/office/drawing/2014/main" xmlns="" val="10009"/>
                  </a:ext>
                </a:extLst>
              </a:tr>
              <a:tr h="419723">
                <a:tc>
                  <a:txBody>
                    <a:bodyPr/>
                    <a:lstStyle/>
                    <a:p>
                      <a:pPr marL="457200">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 positive side is that people who use them would not have to go to suspicious places to buy them, thus eliminating one danger.</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0"/>
                        </a:spcAft>
                      </a:pPr>
                      <a:r>
                        <a:rPr lang="en-GB" sz="900" dirty="0">
                          <a:effectLst/>
                          <a:latin typeface="Calibri" panose="020F0502020204030204" pitchFamily="34" charset="0"/>
                          <a:ea typeface="Calibri" panose="020F0502020204030204" pitchFamily="34" charset="0"/>
                          <a:cs typeface="Times New Roman" panose="02020603050405020304" pitchFamily="18" charset="0"/>
                        </a:rPr>
                        <a:t> </a:t>
                      </a:r>
                      <a:endParaRPr lang="hr-HR" sz="9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24387731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89658520"/>
              </p:ext>
            </p:extLst>
          </p:nvPr>
        </p:nvGraphicFramePr>
        <p:xfrm>
          <a:off x="444843" y="140393"/>
          <a:ext cx="5132173" cy="6504817"/>
        </p:xfrm>
        <a:graphic>
          <a:graphicData uri="http://schemas.openxmlformats.org/drawingml/2006/table">
            <a:tbl>
              <a:tblPr firstRow="1" firstCol="1" bandRow="1">
                <a:tableStyleId>{5C22544A-7EE6-4342-B048-85BDC9FD1C3A}</a:tableStyleId>
              </a:tblPr>
              <a:tblGrid>
                <a:gridCol w="5132173">
                  <a:extLst>
                    <a:ext uri="{9D8B030D-6E8A-4147-A177-3AD203B41FA5}">
                      <a16:colId xmlns:a16="http://schemas.microsoft.com/office/drawing/2014/main" xmlns="" val="20000"/>
                    </a:ext>
                  </a:extLst>
                </a:gridCol>
              </a:tblGrid>
              <a:tr h="578190">
                <a:tc>
                  <a:txBody>
                    <a:bodyPr/>
                    <a:lstStyle/>
                    <a:p>
                      <a:pPr algn="ctr">
                        <a:lnSpc>
                          <a:spcPct val="115000"/>
                        </a:lnSpc>
                        <a:spcAft>
                          <a:spcPts val="0"/>
                        </a:spcAft>
                      </a:pPr>
                      <a:r>
                        <a:rPr lang="en-GB" sz="800" dirty="0">
                          <a:effectLst/>
                        </a:rPr>
                        <a:t> </a:t>
                      </a:r>
                      <a:endParaRPr lang="hr-HR" sz="800" dirty="0">
                        <a:effectLst/>
                      </a:endParaRPr>
                    </a:p>
                    <a:p>
                      <a:pPr algn="ctr">
                        <a:lnSpc>
                          <a:spcPct val="115000"/>
                        </a:lnSpc>
                        <a:spcAft>
                          <a:spcPts val="0"/>
                        </a:spcAft>
                      </a:pPr>
                      <a:r>
                        <a:rPr lang="en-GB" sz="800" dirty="0">
                          <a:effectLst/>
                        </a:rPr>
                        <a:t>Some people say that celebrities have dream lives.</a:t>
                      </a:r>
                      <a:endParaRPr lang="hr-HR" sz="800" dirty="0">
                        <a:effectLst/>
                      </a:endParaRPr>
                    </a:p>
                    <a:p>
                      <a:pPr algn="ctr">
                        <a:lnSpc>
                          <a:spcPct val="115000"/>
                        </a:lnSpc>
                        <a:spcAft>
                          <a:spcPts val="0"/>
                        </a:spcAft>
                      </a:pPr>
                      <a:r>
                        <a:rPr lang="en-GB" sz="800" dirty="0">
                          <a:effectLst/>
                        </a:rPr>
                        <a:t>Others say that being a celebrity is not good at all.</a:t>
                      </a:r>
                      <a:endParaRPr lang="hr-HR" sz="800" dirty="0">
                        <a:effectLst/>
                      </a:endParaRPr>
                    </a:p>
                    <a:p>
                      <a:pPr algn="ct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0"/>
                  </a:ext>
                </a:extLst>
              </a:tr>
              <a:tr h="856307">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It is practically impossible to go through one single day without hearing something about one celebrity or another. Someone got married, someone got divorced and so on. We all read about them and, no matter what some of us claim, we all enjoy finding out new things about their lives.</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1"/>
                  </a:ext>
                </a:extLst>
              </a:tr>
              <a:tr h="609331">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Is it really because we want to have glamorous lives like theirs or we are well-aware of the numerous problems they have and the difficulties common people do not encounter?</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2"/>
                  </a:ext>
                </a:extLst>
              </a:tr>
              <a:tr h="433642">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On the one hand, it is undeniable that celebrities lead exciting lives.</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3"/>
                  </a:ext>
                </a:extLst>
              </a:tr>
              <a:tr h="609331">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They have a lot of money which enables them to do whatever they want, buy whatever they like and travel to whichever destination comes to their mind. They live in big houses and drive the best cars.</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4"/>
                  </a:ext>
                </a:extLst>
              </a:tr>
              <a:tr h="609331">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On the top of all that, they have millions of fans who are willing to do everything in their power to see them or meet them, either online or in public events. </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5"/>
                  </a:ext>
                </a:extLst>
              </a:tr>
              <a:tr h="433642">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However, there is the other, darker side of their lives. </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6"/>
                  </a:ext>
                </a:extLst>
              </a:tr>
              <a:tr h="578190">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Firstly, they have no privacy. They cannot go for a coffee with their friends without someone asking them for an autograph or a selfie.</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7"/>
                  </a:ext>
                </a:extLst>
              </a:tr>
              <a:tr h="578190">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Secondly, many people hate them. They often get hate mail and a lot of them need to be accompanied by bodyguards every waking moment.</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8"/>
                  </a:ext>
                </a:extLst>
              </a:tr>
              <a:tr h="732819">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All in all, to be a celebrity is not the most amazing thing. It would be nice to have all the positive sides of their lives such as money and fans, but with the positive necessarily comes the negative, for instance, lack of privacy and stalkers. </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09"/>
                  </a:ext>
                </a:extLst>
              </a:tr>
              <a:tr h="485844">
                <a:tc>
                  <a:txBody>
                    <a:bodyPr/>
                    <a:lstStyle/>
                    <a:p>
                      <a:pPr>
                        <a:lnSpc>
                          <a:spcPct val="115000"/>
                        </a:lnSpc>
                        <a:spcAft>
                          <a:spcPts val="0"/>
                        </a:spcAft>
                      </a:pPr>
                      <a:r>
                        <a:rPr lang="en-GB" sz="800" dirty="0">
                          <a:effectLst/>
                        </a:rPr>
                        <a:t> </a:t>
                      </a:r>
                      <a:endParaRPr lang="hr-HR" sz="800" dirty="0">
                        <a:effectLst/>
                      </a:endParaRPr>
                    </a:p>
                    <a:p>
                      <a:pPr>
                        <a:lnSpc>
                          <a:spcPct val="115000"/>
                        </a:lnSpc>
                        <a:spcAft>
                          <a:spcPts val="0"/>
                        </a:spcAft>
                      </a:pPr>
                      <a:r>
                        <a:rPr lang="en-GB" sz="800" dirty="0">
                          <a:effectLst/>
                        </a:rPr>
                        <a:t>As I see it, we all dream about living like famous people but maybe it is better to leave it at that.</a:t>
                      </a:r>
                      <a:endParaRPr lang="hr-HR" sz="800" dirty="0">
                        <a:effectLst/>
                      </a:endParaRPr>
                    </a:p>
                    <a:p>
                      <a:pP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5071" marR="25071" marT="0" marB="0"/>
                </a:tc>
                <a:extLst>
                  <a:ext uri="{0D108BD9-81ED-4DB2-BD59-A6C34878D82A}">
                    <a16:rowId xmlns:a16="http://schemas.microsoft.com/office/drawing/2014/main" xmlns="" val="10010"/>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344147998"/>
              </p:ext>
            </p:extLst>
          </p:nvPr>
        </p:nvGraphicFramePr>
        <p:xfrm>
          <a:off x="5865341" y="140393"/>
          <a:ext cx="5947718" cy="6504818"/>
        </p:xfrm>
        <a:graphic>
          <a:graphicData uri="http://schemas.openxmlformats.org/drawingml/2006/table">
            <a:tbl>
              <a:tblPr firstRow="1" firstCol="1" bandRow="1">
                <a:tableStyleId>{5C22544A-7EE6-4342-B048-85BDC9FD1C3A}</a:tableStyleId>
              </a:tblPr>
              <a:tblGrid>
                <a:gridCol w="5947718">
                  <a:extLst>
                    <a:ext uri="{9D8B030D-6E8A-4147-A177-3AD203B41FA5}">
                      <a16:colId xmlns:a16="http://schemas.microsoft.com/office/drawing/2014/main" xmlns="" val="20000"/>
                    </a:ext>
                  </a:extLst>
                </a:gridCol>
              </a:tblGrid>
              <a:tr h="544790">
                <a:tc>
                  <a:txBody>
                    <a:bodyPr/>
                    <a:lstStyle/>
                    <a:p>
                      <a:pPr marL="457200" algn="ctr">
                        <a:lnSpc>
                          <a:spcPct val="115000"/>
                        </a:lnSpc>
                        <a:spcAft>
                          <a:spcPts val="0"/>
                        </a:spcAft>
                      </a:pPr>
                      <a:r>
                        <a:rPr lang="en-GB" sz="800" dirty="0">
                          <a:effectLst/>
                        </a:rPr>
                        <a:t> </a:t>
                      </a:r>
                      <a:endParaRPr lang="hr-HR" sz="800" dirty="0">
                        <a:effectLst/>
                      </a:endParaRPr>
                    </a:p>
                    <a:p>
                      <a:pPr marL="457200" algn="ctr">
                        <a:lnSpc>
                          <a:spcPct val="115000"/>
                        </a:lnSpc>
                        <a:spcAft>
                          <a:spcPts val="0"/>
                        </a:spcAft>
                      </a:pPr>
                      <a:r>
                        <a:rPr lang="en-GB" sz="800" dirty="0">
                          <a:effectLst/>
                        </a:rPr>
                        <a:t>Some people say that soft drugs like marijuana should be legalized.</a:t>
                      </a:r>
                      <a:endParaRPr lang="hr-HR" sz="800" dirty="0">
                        <a:effectLst/>
                      </a:endParaRPr>
                    </a:p>
                    <a:p>
                      <a:pPr marL="457200" algn="ctr">
                        <a:lnSpc>
                          <a:spcPct val="115000"/>
                        </a:lnSpc>
                        <a:spcAft>
                          <a:spcPts val="0"/>
                        </a:spcAft>
                      </a:pPr>
                      <a:r>
                        <a:rPr lang="en-GB" sz="800" dirty="0">
                          <a:effectLst/>
                        </a:rPr>
                        <a:t>Others claim that all drugs should remain illegal.</a:t>
                      </a:r>
                      <a:endParaRPr lang="hr-HR" sz="800" dirty="0">
                        <a:effectLst/>
                      </a:endParaRPr>
                    </a:p>
                    <a:p>
                      <a:pPr marL="457200" algn="ctr">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0"/>
                  </a:ext>
                </a:extLst>
              </a:tr>
              <a:tr h="614046">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Drugs are everywhere. It seems the more we try to root them out the more they grow. However, people often distinguish between so called soft drugs, such as marijuana, and hard drugs, such as heroin.</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1"/>
                  </a:ext>
                </a:extLst>
              </a:tr>
              <a:tr h="614046">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Many believe marijuana should be made legal because it is harmless. Others claim the opposite and say that any drug is dangerous and it therefore should not be available to a broader public.</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2"/>
                  </a:ext>
                </a:extLst>
              </a:tr>
              <a:tr h="544790">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Numerous people say soft drugs do not damage a person’s psyche or body and they do not cause addiction, so, what is the harm in legalising them?</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3"/>
                  </a:ext>
                </a:extLst>
              </a:tr>
              <a:tr h="544790">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A positive side is that people who use them would not have to go to suspicious places to buy them, thus eliminating one danger.</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4"/>
                  </a:ext>
                </a:extLst>
              </a:tr>
              <a:tr h="544790">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The main advantage, however, would be for the state – it could collect taxes on drugs and ultimately, citizens would benefit from this.</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5"/>
                  </a:ext>
                </a:extLst>
              </a:tr>
              <a:tr h="544790">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On the negative side, one must say that although soft drugs might not be as addictive as heroin, they are still a danger to society.</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6"/>
                  </a:ext>
                </a:extLst>
              </a:tr>
              <a:tr h="544790">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First of all, they do cause some kind of psychological dependence. Long term users vey often become lethargic and emotionless.</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7"/>
                  </a:ext>
                </a:extLst>
              </a:tr>
              <a:tr h="614046">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Also, some people see legalisation of marijuana as the beginning of a long road to hell of “real” drugs. They say legalisation is the same as opening the door to drugs and inviting them in. </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8"/>
                  </a:ext>
                </a:extLst>
              </a:tr>
              <a:tr h="736856">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In the end, I wish to emphasize that although there are several positive sides of the legalisation of soft drugs such as the potential reduction of crime and larger state budget, they are outnumbered by the negative ones such as loss of health and the rising need for more dangerous opiates.</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09"/>
                  </a:ext>
                </a:extLst>
              </a:tr>
              <a:tr h="544790">
                <a:tc>
                  <a:txBody>
                    <a:bodyPr/>
                    <a:lstStyle/>
                    <a:p>
                      <a:pPr marL="457200" algn="l">
                        <a:lnSpc>
                          <a:spcPct val="115000"/>
                        </a:lnSpc>
                        <a:spcAft>
                          <a:spcPts val="0"/>
                        </a:spcAft>
                      </a:pPr>
                      <a:r>
                        <a:rPr lang="en-GB" sz="800" dirty="0">
                          <a:effectLst/>
                        </a:rPr>
                        <a:t> </a:t>
                      </a:r>
                      <a:endParaRPr lang="hr-HR" sz="800" dirty="0">
                        <a:effectLst/>
                      </a:endParaRPr>
                    </a:p>
                    <a:p>
                      <a:pPr marL="457200" algn="l">
                        <a:lnSpc>
                          <a:spcPct val="115000"/>
                        </a:lnSpc>
                        <a:spcAft>
                          <a:spcPts val="0"/>
                        </a:spcAft>
                      </a:pPr>
                      <a:r>
                        <a:rPr lang="en-GB" sz="800" dirty="0">
                          <a:effectLst/>
                        </a:rPr>
                        <a:t>If you ask me, there are many dangers that await people in the world today so there is no need to add one more to the list. Some doors should remain closed for good.</a:t>
                      </a:r>
                      <a:endParaRPr lang="hr-HR" sz="800" dirty="0">
                        <a:effectLst/>
                      </a:endParaRPr>
                    </a:p>
                    <a:p>
                      <a:pPr marL="457200" algn="l">
                        <a:lnSpc>
                          <a:spcPct val="115000"/>
                        </a:lnSpc>
                        <a:spcAft>
                          <a:spcPts val="0"/>
                        </a:spcAft>
                      </a:pPr>
                      <a:r>
                        <a:rPr lang="en-GB" sz="800" dirty="0">
                          <a:effectLst/>
                        </a:rPr>
                        <a:t> </a:t>
                      </a:r>
                      <a:endParaRPr lang="hr-HR"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3024" marR="23024" marT="0" marB="0"/>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515923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5) World Schools Debate</a:t>
            </a:r>
            <a:br>
              <a:rPr lang="en-GB" dirty="0"/>
            </a:br>
            <a:r>
              <a:rPr lang="en-GB" sz="3600" dirty="0"/>
              <a:t>Constructing arguments</a:t>
            </a:r>
            <a:endParaRPr lang="hr-HR" sz="3600" dirty="0"/>
          </a:p>
        </p:txBody>
      </p:sp>
      <p:sp>
        <p:nvSpPr>
          <p:cNvPr id="3" name="Content Placeholder 2"/>
          <p:cNvSpPr>
            <a:spLocks noGrp="1"/>
          </p:cNvSpPr>
          <p:nvPr>
            <p:ph idx="1"/>
          </p:nvPr>
        </p:nvSpPr>
        <p:spPr/>
        <p:txBody>
          <a:bodyPr>
            <a:normAutofit/>
          </a:bodyPr>
          <a:lstStyle/>
          <a:p>
            <a:r>
              <a:rPr lang="en-US" dirty="0"/>
              <a:t>the </a:t>
            </a:r>
            <a:r>
              <a:rPr lang="en-US" b="1" dirty="0"/>
              <a:t>motion</a:t>
            </a:r>
            <a:r>
              <a:rPr lang="en-US" dirty="0"/>
              <a:t> is a sentence about </a:t>
            </a:r>
            <a:r>
              <a:rPr lang="hr-HR" dirty="0"/>
              <a:t>a</a:t>
            </a:r>
            <a:r>
              <a:rPr lang="en-US" dirty="0"/>
              <a:t> debatable topic which has to be proven or disclaimed </a:t>
            </a:r>
            <a:r>
              <a:rPr lang="hr-HR" dirty="0"/>
              <a:t>-</a:t>
            </a:r>
            <a:r>
              <a:rPr lang="en-US" dirty="0"/>
              <a:t> any topic of a </a:t>
            </a:r>
            <a:r>
              <a:rPr lang="en-US" i="1" dirty="0" err="1"/>
              <a:t>matura</a:t>
            </a:r>
            <a:r>
              <a:rPr lang="en-US" dirty="0"/>
              <a:t> essay is debatable </a:t>
            </a:r>
          </a:p>
          <a:p>
            <a:r>
              <a:rPr lang="en-US" dirty="0"/>
              <a:t>there are 6 participants or 3 speakers in both groups, the </a:t>
            </a:r>
            <a:r>
              <a:rPr lang="en-US" b="1" dirty="0"/>
              <a:t>proposition</a:t>
            </a:r>
            <a:r>
              <a:rPr lang="en-US" dirty="0"/>
              <a:t> and the </a:t>
            </a:r>
            <a:r>
              <a:rPr lang="en-US" b="1" dirty="0"/>
              <a:t>opposition</a:t>
            </a:r>
          </a:p>
          <a:p>
            <a:r>
              <a:rPr lang="en-US" dirty="0"/>
              <a:t>the proposition </a:t>
            </a:r>
            <a:r>
              <a:rPr lang="en-US" b="1" dirty="0"/>
              <a:t>defends</a:t>
            </a:r>
            <a:r>
              <a:rPr lang="en-US" dirty="0"/>
              <a:t> the motion, while the opposition </a:t>
            </a:r>
            <a:r>
              <a:rPr lang="en-US" b="1" dirty="0"/>
              <a:t>attacks</a:t>
            </a:r>
            <a:r>
              <a:rPr lang="en-US" dirty="0"/>
              <a:t> it</a:t>
            </a:r>
          </a:p>
          <a:p>
            <a:endParaRPr lang="en-GB" dirty="0"/>
          </a:p>
          <a:p>
            <a:endParaRPr lang="hr-HR"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32605" y="4486082"/>
            <a:ext cx="3558745" cy="237191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0387" y="4498657"/>
            <a:ext cx="3550109" cy="2359343"/>
          </a:xfrm>
          <a:prstGeom prst="rect">
            <a:avLst/>
          </a:prstGeom>
        </p:spPr>
      </p:pic>
    </p:spTree>
    <p:extLst>
      <p:ext uri="{BB962C8B-B14F-4D97-AF65-F5344CB8AC3E}">
        <p14:creationId xmlns:p14="http://schemas.microsoft.com/office/powerpoint/2010/main" val="38191351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Preparing a debate</a:t>
            </a:r>
          </a:p>
        </p:txBody>
      </p:sp>
      <p:sp>
        <p:nvSpPr>
          <p:cNvPr id="3" name="Content Placeholder 2"/>
          <p:cNvSpPr>
            <a:spLocks noGrp="1"/>
          </p:cNvSpPr>
          <p:nvPr>
            <p:ph idx="1"/>
          </p:nvPr>
        </p:nvSpPr>
        <p:spPr/>
        <p:txBody>
          <a:bodyPr/>
          <a:lstStyle/>
          <a:p>
            <a:r>
              <a:rPr lang="en-GB" dirty="0"/>
              <a:t>groups </a:t>
            </a:r>
            <a:r>
              <a:rPr lang="en-GB" b="1" dirty="0"/>
              <a:t>prepare</a:t>
            </a:r>
            <a:r>
              <a:rPr lang="en-GB" dirty="0"/>
              <a:t> their arguments as well as the strategy how to deal with the other group’s ideas </a:t>
            </a:r>
            <a:r>
              <a:rPr lang="en-GB" b="1" dirty="0"/>
              <a:t>in advance </a:t>
            </a:r>
          </a:p>
          <a:p>
            <a:r>
              <a:rPr lang="en-GB" dirty="0"/>
              <a:t>the </a:t>
            </a:r>
            <a:r>
              <a:rPr lang="en-GB" b="1" dirty="0"/>
              <a:t>first speakers </a:t>
            </a:r>
            <a:r>
              <a:rPr lang="en-GB" dirty="0"/>
              <a:t>of both groups are supposed to present their group’s arguments</a:t>
            </a:r>
          </a:p>
          <a:p>
            <a:r>
              <a:rPr lang="en-GB" dirty="0"/>
              <a:t>the </a:t>
            </a:r>
            <a:r>
              <a:rPr lang="en-GB" b="1" dirty="0"/>
              <a:t>second speakers </a:t>
            </a:r>
            <a:r>
              <a:rPr lang="en-GB" dirty="0"/>
              <a:t>should refute the other group’s arguments</a:t>
            </a:r>
          </a:p>
          <a:p>
            <a:r>
              <a:rPr lang="en-GB" dirty="0"/>
              <a:t>the </a:t>
            </a:r>
            <a:r>
              <a:rPr lang="en-GB" b="1" dirty="0"/>
              <a:t>third speakers </a:t>
            </a:r>
            <a:r>
              <a:rPr lang="en-GB" dirty="0"/>
              <a:t>have to sum up the debate in order to show that their group has won</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44681" y="5023277"/>
            <a:ext cx="2747319" cy="182582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74645" y="5032176"/>
            <a:ext cx="2738737" cy="1825824"/>
          </a:xfrm>
          <a:prstGeom prst="rect">
            <a:avLst/>
          </a:prstGeom>
        </p:spPr>
      </p:pic>
    </p:spTree>
    <p:extLst>
      <p:ext uri="{BB962C8B-B14F-4D97-AF65-F5344CB8AC3E}">
        <p14:creationId xmlns:p14="http://schemas.microsoft.com/office/powerpoint/2010/main" val="3732429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5) World Schools Debate</a:t>
            </a:r>
            <a:br>
              <a:rPr lang="en-GB" dirty="0"/>
            </a:br>
            <a:r>
              <a:rPr lang="en-GB" sz="3600" dirty="0"/>
              <a:t>Constructing arguments</a:t>
            </a:r>
            <a:endParaRPr lang="hr-HR" dirty="0"/>
          </a:p>
        </p:txBody>
      </p:sp>
      <p:sp>
        <p:nvSpPr>
          <p:cNvPr id="3" name="Content Placeholder 2"/>
          <p:cNvSpPr>
            <a:spLocks noGrp="1"/>
          </p:cNvSpPr>
          <p:nvPr>
            <p:ph idx="1"/>
          </p:nvPr>
        </p:nvSpPr>
        <p:spPr/>
        <p:txBody>
          <a:bodyPr/>
          <a:lstStyle/>
          <a:p>
            <a:r>
              <a:rPr lang="en-GB" dirty="0"/>
              <a:t>each speaker has </a:t>
            </a:r>
            <a:r>
              <a:rPr lang="en-GB" b="1" dirty="0"/>
              <a:t>3</a:t>
            </a:r>
            <a:r>
              <a:rPr lang="hr-HR" b="1" dirty="0"/>
              <a:t>-5</a:t>
            </a:r>
            <a:r>
              <a:rPr lang="en-GB" b="1" dirty="0"/>
              <a:t> minutes </a:t>
            </a:r>
            <a:r>
              <a:rPr lang="en-GB" dirty="0"/>
              <a:t>for their speech</a:t>
            </a:r>
          </a:p>
          <a:p>
            <a:r>
              <a:rPr lang="en-US" dirty="0"/>
              <a:t>after each speech the </a:t>
            </a:r>
            <a:r>
              <a:rPr lang="en-GB" dirty="0"/>
              <a:t>audience show their approval by </a:t>
            </a:r>
            <a:r>
              <a:rPr lang="en-GB" b="1" dirty="0"/>
              <a:t>tapping</a:t>
            </a:r>
            <a:r>
              <a:rPr lang="en-GB" dirty="0"/>
              <a:t>, not clapping hands</a:t>
            </a:r>
          </a:p>
          <a:p>
            <a:r>
              <a:rPr lang="en-GB" dirty="0"/>
              <a:t>after the debate </a:t>
            </a:r>
            <a:r>
              <a:rPr lang="en-GB" b="1" dirty="0"/>
              <a:t>the class takes a vote </a:t>
            </a:r>
            <a:r>
              <a:rPr lang="en-GB" dirty="0"/>
              <a:t>to choose the winner - better speakers </a:t>
            </a:r>
          </a:p>
          <a:p>
            <a:r>
              <a:rPr lang="en-GB" b="1" dirty="0"/>
              <a:t>peer assessment </a:t>
            </a:r>
            <a:r>
              <a:rPr lang="en-GB" dirty="0"/>
              <a:t>- individual students can be asked to analyse the quality of the speeches using the </a:t>
            </a:r>
            <a:r>
              <a:rPr lang="en-GB" b="1" dirty="0"/>
              <a:t>rubric</a:t>
            </a:r>
          </a:p>
          <a:p>
            <a:r>
              <a:rPr lang="en-GB" dirty="0"/>
              <a:t>the teacher grades the students</a:t>
            </a:r>
            <a:r>
              <a:rPr lang="hr-HR" dirty="0"/>
              <a:t>’</a:t>
            </a:r>
            <a:r>
              <a:rPr lang="en-GB" dirty="0"/>
              <a:t> speeches </a:t>
            </a:r>
            <a:endParaRPr lang="hr-HR" dirty="0"/>
          </a:p>
        </p:txBody>
      </p:sp>
      <p:pic>
        <p:nvPicPr>
          <p:cNvPr id="5122" name="Picture 2" descr="Left-hand vs. Right-hand finger tapping experimen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85405" y="2336873"/>
            <a:ext cx="2306595" cy="129745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lass Sizes | StateImpact Flori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7265" y="4872542"/>
            <a:ext cx="3904735" cy="19854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59323" y="581381"/>
            <a:ext cx="2532677" cy="1424631"/>
          </a:xfrm>
          <a:prstGeom prst="rect">
            <a:avLst/>
          </a:prstGeom>
        </p:spPr>
      </p:pic>
    </p:spTree>
    <p:extLst>
      <p:ext uri="{BB962C8B-B14F-4D97-AF65-F5344CB8AC3E}">
        <p14:creationId xmlns:p14="http://schemas.microsoft.com/office/powerpoint/2010/main" val="29594727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ChangeAspect="1"/>
          </p:cNvGraphicFramePr>
          <p:nvPr>
            <p:extLst>
              <p:ext uri="{D42A27DB-BD31-4B8C-83A1-F6EECF244321}">
                <p14:modId xmlns:p14="http://schemas.microsoft.com/office/powerpoint/2010/main" val="242788319"/>
              </p:ext>
            </p:extLst>
          </p:nvPr>
        </p:nvGraphicFramePr>
        <p:xfrm>
          <a:off x="729048" y="408983"/>
          <a:ext cx="10396152" cy="5861889"/>
        </p:xfrm>
        <a:graphic>
          <a:graphicData uri="http://schemas.openxmlformats.org/presentationml/2006/ole">
            <mc:AlternateContent xmlns:mc="http://schemas.openxmlformats.org/markup-compatibility/2006">
              <mc:Choice xmlns:v="urn:schemas-microsoft-com:vml" Requires="v">
                <p:oleObj spid="_x0000_s1026" name="Dokument" r:id="rId4" imgW="10274792" imgH="5195996" progId="Word.Document.12">
                  <p:embed/>
                </p:oleObj>
              </mc:Choice>
              <mc:Fallback>
                <p:oleObj name="Dokument" r:id="rId4" imgW="10274792" imgH="5195996" progId="Word.Documen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9048" y="408983"/>
                        <a:ext cx="10396152" cy="5861889"/>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2606820382"/>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8D4585"/>
      </a:dk2>
      <a:lt2>
        <a:srgbClr val="E7E6E6"/>
      </a:lt2>
      <a:accent1>
        <a:srgbClr val="F35AE6"/>
      </a:accent1>
      <a:accent2>
        <a:srgbClr val="FC5283"/>
      </a:accent2>
      <a:accent3>
        <a:srgbClr val="F67C64"/>
      </a:accent3>
      <a:accent4>
        <a:srgbClr val="F89F65"/>
      </a:accent4>
      <a:accent5>
        <a:srgbClr val="55C6BA"/>
      </a:accent5>
      <a:accent6>
        <a:srgbClr val="84A3FD"/>
      </a:accent6>
      <a:hlink>
        <a:srgbClr val="6ED4F6"/>
      </a:hlink>
      <a:folHlink>
        <a:srgbClr val="9FECFC"/>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106000"/>
                <a:satMod val="220000"/>
                <a:lumMod val="140000"/>
              </a:schemeClr>
            </a:gs>
            <a:gs pos="50000">
              <a:schemeClr val="phClr">
                <a:shade val="100000"/>
                <a:hueMod val="100000"/>
                <a:satMod val="110000"/>
                <a:lumMod val="130000"/>
              </a:schemeClr>
            </a:gs>
            <a:gs pos="100000">
              <a:schemeClr val="phClr">
                <a:shade val="69000"/>
                <a:hueMod val="88000"/>
                <a:satMod val="16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7D30EEFE-7128-4DE5-8A0D-8D4EF32CB0A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1855</TotalTime>
  <Words>2168</Words>
  <Application>Microsoft Office PowerPoint</Application>
  <PresentationFormat>Widescreen</PresentationFormat>
  <Paragraphs>288</Paragraphs>
  <Slides>31</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31</vt:i4>
      </vt:variant>
    </vt:vector>
  </HeadingPairs>
  <TitlesOfParts>
    <vt:vector size="39" baseType="lpstr">
      <vt:lpstr>Arial</vt:lpstr>
      <vt:lpstr>Calibri</vt:lpstr>
      <vt:lpstr>Lucida Calligraphy</vt:lpstr>
      <vt:lpstr>Lucida Handwriting</vt:lpstr>
      <vt:lpstr>Times New Roman</vt:lpstr>
      <vt:lpstr>Trebuchet MS</vt:lpstr>
      <vt:lpstr>Berlin</vt:lpstr>
      <vt:lpstr>Dokument</vt:lpstr>
      <vt:lpstr>Divide and conquer the English matura essay</vt:lpstr>
      <vt:lpstr>Divide and conquer approach</vt:lpstr>
      <vt:lpstr>1) Quiz kids  General information on the matura exam</vt:lpstr>
      <vt:lpstr>Style</vt:lpstr>
      <vt:lpstr>Types of sentences</vt:lpstr>
      <vt:lpstr>The number of words in the matura essay</vt:lpstr>
      <vt:lpstr>Common topics</vt:lpstr>
      <vt:lpstr>Corrections</vt:lpstr>
      <vt:lpstr>Style</vt:lpstr>
      <vt:lpstr>Types of sentences</vt:lpstr>
      <vt:lpstr>The number of words in the matura essay</vt:lpstr>
      <vt:lpstr>Common topics</vt:lpstr>
      <vt:lpstr>Corrections</vt:lpstr>
      <vt:lpstr> 2)The key question is…  Drilling indirect questions </vt:lpstr>
      <vt:lpstr> Answers: </vt:lpstr>
      <vt:lpstr> Follow-up activity: Paraphrasing</vt:lpstr>
      <vt:lpstr>3)100-point game Linking words</vt:lpstr>
      <vt:lpstr>Use Padlet</vt:lpstr>
      <vt:lpstr>Scoring</vt:lpstr>
      <vt:lpstr>Scoring</vt:lpstr>
      <vt:lpstr>PowerPoint Presentation</vt:lpstr>
      <vt:lpstr>PowerPoint Presentation</vt:lpstr>
      <vt:lpstr>Correcting mistakes</vt:lpstr>
      <vt:lpstr>Play one round of 100-point game</vt:lpstr>
      <vt:lpstr>4) Jigsaw puzzles How to structure an essay</vt:lpstr>
      <vt:lpstr>PowerPoint Presentation</vt:lpstr>
      <vt:lpstr>PowerPoint Presentation</vt:lpstr>
      <vt:lpstr>5) World Schools Debate Constructing arguments</vt:lpstr>
      <vt:lpstr>Preparing a debate</vt:lpstr>
      <vt:lpstr>5) World Schools Debate Constructing arguments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Divide and conquer the English matura essay</dc:title>
  <dc:creator>Dunja</dc:creator>
  <cp:lastModifiedBy>Dunja</cp:lastModifiedBy>
  <cp:revision>117</cp:revision>
  <cp:lastPrinted>2021-11-07T09:20:30Z</cp:lastPrinted>
  <dcterms:created xsi:type="dcterms:W3CDTF">2021-11-05T17:29:37Z</dcterms:created>
  <dcterms:modified xsi:type="dcterms:W3CDTF">2022-11-14T15:17:29Z</dcterms:modified>
</cp:coreProperties>
</file>